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5" r:id="rId4"/>
    <p:sldId id="258" r:id="rId5"/>
    <p:sldId id="281" r:id="rId6"/>
    <p:sldId id="267" r:id="rId7"/>
    <p:sldId id="268" r:id="rId8"/>
    <p:sldId id="269" r:id="rId9"/>
    <p:sldId id="270" r:id="rId10"/>
    <p:sldId id="271" r:id="rId11"/>
    <p:sldId id="279" r:id="rId12"/>
    <p:sldId id="280" r:id="rId13"/>
    <p:sldId id="272" r:id="rId14"/>
    <p:sldId id="273" r:id="rId15"/>
    <p:sldId id="274" r:id="rId16"/>
    <p:sldId id="275" r:id="rId17"/>
    <p:sldId id="277" r:id="rId18"/>
    <p:sldId id="278" r:id="rId19"/>
    <p:sldId id="276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ill Sans" panose="020B0600000101010101" charset="0"/>
      <p:regular r:id="rId26"/>
      <p:bold r:id="rId27"/>
    </p:embeddedFont>
    <p:embeddedFont>
      <p:font typeface="맑은 고딕" panose="020B0503020000020004" pitchFamily="50" charset="-127"/>
      <p:regular r:id="rId28"/>
      <p:bold r:id="rId29"/>
    </p:embeddedFont>
    <p:embeddedFont>
      <p:font typeface="함초롬바탕" panose="02030604000101010101" pitchFamily="18" charset="-127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R+LuHrOJ8DhFTEphte/8r6uRr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KCI</a:t>
            </a:r>
            <a:r>
              <a:rPr lang="ko-KR" altLang="en-US" dirty="0"/>
              <a:t> 분야별 순위</a:t>
            </a:r>
            <a:r>
              <a:rPr lang="en-US" altLang="ko-KR" dirty="0"/>
              <a:t>: IJIH (116/120) KJ (92/97) AP (49/51)</a:t>
            </a:r>
            <a:r>
              <a:rPr lang="ko-KR" altLang="en-US" dirty="0"/>
              <a:t> </a:t>
            </a:r>
            <a:r>
              <a:rPr lang="en-US" altLang="ko-KR" dirty="0"/>
              <a:t>KEDI (170/186) KER (41/66) KJDA (42/51)</a:t>
            </a:r>
            <a:endParaRPr dirty="0"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4267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826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8897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213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766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34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4661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869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2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16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24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104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77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38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96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Google Shape;24;p11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Google Shape;92;p20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21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1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13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" name="Google Shape;46;p14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1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" name="Google Shape;62;p1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18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9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7" name="Google Shape;77;p19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5" name="Google Shape;85;p19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10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0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ko-KR" altLang="en-US" dirty="0"/>
              <a:t>한국에서 </a:t>
            </a:r>
            <a:br>
              <a:rPr lang="en-US" altLang="ko-KR" dirty="0"/>
            </a:br>
            <a:r>
              <a:rPr lang="en-US" altLang="ko-KR" dirty="0"/>
              <a:t>        </a:t>
            </a:r>
            <a:r>
              <a:rPr lang="ko-KR" altLang="en-US" dirty="0"/>
              <a:t>영어 논문 쓰기</a:t>
            </a:r>
            <a:endParaRPr dirty="0"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2416704" y="3514272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</a:t>
            </a:r>
            <a:r>
              <a:rPr lang="ko-KR" altLang="en-US" dirty="0"/>
              <a:t>고찬미 </a:t>
            </a:r>
            <a:r>
              <a:rPr lang="en-US" altLang="ko-KR" dirty="0"/>
              <a:t>chanbeauty@hanmail.net</a:t>
            </a: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altLang="en-US" dirty="0"/>
              <a:t>한국학중앙연구원 선임전문위원</a:t>
            </a:r>
            <a:endParaRPr lang="en-US" altLang="ko-KR" dirty="0"/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altLang="en-US" dirty="0"/>
              <a:t>지식공유연대 집행위원</a:t>
            </a:r>
            <a:endParaRPr dirty="0"/>
          </a:p>
        </p:txBody>
      </p:sp>
      <p:pic>
        <p:nvPicPr>
          <p:cNvPr id="3" name="그림 2" descr="텍스트, 스크린샷, 원, 상징이(가) 표시된 사진&#10;&#10;자동 생성된 설명">
            <a:extLst>
              <a:ext uri="{FF2B5EF4-FFF2-40B4-BE49-F238E27FC236}">
                <a16:creationId xmlns:a16="http://schemas.microsoft.com/office/drawing/2014/main" id="{6B8646C4-64B6-31A2-DAC4-B25F479DE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55" y="4662436"/>
            <a:ext cx="1900962" cy="6524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/>
              <a:t>영어논문 작성 그</a:t>
            </a:r>
            <a:r>
              <a:rPr lang="en-US" altLang="ko-KR" sz="4000" dirty="0"/>
              <a:t> </a:t>
            </a:r>
            <a:r>
              <a:rPr lang="ko-KR" altLang="en-US" sz="4000" dirty="0"/>
              <a:t>이후</a:t>
            </a:r>
            <a:r>
              <a:rPr lang="en-US" altLang="ko-KR" sz="4000" dirty="0"/>
              <a:t>…</a:t>
            </a:r>
            <a:endParaRPr sz="4000"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0" y="1853754"/>
            <a:ext cx="12017829" cy="464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동일기관 발행 국문학술지 저널인용지수 현황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" name="그림 2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D7F077ED-E517-1B46-70A2-FA40EE3FF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13" y="2346529"/>
            <a:ext cx="10955597" cy="36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9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/>
              <a:t>영어논문 작성 그</a:t>
            </a:r>
            <a:r>
              <a:rPr lang="en-US" altLang="ko-KR" sz="4000" dirty="0"/>
              <a:t> </a:t>
            </a:r>
            <a:r>
              <a:rPr lang="ko-KR" altLang="en-US" sz="4000" dirty="0"/>
              <a:t>이후</a:t>
            </a:r>
            <a:r>
              <a:rPr lang="en-US" altLang="ko-KR" sz="4000" dirty="0"/>
              <a:t>…</a:t>
            </a:r>
            <a:endParaRPr sz="4000"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0" y="1853754"/>
            <a:ext cx="12017829" cy="464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영문 이용자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해외학자를 위한 국내 학술논문 오픈플랫폼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285750" indent="-285750">
              <a:spcBef>
                <a:spcPts val="0"/>
              </a:spcBef>
              <a:buSzPts val="2000"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" name="그림 2" descr="텍스트, 스크린샷, 가구, 디자인이(가) 표시된 사진&#10;&#10;자동 생성된 설명">
            <a:extLst>
              <a:ext uri="{FF2B5EF4-FFF2-40B4-BE49-F238E27FC236}">
                <a16:creationId xmlns:a16="http://schemas.microsoft.com/office/drawing/2014/main" id="{6AB02634-19FE-96CD-DBB8-5F3848AD5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644" y="2237348"/>
            <a:ext cx="3313216" cy="2383304"/>
          </a:xfrm>
          <a:prstGeom prst="rect">
            <a:avLst/>
          </a:prstGeom>
        </p:spPr>
      </p:pic>
      <p:pic>
        <p:nvPicPr>
          <p:cNvPr id="6" name="그림 5" descr="텍스트, 소프트웨어, 웹 페이지, 웹사이트이(가) 표시된 사진&#10;&#10;자동 생성된 설명">
            <a:extLst>
              <a:ext uri="{FF2B5EF4-FFF2-40B4-BE49-F238E27FC236}">
                <a16:creationId xmlns:a16="http://schemas.microsoft.com/office/drawing/2014/main" id="{5768E5EF-FC32-DE26-DB1F-E4B6F91A2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1" y="3903169"/>
            <a:ext cx="3494079" cy="2211313"/>
          </a:xfrm>
          <a:prstGeom prst="rect">
            <a:avLst/>
          </a:prstGeom>
        </p:spPr>
      </p:pic>
      <p:pic>
        <p:nvPicPr>
          <p:cNvPr id="8" name="그림 7" descr="텍스트, 스크린샷, 소프트웨어, 웹 페이지이(가) 표시된 사진&#10;&#10;자동 생성된 설명">
            <a:extLst>
              <a:ext uri="{FF2B5EF4-FFF2-40B4-BE49-F238E27FC236}">
                <a16:creationId xmlns:a16="http://schemas.microsoft.com/office/drawing/2014/main" id="{1721FBB4-8276-E2B6-AA99-95FF4B5EA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894" y="3837892"/>
            <a:ext cx="4051936" cy="2276590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A366E690-C719-A29E-8D03-1E81C9CDF88F}"/>
              </a:ext>
            </a:extLst>
          </p:cNvPr>
          <p:cNvCxnSpPr/>
          <p:nvPr/>
        </p:nvCxnSpPr>
        <p:spPr>
          <a:xfrm flipH="1">
            <a:off x="2011487" y="2854776"/>
            <a:ext cx="1818460" cy="904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9D8DEDCC-32B9-F641-B945-BC79A07FB5C4}"/>
              </a:ext>
            </a:extLst>
          </p:cNvPr>
          <p:cNvCxnSpPr>
            <a:cxnSpLocks/>
          </p:cNvCxnSpPr>
          <p:nvPr/>
        </p:nvCxnSpPr>
        <p:spPr>
          <a:xfrm>
            <a:off x="7466557" y="2832830"/>
            <a:ext cx="2219305" cy="954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0BFF56A-680A-3A07-6820-E2B7968D70DE}"/>
              </a:ext>
            </a:extLst>
          </p:cNvPr>
          <p:cNvSpPr txBox="1"/>
          <p:nvPr/>
        </p:nvSpPr>
        <p:spPr>
          <a:xfrm>
            <a:off x="4203865" y="5008825"/>
            <a:ext cx="2838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     [</a:t>
            </a:r>
            <a:r>
              <a:rPr lang="en-US" altLang="ko-KR" dirty="0" err="1"/>
              <a:t>Riss</a:t>
            </a:r>
            <a:r>
              <a:rPr lang="en-US" altLang="ko-KR" dirty="0"/>
              <a:t> International]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964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/>
              <a:t>영어논문 작성 그</a:t>
            </a:r>
            <a:r>
              <a:rPr lang="en-US" altLang="ko-KR" sz="4000" dirty="0"/>
              <a:t> </a:t>
            </a:r>
            <a:r>
              <a:rPr lang="ko-KR" altLang="en-US" sz="4000" dirty="0"/>
              <a:t>이후</a:t>
            </a:r>
            <a:r>
              <a:rPr lang="en-US" altLang="ko-KR" sz="4000" dirty="0"/>
              <a:t>…</a:t>
            </a:r>
            <a:endParaRPr sz="4000"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4" name="그림 3" descr="텍스트, 스크린샷, 소프트웨어, 도표이(가) 표시된 사진&#10;&#10;자동 생성된 설명">
            <a:extLst>
              <a:ext uri="{FF2B5EF4-FFF2-40B4-BE49-F238E27FC236}">
                <a16:creationId xmlns:a16="http://schemas.microsoft.com/office/drawing/2014/main" id="{383B0F15-BBB4-2C71-4EB9-0C45F8B41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7" y="2811923"/>
            <a:ext cx="3158686" cy="2253165"/>
          </a:xfrm>
          <a:prstGeom prst="rect">
            <a:avLst/>
          </a:prstGeom>
        </p:spPr>
      </p:pic>
      <p:pic>
        <p:nvPicPr>
          <p:cNvPr id="7" name="그림 6" descr="텍스트, 스크린샷, 폰트, 문서이(가) 표시된 사진&#10;&#10;자동 생성된 설명">
            <a:extLst>
              <a:ext uri="{FF2B5EF4-FFF2-40B4-BE49-F238E27FC236}">
                <a16:creationId xmlns:a16="http://schemas.microsoft.com/office/drawing/2014/main" id="{E1FDB83E-B4EE-3FA1-70B0-BCDC01A30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901" y="2439096"/>
            <a:ext cx="3993203" cy="29988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1CBE46-7B12-C303-F8E2-4712B3F7D29A}"/>
              </a:ext>
            </a:extLst>
          </p:cNvPr>
          <p:cNvSpPr txBox="1"/>
          <p:nvPr/>
        </p:nvSpPr>
        <p:spPr>
          <a:xfrm>
            <a:off x="3048000" y="5715629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세계 최대 학술 오픈플랫폼 </a:t>
            </a:r>
            <a:r>
              <a:rPr lang="en-US" altLang="ko-KR" dirty="0"/>
              <a:t>DOAJ(Directory of Open Access Journals)]</a:t>
            </a:r>
            <a:endParaRPr lang="ko-KR" altLang="en-US" dirty="0"/>
          </a:p>
        </p:txBody>
      </p:sp>
      <p:pic>
        <p:nvPicPr>
          <p:cNvPr id="26" name="그림 25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9EB8EE68-698F-9148-AAA8-C7E53CE56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012" y="2439096"/>
            <a:ext cx="3908935" cy="2998821"/>
          </a:xfrm>
          <a:prstGeom prst="rect">
            <a:avLst/>
          </a:prstGeom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1FB4CAD-181B-BA0D-772C-49A8DFC7B0F8}"/>
              </a:ext>
            </a:extLst>
          </p:cNvPr>
          <p:cNvSpPr/>
          <p:nvPr/>
        </p:nvSpPr>
        <p:spPr>
          <a:xfrm>
            <a:off x="4001984" y="2945081"/>
            <a:ext cx="273133" cy="17812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0934A240-2891-6934-4EAD-8E6AE2DC3F98}"/>
              </a:ext>
            </a:extLst>
          </p:cNvPr>
          <p:cNvSpPr/>
          <p:nvPr/>
        </p:nvSpPr>
        <p:spPr>
          <a:xfrm>
            <a:off x="7907013" y="3429000"/>
            <a:ext cx="1236987" cy="2642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D943F5-43B9-6EE4-9F81-7994E11B6D76}"/>
              </a:ext>
            </a:extLst>
          </p:cNvPr>
          <p:cNvSpPr txBox="1"/>
          <p:nvPr/>
        </p:nvSpPr>
        <p:spPr>
          <a:xfrm>
            <a:off x="1116281" y="1983179"/>
            <a:ext cx="941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영문 이용자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해외학자를 위한 국내 학술논문 오픈플랫폼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222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/>
              <a:t>영어논문 쓰기</a:t>
            </a:r>
            <a:endParaRPr sz="4000"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0" y="1853754"/>
            <a:ext cx="12017829" cy="464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한국어의 음차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(transliteration)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표기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1600" i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“</a:t>
            </a:r>
            <a:r>
              <a:rPr lang="ko-KR" altLang="en-US" sz="1600" i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한국의 고유명사들을 영문으로 옮김에 있어서는 아직도 그 표기법이 온전히 정착되지 못한 상태 아닌지요</a:t>
            </a:r>
            <a:r>
              <a:rPr lang="en-US" altLang="ko-KR" sz="1600" i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“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1600" i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“</a:t>
            </a:r>
            <a:r>
              <a:rPr lang="ko-KR" altLang="en-US" sz="1600" i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한국어의 영문 표기가 저널마다 일치되지 못하여 가독성이 떨어짐</a:t>
            </a:r>
            <a:r>
              <a:rPr lang="en-US" altLang="ko-KR" sz="1600" i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＂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Joseon?(RR)                                 </a:t>
            </a:r>
            <a:r>
              <a:rPr lang="en-US" altLang="ko-KR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Choson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</a:t>
            </a:r>
            <a:r>
              <a:rPr lang="en-US" altLang="ko-KR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Chos</a:t>
            </a:r>
            <a:r>
              <a:rPr lang="en-US" altLang="ko-KR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ŏn</a:t>
            </a:r>
            <a:r>
              <a:rPr lang="en-US" altLang="ko-KR" sz="2400" dirty="0">
                <a:solidFill>
                  <a:srgbClr val="202122"/>
                </a:solidFill>
                <a:latin typeface="Arial" panose="020B0604020202020204" pitchFamily="34" charset="0"/>
              </a:rPr>
              <a:t>?(MR)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                                                                              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2400" dirty="0">
                <a:solidFill>
                  <a:srgbClr val="202122"/>
                </a:solidFill>
                <a:latin typeface="Arial" panose="020B0604020202020204" pitchFamily="34" charset="0"/>
              </a:rPr>
              <a:t>                                                                    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Chosun?</a:t>
            </a:r>
            <a:r>
              <a:rPr lang="en-US" altLang="ko-KR" sz="2400" dirty="0">
                <a:solidFill>
                  <a:srgbClr val="202122"/>
                </a:solidFill>
                <a:latin typeface="Arial" panose="020B0604020202020204" pitchFamily="34" charset="0"/>
              </a:rPr>
              <a:t>             </a:t>
            </a:r>
            <a:r>
              <a:rPr lang="en-US" altLang="ko-KR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Josun</a:t>
            </a:r>
            <a:r>
              <a:rPr lang="en-US" altLang="ko-KR" sz="2400" dirty="0">
                <a:solidFill>
                  <a:srgbClr val="202122"/>
                </a:solidFill>
                <a:latin typeface="Arial" panose="020B0604020202020204" pitchFamily="34" charset="0"/>
              </a:rPr>
              <a:t>?                                                                                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-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개정로마자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(Revised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Romanization)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표기법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한국 문화관광체육부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2000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제정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음운체계 위주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-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McCune-Reischauer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표기법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대학원생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George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M. McCune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Edwin O. Reischauer 1937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제정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음성체계 위주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689FE97D-5853-4479-0913-41FBB1A5EBF9}"/>
              </a:ext>
            </a:extLst>
          </p:cNvPr>
          <p:cNvSpPr/>
          <p:nvPr/>
        </p:nvSpPr>
        <p:spPr>
          <a:xfrm>
            <a:off x="1193370" y="3179767"/>
            <a:ext cx="8911525" cy="1626919"/>
          </a:xfrm>
          <a:prstGeom prst="wedgeRound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01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/>
              <a:t>영어논문 쓰기</a:t>
            </a:r>
            <a:endParaRPr sz="4000"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0" y="1853754"/>
            <a:ext cx="12017829" cy="464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한국인 저자명 및 국문 서지사항의 일관화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4" name="그림 3" descr="텍스트, 스크린샷, 웹 페이지, 폰트이(가) 표시된 사진&#10;&#10;자동 생성된 설명">
            <a:extLst>
              <a:ext uri="{FF2B5EF4-FFF2-40B4-BE49-F238E27FC236}">
                <a16:creationId xmlns:a16="http://schemas.microsoft.com/office/drawing/2014/main" id="{AF986B8B-3D8C-6030-D25E-47E528DCF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0" y="2387521"/>
            <a:ext cx="5691175" cy="3711779"/>
          </a:xfrm>
          <a:prstGeom prst="rect">
            <a:avLst/>
          </a:prstGeom>
        </p:spPr>
      </p:pic>
      <p:pic>
        <p:nvPicPr>
          <p:cNvPr id="6" name="그림 5" descr="텍스트, 폰트, 화이트, 문서이(가) 표시된 사진&#10;&#10;자동 생성된 설명">
            <a:extLst>
              <a:ext uri="{FF2B5EF4-FFF2-40B4-BE49-F238E27FC236}">
                <a16:creationId xmlns:a16="http://schemas.microsoft.com/office/drawing/2014/main" id="{CF554F00-5CBD-B0D7-B280-ECAB632B2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824" y="4049172"/>
            <a:ext cx="4476750" cy="12192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C14A9A0-FD29-09E3-C078-B83B50BA9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475" y="2657475"/>
            <a:ext cx="5765448" cy="771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E18F37-AD7A-7A47-A2FE-54D3F05B507C}"/>
              </a:ext>
            </a:extLst>
          </p:cNvPr>
          <p:cNvSpPr txBox="1"/>
          <p:nvPr/>
        </p:nvSpPr>
        <p:spPr>
          <a:xfrm>
            <a:off x="7208322" y="3429000"/>
            <a:ext cx="3075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        [</a:t>
            </a:r>
            <a:r>
              <a:rPr lang="ko-KR" altLang="en-US" dirty="0"/>
              <a:t>동일인 저자명 영문 표기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3728A4-4313-2491-8F26-71C191D61020}"/>
              </a:ext>
            </a:extLst>
          </p:cNvPr>
          <p:cNvSpPr txBox="1"/>
          <p:nvPr/>
        </p:nvSpPr>
        <p:spPr>
          <a:xfrm>
            <a:off x="7626252" y="5386928"/>
            <a:ext cx="3360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영문학술지 수록 논문 참고문헌 목록</a:t>
            </a:r>
            <a:r>
              <a:rPr lang="en-US" altLang="ko-KR" dirty="0"/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0602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/>
              <a:t>영어논문 쓰기</a:t>
            </a:r>
            <a:endParaRPr sz="4000"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0" y="1853754"/>
            <a:ext cx="12017829" cy="464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영문용어 및 용례에 대한 논의 형성 및 축적 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3" name="그림 2" descr="텍스트, 스크린샷, 그래픽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31DB50B4-4010-14A7-ADD7-8E972FBE1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8" y="2481644"/>
            <a:ext cx="2958820" cy="2506261"/>
          </a:xfrm>
          <a:prstGeom prst="rect">
            <a:avLst/>
          </a:prstGeom>
        </p:spPr>
      </p:pic>
      <p:pic>
        <p:nvPicPr>
          <p:cNvPr id="7" name="그림 6" descr="텍스트, 스크린샷, 폰트, 대수학이(가) 표시된 사진&#10;&#10;자동 생성된 설명">
            <a:extLst>
              <a:ext uri="{FF2B5EF4-FFF2-40B4-BE49-F238E27FC236}">
                <a16:creationId xmlns:a16="http://schemas.microsoft.com/office/drawing/2014/main" id="{BB6677B5-79AC-CD03-82AD-9B00F1715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992" y="2437476"/>
            <a:ext cx="3546416" cy="2550429"/>
          </a:xfrm>
          <a:prstGeom prst="rect">
            <a:avLst/>
          </a:prstGeom>
        </p:spPr>
      </p:pic>
      <p:pic>
        <p:nvPicPr>
          <p:cNvPr id="11" name="그림 10" descr="텍스트, 폰트, 편지, 스크린샷이(가) 표시된 사진&#10;&#10;자동 생성된 설명">
            <a:extLst>
              <a:ext uri="{FF2B5EF4-FFF2-40B4-BE49-F238E27FC236}">
                <a16:creationId xmlns:a16="http://schemas.microsoft.com/office/drawing/2014/main" id="{F2A3DBC1-AEAD-36C2-D2FE-127EFDD1F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674" y="2437476"/>
            <a:ext cx="3973517" cy="2451939"/>
          </a:xfrm>
          <a:prstGeom prst="rect">
            <a:avLst/>
          </a:prstGeom>
        </p:spPr>
      </p:pic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39B17B7A-FACD-B7DF-95AF-C3D9047C3777}"/>
              </a:ext>
            </a:extLst>
          </p:cNvPr>
          <p:cNvSpPr/>
          <p:nvPr/>
        </p:nvSpPr>
        <p:spPr>
          <a:xfrm>
            <a:off x="3239664" y="3586348"/>
            <a:ext cx="366269" cy="2137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2ABD6628-572B-D0A1-4E13-43F8C0DF064F}"/>
              </a:ext>
            </a:extLst>
          </p:cNvPr>
          <p:cNvSpPr/>
          <p:nvPr/>
        </p:nvSpPr>
        <p:spPr>
          <a:xfrm flipV="1">
            <a:off x="7469579" y="3598220"/>
            <a:ext cx="332509" cy="20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22B6CB-DD34-D6B1-926A-42208B881DD0}"/>
              </a:ext>
            </a:extLst>
          </p:cNvPr>
          <p:cNvSpPr txBox="1"/>
          <p:nvPr/>
        </p:nvSpPr>
        <p:spPr>
          <a:xfrm>
            <a:off x="2078182" y="5272644"/>
            <a:ext cx="825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한국학종합정보서비스</a:t>
            </a:r>
            <a:r>
              <a:rPr lang="en-US" altLang="ko-KR" dirty="0"/>
              <a:t>(Rinks), &lt;</a:t>
            </a:r>
            <a:r>
              <a:rPr lang="ko-KR" altLang="en-US" dirty="0"/>
              <a:t>조선왕조실록 </a:t>
            </a:r>
            <a:r>
              <a:rPr lang="zh-TW" altLang="en-US" b="1" i="0" dirty="0">
                <a:solidFill>
                  <a:srgbClr val="333333"/>
                </a:solidFill>
                <a:effectLst/>
                <a:latin typeface="Helvetica Neue"/>
              </a:rPr>
              <a:t>朝鮮王朝實錄</a:t>
            </a:r>
            <a:r>
              <a:rPr lang="en-US" altLang="ko-KR" dirty="0"/>
              <a:t>&gt; </a:t>
            </a:r>
            <a:r>
              <a:rPr lang="ko-KR" altLang="en-US" dirty="0"/>
              <a:t>영문 용어 및 용례 검색 결과</a:t>
            </a:r>
            <a:r>
              <a:rPr lang="en-US" altLang="ko-KR" dirty="0"/>
              <a:t>]</a:t>
            </a:r>
            <a:r>
              <a:rPr lang="ko-KR" altLang="en-US" dirty="0"/>
              <a:t> </a:t>
            </a:r>
            <a:r>
              <a:rPr lang="en-US" altLang="zh-TW" b="1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48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/>
              <a:t>영어논문 쓰기</a:t>
            </a:r>
            <a:endParaRPr sz="4000"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0" y="1853754"/>
            <a:ext cx="12017829" cy="464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영문용어 및 용례에 대한 논의 형성 및 축적 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39B17B7A-FACD-B7DF-95AF-C3D9047C3777}"/>
              </a:ext>
            </a:extLst>
          </p:cNvPr>
          <p:cNvSpPr/>
          <p:nvPr/>
        </p:nvSpPr>
        <p:spPr>
          <a:xfrm>
            <a:off x="2932489" y="3586348"/>
            <a:ext cx="366269" cy="2137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2ABD6628-572B-D0A1-4E13-43F8C0DF064F}"/>
              </a:ext>
            </a:extLst>
          </p:cNvPr>
          <p:cNvSpPr/>
          <p:nvPr/>
        </p:nvSpPr>
        <p:spPr>
          <a:xfrm flipV="1">
            <a:off x="7469579" y="3598220"/>
            <a:ext cx="332509" cy="201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텍스트, 스크린샷, 그래픽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DE7B270C-E255-233E-0F37-53CBE7F8E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" y="2640967"/>
            <a:ext cx="2807333" cy="2833558"/>
          </a:xfrm>
          <a:prstGeom prst="rect">
            <a:avLst/>
          </a:prstGeom>
        </p:spPr>
      </p:pic>
      <p:pic>
        <p:nvPicPr>
          <p:cNvPr id="9" name="그림 8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05C77B60-E096-1C77-9E78-FB4ED3B38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795" y="2640967"/>
            <a:ext cx="3957120" cy="2833558"/>
          </a:xfrm>
          <a:prstGeom prst="rect">
            <a:avLst/>
          </a:prstGeom>
        </p:spPr>
      </p:pic>
      <p:pic>
        <p:nvPicPr>
          <p:cNvPr id="12" name="그림 11" descr="텍스트, 편지, 폰트, 스크린샷이(가) 표시된 사진&#10;&#10;자동 생성된 설명">
            <a:extLst>
              <a:ext uri="{FF2B5EF4-FFF2-40B4-BE49-F238E27FC236}">
                <a16:creationId xmlns:a16="http://schemas.microsoft.com/office/drawing/2014/main" id="{74EB0A65-33A3-79E5-0D7A-1A8B5C780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258" y="2593271"/>
            <a:ext cx="4089403" cy="28950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68C21C-41C5-9D44-6069-7D959106158A}"/>
              </a:ext>
            </a:extLst>
          </p:cNvPr>
          <p:cNvSpPr txBox="1"/>
          <p:nvPr/>
        </p:nvSpPr>
        <p:spPr>
          <a:xfrm>
            <a:off x="2351315" y="5803441"/>
            <a:ext cx="632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  [</a:t>
            </a:r>
            <a:r>
              <a:rPr lang="ko-KR" altLang="en-US" dirty="0"/>
              <a:t>한국학종합정보서비스</a:t>
            </a:r>
            <a:r>
              <a:rPr lang="en-US" altLang="ko-KR" dirty="0"/>
              <a:t>(Rinks), ‘</a:t>
            </a:r>
            <a:r>
              <a:rPr lang="ko-KR" altLang="en-US" dirty="0" err="1">
                <a:solidFill>
                  <a:schemeClr val="tx1"/>
                </a:solidFill>
              </a:rPr>
              <a:t>의궤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ko-KR" altLang="en-US" b="0" i="0" u="none" strike="noStrike" dirty="0">
                <a:solidFill>
                  <a:schemeClr val="tx1"/>
                </a:solidFill>
                <a:effectLst/>
                <a:latin typeface="Helvetica Neue"/>
              </a:rPr>
              <a:t>儀軌</a:t>
            </a:r>
            <a:r>
              <a:rPr lang="en-US" altLang="ko-KR" b="0" i="0" u="none" strike="noStrike" dirty="0">
                <a:solidFill>
                  <a:schemeClr val="tx1"/>
                </a:solidFill>
                <a:effectLst/>
                <a:latin typeface="Helvetica Neue"/>
              </a:rPr>
              <a:t>’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/>
              <a:t>영문 용어 및 용례 검색 결과</a:t>
            </a:r>
            <a:r>
              <a:rPr lang="en-US" altLang="ko-KR" dirty="0"/>
              <a:t>]</a:t>
            </a:r>
            <a:r>
              <a:rPr lang="ko-KR" altLang="en-US" dirty="0"/>
              <a:t> </a:t>
            </a:r>
            <a:r>
              <a:rPr lang="en-US" altLang="zh-TW" b="1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287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/>
              <a:t>영어논문 쓰기</a:t>
            </a:r>
            <a:endParaRPr sz="4000"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0" y="1853754"/>
            <a:ext cx="12017829" cy="464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영문용어 및 용례에 대한 논의 진행 중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68C21C-41C5-9D44-6069-7D959106158A}"/>
              </a:ext>
            </a:extLst>
          </p:cNvPr>
          <p:cNvSpPr txBox="1"/>
          <p:nvPr/>
        </p:nvSpPr>
        <p:spPr>
          <a:xfrm>
            <a:off x="2351315" y="5803441"/>
            <a:ext cx="632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                                      [Wikipedia,</a:t>
            </a:r>
            <a:r>
              <a:rPr lang="ko-KR" altLang="en-US" dirty="0"/>
              <a:t> </a:t>
            </a:r>
            <a:r>
              <a:rPr lang="en-US" altLang="ko-KR" dirty="0"/>
              <a:t>‘4</a:t>
            </a:r>
            <a:r>
              <a:rPr lang="ko-KR" altLang="en-US" dirty="0"/>
              <a:t>·</a:t>
            </a:r>
            <a:r>
              <a:rPr lang="en-US" altLang="ko-KR" dirty="0"/>
              <a:t>19 </a:t>
            </a:r>
            <a:r>
              <a:rPr lang="ko-KR" altLang="en-US" dirty="0"/>
              <a:t>혁명</a:t>
            </a:r>
            <a:r>
              <a:rPr lang="en-US" altLang="ko-KR" dirty="0"/>
              <a:t>’</a:t>
            </a:r>
            <a:r>
              <a:rPr lang="ko-KR" altLang="en-US" dirty="0"/>
              <a:t> 검색 결과</a:t>
            </a:r>
            <a:r>
              <a:rPr lang="en-US" altLang="ko-KR" dirty="0"/>
              <a:t>]</a:t>
            </a:r>
            <a:r>
              <a:rPr lang="ko-KR" altLang="en-US" dirty="0"/>
              <a:t> </a:t>
            </a:r>
            <a:r>
              <a:rPr lang="en-US" altLang="zh-TW" b="1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3" name="그림 2" descr="텍스트, 웹사이트, 스크린샷이(가) 표시된 사진&#10;&#10;자동 생성된 설명">
            <a:extLst>
              <a:ext uri="{FF2B5EF4-FFF2-40B4-BE49-F238E27FC236}">
                <a16:creationId xmlns:a16="http://schemas.microsoft.com/office/drawing/2014/main" id="{C4CFEFF6-1CD6-B49A-71A9-DB647671B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156" y="2144088"/>
            <a:ext cx="7359865" cy="3640087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357AC0C-55D6-4AA3-A490-BD5DE0543ECF}"/>
              </a:ext>
            </a:extLst>
          </p:cNvPr>
          <p:cNvSpPr/>
          <p:nvPr/>
        </p:nvSpPr>
        <p:spPr>
          <a:xfrm>
            <a:off x="3455719" y="4096987"/>
            <a:ext cx="3146962" cy="4987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108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/>
              <a:t>영어논문 쓰기</a:t>
            </a:r>
            <a:endParaRPr sz="4000"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0" y="1853754"/>
            <a:ext cx="12017829" cy="464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영문용어 및 용례에 대한 논의 진행 중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68C21C-41C5-9D44-6069-7D959106158A}"/>
              </a:ext>
            </a:extLst>
          </p:cNvPr>
          <p:cNvSpPr txBox="1"/>
          <p:nvPr/>
        </p:nvSpPr>
        <p:spPr>
          <a:xfrm>
            <a:off x="2351315" y="5803441"/>
            <a:ext cx="632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                                      [Wikipedia,</a:t>
            </a:r>
            <a:r>
              <a:rPr lang="ko-KR" altLang="en-US" dirty="0"/>
              <a:t> </a:t>
            </a:r>
            <a:r>
              <a:rPr lang="en-US" altLang="ko-KR" dirty="0"/>
              <a:t>‘6</a:t>
            </a:r>
            <a:r>
              <a:rPr lang="ko-KR" altLang="en-US" dirty="0"/>
              <a:t>월 항쟁</a:t>
            </a:r>
            <a:r>
              <a:rPr lang="en-US" altLang="ko-KR" dirty="0"/>
              <a:t>‘ </a:t>
            </a:r>
            <a:r>
              <a:rPr lang="ko-KR" altLang="en-US" dirty="0"/>
              <a:t>검색 결과</a:t>
            </a:r>
            <a:r>
              <a:rPr lang="en-US" altLang="ko-KR" dirty="0"/>
              <a:t>]</a:t>
            </a:r>
            <a:r>
              <a:rPr lang="ko-KR" altLang="en-US" dirty="0"/>
              <a:t> </a:t>
            </a:r>
            <a:r>
              <a:rPr lang="en-US" altLang="zh-TW" b="1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 descr="텍스트, 스크린샷, 웹사이트, 웹 페이지이(가) 표시된 사진&#10;&#10;자동 생성된 설명">
            <a:extLst>
              <a:ext uri="{FF2B5EF4-FFF2-40B4-BE49-F238E27FC236}">
                <a16:creationId xmlns:a16="http://schemas.microsoft.com/office/drawing/2014/main" id="{861EC1A7-844F-E694-74ED-9EE6AC1F4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48" y="2187720"/>
            <a:ext cx="7280149" cy="3625541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6EF8359-7D3F-895A-3C5A-0BE1FA2A30B4}"/>
              </a:ext>
            </a:extLst>
          </p:cNvPr>
          <p:cNvSpPr/>
          <p:nvPr/>
        </p:nvSpPr>
        <p:spPr>
          <a:xfrm>
            <a:off x="3360718" y="3574473"/>
            <a:ext cx="2956956" cy="34438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8589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90FAC8-F40B-7BBA-2BA3-A338585F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334736"/>
            <a:ext cx="9603275" cy="474399"/>
          </a:xfrm>
        </p:spPr>
        <p:txBody>
          <a:bodyPr>
            <a:noAutofit/>
          </a:bodyPr>
          <a:lstStyle/>
          <a:p>
            <a:r>
              <a:rPr lang="en-US" altLang="ko-KR" b="1" dirty="0"/>
              <a:t>Q &amp; A</a:t>
            </a:r>
            <a:endParaRPr lang="ko-KR" altLang="en-US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3CE318-E8A1-7C9C-6C95-76DE8628F8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3AD49-8957-A607-CDED-815C1D712CEE}"/>
              </a:ext>
            </a:extLst>
          </p:cNvPr>
          <p:cNvSpPr txBox="1"/>
          <p:nvPr/>
        </p:nvSpPr>
        <p:spPr>
          <a:xfrm>
            <a:off x="1294362" y="4648756"/>
            <a:ext cx="10199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sz="3200" dirty="0"/>
              <a:t>감사합니다</a:t>
            </a:r>
            <a:r>
              <a:rPr lang="en-US" altLang="ko-KR" sz="3200" dirty="0"/>
              <a:t> </a:t>
            </a:r>
            <a:r>
              <a:rPr lang="en-US" altLang="ko-KR" sz="3200" dirty="0">
                <a:sym typeface="Wingdings" panose="05000000000000000000" pitchFamily="2" charset="2"/>
              </a:rPr>
              <a:t>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0392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 err="1"/>
              <a:t>고찬미의</a:t>
            </a:r>
            <a:r>
              <a:rPr lang="ko-KR" altLang="en-US" sz="4000" dirty="0"/>
              <a:t> 영어 논문 쓰기 </a:t>
            </a:r>
            <a:endParaRPr sz="4000" dirty="0"/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-3" y="1976992"/>
            <a:ext cx="12041581" cy="419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ko-KR" altLang="en-US" sz="2400" dirty="0"/>
              <a:t>박사학위 논문 작성 전</a:t>
            </a:r>
            <a:endParaRPr lang="en-US" altLang="ko-KR" sz="24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   - </a:t>
            </a:r>
            <a:r>
              <a:rPr lang="ko-KR" altLang="en-US" sz="2400" dirty="0"/>
              <a:t>한국에서 영어영문학을 연구하기란</a:t>
            </a:r>
            <a:r>
              <a:rPr lang="en-US" altLang="ko-KR" sz="2400" dirty="0"/>
              <a:t>?</a:t>
            </a:r>
            <a:endParaRPr lang="en-US" sz="24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   - BK21 </a:t>
            </a:r>
            <a:r>
              <a:rPr lang="ko-KR" altLang="en-US" sz="2400" dirty="0"/>
              <a:t>대학원생의 덕목</a:t>
            </a:r>
            <a:r>
              <a:rPr lang="en-US" altLang="ko-KR" sz="2400" dirty="0"/>
              <a:t>, </a:t>
            </a:r>
            <a:r>
              <a:rPr lang="ko-KR" altLang="en-US" sz="2400" dirty="0"/>
              <a:t>글로벌 경쟁력 쌓기</a:t>
            </a:r>
            <a:r>
              <a:rPr lang="en-US" altLang="ko-KR" sz="2400" dirty="0"/>
              <a:t>?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228600" indent="-228600">
              <a:buSzPts val="2400"/>
            </a:pPr>
            <a:r>
              <a:rPr lang="ko-KR" altLang="en-US" sz="2400" dirty="0"/>
              <a:t>박사학위 영어 논문 작성</a:t>
            </a:r>
            <a:r>
              <a:rPr lang="en-US" altLang="ko-KR" sz="2400" dirty="0"/>
              <a:t>: </a:t>
            </a:r>
            <a:r>
              <a:rPr lang="ko-KR" altLang="en-US" sz="2400" dirty="0"/>
              <a:t>언어의 부재</a:t>
            </a:r>
            <a:r>
              <a:rPr lang="en-US" altLang="ko-KR" sz="2400" dirty="0"/>
              <a:t>!</a:t>
            </a:r>
            <a:r>
              <a:rPr lang="ko-KR" altLang="en-US" sz="2400" dirty="0"/>
              <a:t> </a:t>
            </a:r>
            <a:r>
              <a:rPr lang="en-US" altLang="ko-KR" sz="2400" dirty="0"/>
              <a:t> </a:t>
            </a:r>
          </a:p>
          <a:p>
            <a:pPr marL="0" indent="0">
              <a:buSzPts val="2400"/>
              <a:buNone/>
            </a:pPr>
            <a:r>
              <a:rPr lang="en-US" altLang="ko-KR" sz="2400" dirty="0"/>
              <a:t>   - </a:t>
            </a:r>
            <a:r>
              <a:rPr lang="ko-KR" altLang="en-US" sz="2400" dirty="0"/>
              <a:t>국내학술장 담론의 부재 혹은 빈약함</a:t>
            </a:r>
            <a:r>
              <a:rPr lang="en-US" altLang="ko-KR" sz="2400" dirty="0"/>
              <a:t>(17</a:t>
            </a:r>
            <a:r>
              <a:rPr lang="ko-KR" altLang="en-US" sz="2400" dirty="0"/>
              <a:t>세기 초 영국 여성 작가 </a:t>
            </a:r>
            <a:r>
              <a:rPr lang="en-US" altLang="ko-KR" sz="2400" dirty="0"/>
              <a:t>Mary</a:t>
            </a:r>
            <a:r>
              <a:rPr lang="ko-KR" altLang="en-US" sz="2400" dirty="0"/>
              <a:t> </a:t>
            </a:r>
            <a:r>
              <a:rPr lang="en-US" altLang="ko-KR" sz="2400" dirty="0"/>
              <a:t>Wroth, </a:t>
            </a:r>
            <a:r>
              <a:rPr lang="ko-KR" altLang="en-US" sz="2400" dirty="0"/>
              <a:t>제임스 </a:t>
            </a:r>
            <a:r>
              <a:rPr lang="en-US" altLang="ko-KR" sz="2400" dirty="0"/>
              <a:t>1</a:t>
            </a:r>
            <a:r>
              <a:rPr lang="ko-KR" altLang="en-US" sz="2400" dirty="0"/>
              <a:t>세 정치</a:t>
            </a:r>
            <a:r>
              <a:rPr lang="en-US" altLang="ko-KR" sz="2400" dirty="0"/>
              <a:t>,   </a:t>
            </a:r>
          </a:p>
          <a:p>
            <a:pPr marL="0" indent="0">
              <a:buSzPts val="2400"/>
              <a:buNone/>
            </a:pPr>
            <a:r>
              <a:rPr lang="en-US" altLang="ko-KR" sz="2400" dirty="0"/>
              <a:t>     17</a:t>
            </a:r>
            <a:r>
              <a:rPr lang="ko-KR" altLang="en-US" sz="2400" dirty="0"/>
              <a:t>세기 영국 정치철학과 사상 등</a:t>
            </a:r>
            <a:r>
              <a:rPr lang="en-US" altLang="ko-KR" sz="2400" dirty="0"/>
              <a:t>) </a:t>
            </a:r>
          </a:p>
          <a:p>
            <a:pPr marL="0" indent="0">
              <a:buSzPts val="2400"/>
              <a:buNone/>
            </a:pPr>
            <a:r>
              <a:rPr lang="en-US" sz="2400" dirty="0"/>
              <a:t>   - </a:t>
            </a:r>
            <a:r>
              <a:rPr lang="ko-KR" altLang="en-US" sz="2400" dirty="0"/>
              <a:t>번역의 어려움</a:t>
            </a:r>
            <a:r>
              <a:rPr lang="en-US" altLang="ko-KR" sz="2400" dirty="0"/>
              <a:t>: 17</a:t>
            </a:r>
            <a:r>
              <a:rPr lang="ko-KR" altLang="en-US" sz="2400" dirty="0"/>
              <a:t>세기 영어 운문 로망스</a:t>
            </a:r>
            <a:r>
              <a:rPr lang="en-US" altLang="ko-KR" sz="2400" dirty="0"/>
              <a:t>· </a:t>
            </a:r>
            <a:r>
              <a:rPr lang="ko-KR" altLang="en-US" sz="2400" dirty="0"/>
              <a:t>시 작품 번역</a:t>
            </a:r>
            <a:r>
              <a:rPr lang="en-US" altLang="ko-KR" sz="2400" dirty="0"/>
              <a:t> </a:t>
            </a:r>
            <a:r>
              <a:rPr lang="ko-KR" altLang="en-US" sz="2400" dirty="0"/>
              <a:t>및 용어의 번역 </a:t>
            </a:r>
            <a:endParaRPr lang="en-US" dirty="0"/>
          </a:p>
        </p:txBody>
      </p: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 err="1"/>
              <a:t>고찬미의</a:t>
            </a:r>
            <a:r>
              <a:rPr lang="ko-KR" altLang="en-US" sz="4000" dirty="0"/>
              <a:t> 영어 논문 쓰기 예시 </a:t>
            </a:r>
            <a:endParaRPr sz="4000" dirty="0"/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-3" y="1853754"/>
            <a:ext cx="11269685" cy="4199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                                               </a:t>
            </a:r>
          </a:p>
        </p:txBody>
      </p: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pic>
        <p:nvPicPr>
          <p:cNvPr id="3" name="그림 2" descr="텍스트, 스크린샷, 폰트, 대수학이(가) 표시된 사진&#10;&#10;자동 생성된 설명">
            <a:extLst>
              <a:ext uri="{FF2B5EF4-FFF2-40B4-BE49-F238E27FC236}">
                <a16:creationId xmlns:a16="http://schemas.microsoft.com/office/drawing/2014/main" id="{89C00F4C-1E48-1394-A298-B1D10A060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92" y="2106576"/>
            <a:ext cx="2665278" cy="3721977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6F672AE4-9C1B-FB81-7249-637D7ACD832C}"/>
              </a:ext>
            </a:extLst>
          </p:cNvPr>
          <p:cNvSpPr/>
          <p:nvPr/>
        </p:nvSpPr>
        <p:spPr>
          <a:xfrm>
            <a:off x="2819650" y="3429000"/>
            <a:ext cx="546265" cy="43048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텍스트, 편지, 폰트, 스크린샷이(가) 표시된 사진&#10;&#10;자동 생성된 설명">
            <a:extLst>
              <a:ext uri="{FF2B5EF4-FFF2-40B4-BE49-F238E27FC236}">
                <a16:creationId xmlns:a16="http://schemas.microsoft.com/office/drawing/2014/main" id="{A8909429-B73C-AF4F-CA17-D5876937A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928" y="2091284"/>
            <a:ext cx="2505638" cy="3721977"/>
          </a:xfrm>
          <a:prstGeom prst="rect">
            <a:avLst/>
          </a:prstGeom>
        </p:spPr>
      </p:pic>
      <p:pic>
        <p:nvPicPr>
          <p:cNvPr id="9" name="그림 8" descr="텍스트, 폰트, 편지, 스크린샷이(가) 표시된 사진&#10;&#10;자동 생성된 설명">
            <a:extLst>
              <a:ext uri="{FF2B5EF4-FFF2-40B4-BE49-F238E27FC236}">
                <a16:creationId xmlns:a16="http://schemas.microsoft.com/office/drawing/2014/main" id="{EDD95364-6E25-B71D-36EE-0CD8BA3A3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6227" y="2091284"/>
            <a:ext cx="2567794" cy="3721977"/>
          </a:xfrm>
          <a:prstGeom prst="rect">
            <a:avLst/>
          </a:prstGeom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8503777-A5D1-4921-5641-32C9CE866618}"/>
              </a:ext>
            </a:extLst>
          </p:cNvPr>
          <p:cNvSpPr/>
          <p:nvPr/>
        </p:nvSpPr>
        <p:spPr>
          <a:xfrm>
            <a:off x="5752095" y="2776615"/>
            <a:ext cx="1971304" cy="117565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334FD88E-05B6-0DA7-483D-BCF15751C7C1}"/>
              </a:ext>
            </a:extLst>
          </p:cNvPr>
          <p:cNvSpPr/>
          <p:nvPr/>
        </p:nvSpPr>
        <p:spPr>
          <a:xfrm>
            <a:off x="5752095" y="5144263"/>
            <a:ext cx="1971304" cy="68429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D90FB667-32EE-1DF6-EDA0-B2BFD059D9C6}"/>
              </a:ext>
            </a:extLst>
          </p:cNvPr>
          <p:cNvSpPr/>
          <p:nvPr/>
        </p:nvSpPr>
        <p:spPr>
          <a:xfrm>
            <a:off x="8591679" y="3581658"/>
            <a:ext cx="1937288" cy="74391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4ACFA2-FE4F-0112-521C-D7F77B8B3C68}"/>
              </a:ext>
            </a:extLst>
          </p:cNvPr>
          <p:cNvSpPr txBox="1"/>
          <p:nvPr/>
        </p:nvSpPr>
        <p:spPr>
          <a:xfrm>
            <a:off x="544695" y="3166983"/>
            <a:ext cx="1762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Constancy?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Female Virtue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Religious Virtue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Civic Virtue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Stoicism</a:t>
            </a:r>
          </a:p>
          <a:p>
            <a:pPr marL="285750" indent="-285750">
              <a:buFontTx/>
              <a:buChar char="-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0979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/>
              <a:t>한국 </a:t>
            </a:r>
            <a:r>
              <a:rPr lang="en-US" altLang="ko-KR" sz="4000" dirty="0"/>
              <a:t>(</a:t>
            </a:r>
            <a:r>
              <a:rPr lang="ko-KR" altLang="en-US" sz="4000" dirty="0" err="1"/>
              <a:t>영어영문</a:t>
            </a:r>
            <a:r>
              <a:rPr lang="en-US" altLang="ko-KR" sz="4000" dirty="0"/>
              <a:t>)</a:t>
            </a:r>
            <a:r>
              <a:rPr lang="ko-KR" altLang="en-US" sz="4000" dirty="0"/>
              <a:t>학자들의 논문 쓰기 </a:t>
            </a:r>
            <a:endParaRPr sz="4000"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240296" y="2003856"/>
            <a:ext cx="11777533" cy="419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dirty="0"/>
              <a:t>영어 논문 비중 상향 </a:t>
            </a:r>
            <a:endParaRPr lang="en-US" altLang="ko-KR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   - </a:t>
            </a:r>
            <a:r>
              <a:rPr lang="ko-KR" altLang="en-US" dirty="0" err="1"/>
              <a:t>한국영미문학페미니즘</a:t>
            </a:r>
            <a:r>
              <a:rPr lang="ko-KR" altLang="en-US" dirty="0"/>
              <a:t> 학술지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『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영미문학페미니즘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』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(1995-2021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518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편 수록 영문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국문 논문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[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출처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이수영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「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『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영미문학페미니즘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연구 동향 분석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1995-2021』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」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『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영미문학페미니즘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』, 30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권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(2022), 83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쪽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3" name="그림 2" descr="텍스트, 폰트, 스크린샷, 로고이(가) 표시된 사진&#10;&#10;자동 생성된 설명">
            <a:extLst>
              <a:ext uri="{FF2B5EF4-FFF2-40B4-BE49-F238E27FC236}">
                <a16:creationId xmlns:a16="http://schemas.microsoft.com/office/drawing/2014/main" id="{7BB24A84-D62F-ABE7-023E-3422FE6C2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567" y="2872986"/>
            <a:ext cx="8644989" cy="26884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/>
              <a:t>한국 </a:t>
            </a:r>
            <a:r>
              <a:rPr lang="en-US" altLang="ko-KR" sz="4000" dirty="0"/>
              <a:t>(</a:t>
            </a:r>
            <a:r>
              <a:rPr lang="ko-KR" altLang="en-US" sz="4000" dirty="0" err="1"/>
              <a:t>영어영문</a:t>
            </a:r>
            <a:r>
              <a:rPr lang="en-US" altLang="ko-KR" sz="4000" dirty="0"/>
              <a:t>)</a:t>
            </a:r>
            <a:r>
              <a:rPr lang="ko-KR" altLang="en-US" sz="4000" dirty="0"/>
              <a:t>학자들의 논문 쓰기 </a:t>
            </a:r>
            <a:endParaRPr sz="4000"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240296" y="2003856"/>
            <a:ext cx="11777533" cy="419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dirty="0"/>
              <a:t>영어 논문 비중 상향 </a:t>
            </a:r>
            <a:endParaRPr lang="en-US" altLang="ko-KR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   </a:t>
            </a:r>
            <a:r>
              <a:rPr lang="en-US" sz="1600" dirty="0"/>
              <a:t>- </a:t>
            </a:r>
            <a:r>
              <a:rPr lang="ko-KR" altLang="en-US" sz="1600" dirty="0" err="1"/>
              <a:t>한국고전중세르네상스영문학회</a:t>
            </a:r>
            <a:r>
              <a:rPr lang="ko-KR" altLang="en-US" sz="1600" dirty="0"/>
              <a:t> 학술지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『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고전중세르네상스영문학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』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(2002-2022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366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편 수록 영문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국문 논문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4" name="그림 3" descr="라인, 도표, 그래프, 텍스트이(가) 표시된 사진&#10;&#10;자동 생성된 설명">
            <a:extLst>
              <a:ext uri="{FF2B5EF4-FFF2-40B4-BE49-F238E27FC236}">
                <a16:creationId xmlns:a16="http://schemas.microsoft.com/office/drawing/2014/main" id="{C43EB9D8-7908-F7E2-62D4-3BC615E31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3" y="2853209"/>
            <a:ext cx="10585622" cy="32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9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/>
              <a:t>왜 국내 연구자들은 영어논문을 쓰는가</a:t>
            </a:r>
            <a:r>
              <a:rPr lang="en-US" altLang="ko-KR" sz="4000" dirty="0"/>
              <a:t>?</a:t>
            </a:r>
            <a:endParaRPr sz="4000"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240296" y="2003856"/>
            <a:ext cx="11777533" cy="419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해외박사 비중 상향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국외 박사학위 취득자 현황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(2007-2022)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>
              <a:spcBef>
                <a:spcPts val="0"/>
              </a:spcBef>
              <a:buSzPts val="2000"/>
              <a:buNone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[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출처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e-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나라지표 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https://www.index.go.kr/unity/potal/main/EachDtlPageDetail.do?idx_cd=1550]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4" name="그림 3" descr="텍스트, 라인, 그래프, 스크린샷이(가) 표시된 사진&#10;&#10;자동 생성된 설명">
            <a:extLst>
              <a:ext uri="{FF2B5EF4-FFF2-40B4-BE49-F238E27FC236}">
                <a16:creationId xmlns:a16="http://schemas.microsoft.com/office/drawing/2014/main" id="{E02EFE12-1895-2A6B-6109-5FE80128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536" y="2791582"/>
            <a:ext cx="9089749" cy="30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9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/>
              <a:t>왜 국내 연구자들은 영어논문을 쓰는가</a:t>
            </a:r>
            <a:r>
              <a:rPr lang="en-US" altLang="ko-KR" sz="4000" dirty="0"/>
              <a:t>?</a:t>
            </a:r>
            <a:endParaRPr sz="4000"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0" y="1853754"/>
            <a:ext cx="12017829" cy="464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국제저명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DB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등재지 게재 논문에 대한 소속 기관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대학의 보상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대학별 인센티브                                                                                                   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만원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대부분 국내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KCI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등재지 게재에 비해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2~4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배 보상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임용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재임용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승진 조건의 연구업적 점수로 환산 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국제저명학술지가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KCI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등재지 논문에 비해 평균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3~4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배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3" name="그림 2" descr="텍스트, 번호, 달력, 낱말맞추기 퍼즐이(가) 표시된 사진&#10;&#10;자동 생성된 설명">
            <a:extLst>
              <a:ext uri="{FF2B5EF4-FFF2-40B4-BE49-F238E27FC236}">
                <a16:creationId xmlns:a16="http://schemas.microsoft.com/office/drawing/2014/main" id="{18595BE1-88E2-826F-DC68-F3B460E33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75" y="2477344"/>
            <a:ext cx="10418620" cy="2921170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4CF097A0-730A-894D-AEA8-182A74E60C68}"/>
              </a:ext>
            </a:extLst>
          </p:cNvPr>
          <p:cNvSpPr/>
          <p:nvPr/>
        </p:nvSpPr>
        <p:spPr>
          <a:xfrm>
            <a:off x="1567541" y="2527523"/>
            <a:ext cx="118756" cy="1553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A7A4A3F9-C00D-57EE-5F91-3FB10297349E}"/>
              </a:ext>
            </a:extLst>
          </p:cNvPr>
          <p:cNvSpPr/>
          <p:nvPr/>
        </p:nvSpPr>
        <p:spPr>
          <a:xfrm>
            <a:off x="2232559" y="2527523"/>
            <a:ext cx="130628" cy="1553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78F1F56C-B131-F8F3-FC84-F6187F282C5C}"/>
              </a:ext>
            </a:extLst>
          </p:cNvPr>
          <p:cNvSpPr/>
          <p:nvPr/>
        </p:nvSpPr>
        <p:spPr>
          <a:xfrm>
            <a:off x="3170715" y="2528483"/>
            <a:ext cx="213753" cy="1553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A7973E48-7678-E09F-6C3F-3F60175A586B}"/>
              </a:ext>
            </a:extLst>
          </p:cNvPr>
          <p:cNvSpPr/>
          <p:nvPr/>
        </p:nvSpPr>
        <p:spPr>
          <a:xfrm>
            <a:off x="4049486" y="2528483"/>
            <a:ext cx="130628" cy="1553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53CE2CD-151A-DAB3-9177-FD6FB2E69885}"/>
              </a:ext>
            </a:extLst>
          </p:cNvPr>
          <p:cNvSpPr/>
          <p:nvPr/>
        </p:nvSpPr>
        <p:spPr>
          <a:xfrm>
            <a:off x="4667005" y="2528483"/>
            <a:ext cx="178127" cy="1553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E7956D14-4ABA-EE6F-113B-981742077AAE}"/>
              </a:ext>
            </a:extLst>
          </p:cNvPr>
          <p:cNvSpPr/>
          <p:nvPr/>
        </p:nvSpPr>
        <p:spPr>
          <a:xfrm>
            <a:off x="5193481" y="2527523"/>
            <a:ext cx="150416" cy="156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A2E84071-C124-FB1D-4E25-E0C3634D0FDC}"/>
              </a:ext>
            </a:extLst>
          </p:cNvPr>
          <p:cNvSpPr/>
          <p:nvPr/>
        </p:nvSpPr>
        <p:spPr>
          <a:xfrm>
            <a:off x="6127670" y="2527523"/>
            <a:ext cx="134589" cy="156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49FBBB36-D2A9-58B5-F4DA-34F436E80A9F}"/>
              </a:ext>
            </a:extLst>
          </p:cNvPr>
          <p:cNvSpPr/>
          <p:nvPr/>
        </p:nvSpPr>
        <p:spPr>
          <a:xfrm>
            <a:off x="6947065" y="2528963"/>
            <a:ext cx="134589" cy="1548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C72C826-C95B-8E34-ED3A-AF576F4B64C7}"/>
              </a:ext>
            </a:extLst>
          </p:cNvPr>
          <p:cNvSpPr/>
          <p:nvPr/>
        </p:nvSpPr>
        <p:spPr>
          <a:xfrm>
            <a:off x="8015844" y="2528963"/>
            <a:ext cx="134589" cy="1548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5DF12F70-E2C8-1302-E0F1-0844095D676B}"/>
              </a:ext>
            </a:extLst>
          </p:cNvPr>
          <p:cNvSpPr/>
          <p:nvPr/>
        </p:nvSpPr>
        <p:spPr>
          <a:xfrm>
            <a:off x="8847117" y="2526563"/>
            <a:ext cx="178127" cy="156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0CCEE815-F4DD-7BB9-1F33-D4764039ED43}"/>
              </a:ext>
            </a:extLst>
          </p:cNvPr>
          <p:cNvSpPr/>
          <p:nvPr/>
        </p:nvSpPr>
        <p:spPr>
          <a:xfrm>
            <a:off x="9658602" y="2528483"/>
            <a:ext cx="178127" cy="1543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C8CBC8E1-7C05-56AB-680E-F6AC3ED234E5}"/>
              </a:ext>
            </a:extLst>
          </p:cNvPr>
          <p:cNvSpPr/>
          <p:nvPr/>
        </p:nvSpPr>
        <p:spPr>
          <a:xfrm>
            <a:off x="10402783" y="2528483"/>
            <a:ext cx="142505" cy="1543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66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/>
              <a:t>영어논문 작성 그</a:t>
            </a:r>
            <a:r>
              <a:rPr lang="en-US" altLang="ko-KR" sz="4000" dirty="0"/>
              <a:t> </a:t>
            </a:r>
            <a:r>
              <a:rPr lang="ko-KR" altLang="en-US" sz="4000" dirty="0"/>
              <a:t>이후</a:t>
            </a:r>
            <a:r>
              <a:rPr lang="en-US" altLang="ko-KR" sz="4000" dirty="0"/>
              <a:t>…</a:t>
            </a:r>
            <a:endParaRPr sz="4000"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0" y="1853754"/>
            <a:ext cx="12017829" cy="464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국내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A&amp;HCI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등재지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주로 아시아학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분야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저널인용지수 국내외 현황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*JCI(Journal Citation Indicator)</a:t>
            </a:r>
          </a:p>
          <a:p>
            <a:pPr marL="0" marR="0" indent="0" algn="just" fontAlgn="base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- 2021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년부터 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Clarivate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에서 새로 발표한 학술지 별 저널 인용지표로 기존의 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JIF(Journal Impact Factor)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와는 다른 지표로서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SCIE/SSCI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등재 학술지 뿐만 아니라 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A&amp;HCI, ESCI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등재 학술지에도 부여되는 새로운 지표</a:t>
            </a:r>
            <a:endParaRPr lang="ko-KR" altLang="en-US" sz="1200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휴먼명조"/>
            </a:endParaRPr>
          </a:p>
          <a:p>
            <a:pPr marL="0" marR="0" indent="0" algn="just" fontAlgn="base" latin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- JCI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는 주제 분야에 상관없이 단일 지수로 비교 가능하도록 정규화 되어 세계 평균을 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1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로 잡아 산출되었으며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즉 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JCI 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지수가 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1.5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라면 세계 평균보다 </a:t>
            </a:r>
            <a:r>
              <a:rPr lang="en-US" altLang="ko-KR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1.5</a:t>
            </a:r>
            <a:r>
              <a:rPr lang="ko-KR" altLang="en-US" sz="1200" kern="0" spc="-5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배 더 인용되었다고 해석</a:t>
            </a:r>
            <a:r>
              <a:rPr lang="ko-KR" altLang="en-US" sz="1200" spc="-50" dirty="0">
                <a:solidFill>
                  <a:srgbClr val="000000"/>
                </a:solidFill>
                <a:latin typeface="휴먼명조"/>
                <a:ea typeface="휴먼명조"/>
              </a:rPr>
              <a:t>함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4" name="그림 3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51C5CFD0-1559-856C-588D-A132D9E86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0" y="2245822"/>
            <a:ext cx="11736780" cy="27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7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ko-KR" altLang="en-US" sz="4000" dirty="0"/>
              <a:t>영어논문 작성 그</a:t>
            </a:r>
            <a:r>
              <a:rPr lang="en-US" altLang="ko-KR" sz="4000" dirty="0"/>
              <a:t> </a:t>
            </a:r>
            <a:r>
              <a:rPr lang="ko-KR" altLang="en-US" sz="4000" dirty="0"/>
              <a:t>이후</a:t>
            </a:r>
            <a:r>
              <a:rPr lang="en-US" altLang="ko-KR" sz="4000" dirty="0"/>
              <a:t>…</a:t>
            </a:r>
            <a:endParaRPr sz="4000" dirty="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0" y="1853754"/>
            <a:ext cx="12017829" cy="464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국내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SSCI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등재지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저널인용지수 국내외 현황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sldNum" idx="12"/>
          </p:nvPr>
        </p:nvSpPr>
        <p:spPr>
          <a:xfrm>
            <a:off x="11380981" y="55614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" name="그림 2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A1247152-3FFE-50E6-D8D5-91475E8FB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32" y="2333050"/>
            <a:ext cx="10781722" cy="377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0299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766</Words>
  <Application>Microsoft Office PowerPoint</Application>
  <PresentationFormat>와이드스크린</PresentationFormat>
  <Paragraphs>242</Paragraphs>
  <Slides>19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Gill Sans</vt:lpstr>
      <vt:lpstr>Calibri</vt:lpstr>
      <vt:lpstr>Arial</vt:lpstr>
      <vt:lpstr>Helvetica Neue</vt:lpstr>
      <vt:lpstr>휴먼명조</vt:lpstr>
      <vt:lpstr>맑은 고딕</vt:lpstr>
      <vt:lpstr>함초롬바탕</vt:lpstr>
      <vt:lpstr>Gallery</vt:lpstr>
      <vt:lpstr>한국에서          영어 논문 쓰기</vt:lpstr>
      <vt:lpstr>고찬미의 영어 논문 쓰기 </vt:lpstr>
      <vt:lpstr>고찬미의 영어 논문 쓰기 예시 </vt:lpstr>
      <vt:lpstr>한국 (영어영문)학자들의 논문 쓰기 </vt:lpstr>
      <vt:lpstr>한국 (영어영문)학자들의 논문 쓰기 </vt:lpstr>
      <vt:lpstr>왜 국내 연구자들은 영어논문을 쓰는가?</vt:lpstr>
      <vt:lpstr>왜 국내 연구자들은 영어논문을 쓰는가?</vt:lpstr>
      <vt:lpstr>영어논문 작성 그 이후…</vt:lpstr>
      <vt:lpstr>영어논문 작성 그 이후…</vt:lpstr>
      <vt:lpstr>영어논문 작성 그 이후…</vt:lpstr>
      <vt:lpstr>영어논문 작성 그 이후…</vt:lpstr>
      <vt:lpstr>영어논문 작성 그 이후…</vt:lpstr>
      <vt:lpstr>영어논문 쓰기</vt:lpstr>
      <vt:lpstr>영어논문 쓰기</vt:lpstr>
      <vt:lpstr>영어논문 쓰기</vt:lpstr>
      <vt:lpstr>영어논문 쓰기</vt:lpstr>
      <vt:lpstr>영어논문 쓰기</vt:lpstr>
      <vt:lpstr>영어논문 쓰기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DOAJ &amp; DOAJ SEAL INDEXING REQUIREMENTS</dc:title>
  <dc:creator>Shin, Heejoung</dc:creator>
  <cp:lastModifiedBy>고찬미</cp:lastModifiedBy>
  <cp:revision>15</cp:revision>
  <dcterms:created xsi:type="dcterms:W3CDTF">2022-02-12T16:05:33Z</dcterms:created>
  <dcterms:modified xsi:type="dcterms:W3CDTF">2023-07-17T03:52:43Z</dcterms:modified>
</cp:coreProperties>
</file>