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64" r:id="rId3"/>
    <p:sldId id="387" r:id="rId4"/>
    <p:sldId id="320" r:id="rId5"/>
    <p:sldId id="385" r:id="rId6"/>
    <p:sldId id="386" r:id="rId7"/>
    <p:sldId id="392" r:id="rId8"/>
    <p:sldId id="388" r:id="rId9"/>
    <p:sldId id="263" r:id="rId10"/>
    <p:sldId id="264" r:id="rId11"/>
    <p:sldId id="265" r:id="rId12"/>
    <p:sldId id="357" r:id="rId13"/>
    <p:sldId id="266" r:id="rId14"/>
    <p:sldId id="358" r:id="rId15"/>
    <p:sldId id="359" r:id="rId16"/>
    <p:sldId id="362" r:id="rId17"/>
    <p:sldId id="360" r:id="rId18"/>
    <p:sldId id="361" r:id="rId19"/>
    <p:sldId id="302" r:id="rId20"/>
    <p:sldId id="287" r:id="rId21"/>
    <p:sldId id="288" r:id="rId22"/>
    <p:sldId id="293" r:id="rId23"/>
    <p:sldId id="363" r:id="rId24"/>
    <p:sldId id="258" r:id="rId25"/>
    <p:sldId id="393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8" autoAdjust="0"/>
    <p:restoredTop sz="95824" autoAdjust="0"/>
  </p:normalViewPr>
  <p:slideViewPr>
    <p:cSldViewPr snapToGrid="0">
      <p:cViewPr varScale="1">
        <p:scale>
          <a:sx n="80" d="100"/>
          <a:sy n="80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365sen-my.sharepoint.com/personal/chwarm_o365sen_net/Documents/Attachments/Research/2019/higher%20education%20policy/Tables%20and%20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o365sen-my.sharepoint.com/personal/chwarm_o365sen_net/Documents/Attachments/Research/2019/higher%20education%20policy/Tables%20and%20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o365sen-my.sharepoint.com/personal/chwarm_o365sen_net/Documents/Attachments/Research/2019/higher%20education%20policy/Tables%20and%20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o365sen-my.sharepoint.com/personal/chwarm_o365sen_net/Documents/Attachments/Research/2019/higher%20education%20policy/Tables%20and%20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pPr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학과 평균규모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'표14 학과규모'!$G$11</c:f>
              <c:strCache>
                <c:ptCount val="1"/>
                <c:pt idx="0">
                  <c:v>학과 당 평균 전임교원 수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'표14 학과규모'!$A$12:$A$17</c:f>
              <c:strCache>
                <c:ptCount val="6"/>
                <c:pt idx="0">
                  <c:v>(서울)국공</c:v>
                </c:pt>
                <c:pt idx="1">
                  <c:v>(서울)사</c:v>
                </c:pt>
                <c:pt idx="2">
                  <c:v>(수도권)국공</c:v>
                </c:pt>
                <c:pt idx="3">
                  <c:v>(수도권)사</c:v>
                </c:pt>
                <c:pt idx="4">
                  <c:v>(지방)국공</c:v>
                </c:pt>
                <c:pt idx="5">
                  <c:v>(지방)사</c:v>
                </c:pt>
              </c:strCache>
            </c:strRef>
          </c:cat>
          <c:val>
            <c:numRef>
              <c:f>'표14 학과규모'!$G$12:$G$17</c:f>
              <c:numCache>
                <c:formatCode>0.0_);[Red]\(0.0\)</c:formatCode>
                <c:ptCount val="6"/>
                <c:pt idx="0">
                  <c:v>10.710084033613445</c:v>
                </c:pt>
                <c:pt idx="1">
                  <c:v>7.6655550262029539</c:v>
                </c:pt>
                <c:pt idx="2">
                  <c:v>5.1162790697674421</c:v>
                </c:pt>
                <c:pt idx="3">
                  <c:v>5.1009681881051172</c:v>
                </c:pt>
                <c:pt idx="4">
                  <c:v>5.4646053702196911</c:v>
                </c:pt>
                <c:pt idx="5">
                  <c:v>5.0683841636673614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7-462E-A177-4E74BAC113D8}"/>
            </c:ext>
          </c:extLst>
        </c:ser>
        <c:ser>
          <c:idx val="2"/>
          <c:order val="2"/>
          <c:tx>
            <c:strRef>
              <c:f>'표14 학과규모'!$I$11</c:f>
              <c:strCache>
                <c:ptCount val="1"/>
                <c:pt idx="0">
                  <c:v>전임교원 1인당 학생 수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'표14 학과규모'!$A$12:$A$17</c:f>
              <c:strCache>
                <c:ptCount val="6"/>
                <c:pt idx="0">
                  <c:v>(서울)국공</c:v>
                </c:pt>
                <c:pt idx="1">
                  <c:v>(서울)사</c:v>
                </c:pt>
                <c:pt idx="2">
                  <c:v>(수도권)국공</c:v>
                </c:pt>
                <c:pt idx="3">
                  <c:v>(수도권)사</c:v>
                </c:pt>
                <c:pt idx="4">
                  <c:v>(지방)국공</c:v>
                </c:pt>
                <c:pt idx="5">
                  <c:v>(지방)사</c:v>
                </c:pt>
              </c:strCache>
            </c:strRef>
          </c:cat>
          <c:val>
            <c:numRef>
              <c:f>'표14 학과규모'!$I$12:$I$17</c:f>
              <c:numCache>
                <c:formatCode>0.0_);[Red]\(0.0\)</c:formatCode>
                <c:ptCount val="6"/>
                <c:pt idx="0">
                  <c:v>20.214986269125149</c:v>
                </c:pt>
                <c:pt idx="1">
                  <c:v>28.04717215661902</c:v>
                </c:pt>
                <c:pt idx="2">
                  <c:v>38.563636363636363</c:v>
                </c:pt>
                <c:pt idx="3">
                  <c:v>35.001762472885034</c:v>
                </c:pt>
                <c:pt idx="4">
                  <c:v>29.386316259678381</c:v>
                </c:pt>
                <c:pt idx="5">
                  <c:v>31.726865002242487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7-462E-A177-4E74BAC11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6337632"/>
        <c:axId val="706338616"/>
      </c:barChart>
      <c:scatterChart>
        <c:scatterStyle val="lineMarker"/>
        <c:varyColors val="0"/>
        <c:ser>
          <c:idx val="1"/>
          <c:order val="1"/>
          <c:tx>
            <c:strRef>
              <c:f>'표14 학과규모'!$H$11</c:f>
              <c:strCache>
                <c:ptCount val="1"/>
                <c:pt idx="0">
                  <c:v>학과 당 평균 학생 수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38100">
                <a:solidFill>
                  <a:schemeClr val="accent6">
                    <a:lumMod val="50000"/>
                  </a:schemeClr>
                </a:solidFill>
              </a:ln>
              <a:effectLst/>
            </c:spPr>
          </c:marker>
          <c:dLbls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'표14 학과규모'!$A$12:$A$17</c:f>
              <c:strCache>
                <c:ptCount val="6"/>
                <c:pt idx="0">
                  <c:v>(서울)국공</c:v>
                </c:pt>
                <c:pt idx="1">
                  <c:v>(서울)사</c:v>
                </c:pt>
                <c:pt idx="2">
                  <c:v>(수도권)국공</c:v>
                </c:pt>
                <c:pt idx="3">
                  <c:v>(수도권)사</c:v>
                </c:pt>
                <c:pt idx="4">
                  <c:v>(지방)국공</c:v>
                </c:pt>
                <c:pt idx="5">
                  <c:v>(지방)사</c:v>
                </c:pt>
              </c:strCache>
            </c:strRef>
          </c:xVal>
          <c:yVal>
            <c:numRef>
              <c:f>'표14 학과규모'!$H$12:$H$17</c:f>
              <c:numCache>
                <c:formatCode>0.0_);[Red]\(0.0\)</c:formatCode>
                <c:ptCount val="6"/>
                <c:pt idx="0">
                  <c:v>216.50420168067228</c:v>
                </c:pt>
                <c:pt idx="1">
                  <c:v>214.99714149595044</c:v>
                </c:pt>
                <c:pt idx="2">
                  <c:v>197.30232558139534</c:v>
                </c:pt>
                <c:pt idx="3">
                  <c:v>178.54287690179805</c:v>
                </c:pt>
                <c:pt idx="4">
                  <c:v>160.58462164361271</c:v>
                </c:pt>
                <c:pt idx="5">
                  <c:v>160.80394014017807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A27-462E-A177-4E74BAC11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6672432"/>
        <c:axId val="476670136"/>
      </c:scatterChart>
      <c:catAx>
        <c:axId val="70633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706338616"/>
        <c:crosses val="autoZero"/>
        <c:auto val="1"/>
        <c:lblAlgn val="ctr"/>
        <c:lblOffset val="100"/>
        <c:noMultiLvlLbl val="0"/>
      </c:catAx>
      <c:valAx>
        <c:axId val="706338616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706337632"/>
        <c:crosses val="autoZero"/>
        <c:crossBetween val="between"/>
        <c:majorUnit val="20"/>
      </c:valAx>
      <c:valAx>
        <c:axId val="476670136"/>
        <c:scaling>
          <c:orientation val="minMax"/>
          <c:max val="220"/>
          <c:min val="120"/>
        </c:scaling>
        <c:delete val="0"/>
        <c:axPos val="r"/>
        <c:numFmt formatCode="0.0_);[Red]\(0.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476672432"/>
        <c:crosses val="max"/>
        <c:crossBetween val="midCat"/>
        <c:majorUnit val="50"/>
      </c:valAx>
      <c:valAx>
        <c:axId val="47667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766701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pPr>
            <a:r>
              <a:rPr lang="en-US" altLang="ko-KR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이공계</a:t>
            </a:r>
            <a:r>
              <a:rPr lang="en-US" altLang="ko-KR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연구집단 규모 및 신규박사 배출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'표10 교원1인 박사배출'!$B$24</c:f>
              <c:strCache>
                <c:ptCount val="1"/>
                <c:pt idx="0">
                  <c:v>신규 박사(천명)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'표10 교원1인 박사배출'!$A$25:$A$32</c:f>
              <c:strCache>
                <c:ptCount val="8"/>
                <c:pt idx="0">
                  <c:v>미국</c:v>
                </c:pt>
                <c:pt idx="1">
                  <c:v>독일</c:v>
                </c:pt>
                <c:pt idx="2">
                  <c:v>영국</c:v>
                </c:pt>
                <c:pt idx="3">
                  <c:v>일본</c:v>
                </c:pt>
                <c:pt idx="4">
                  <c:v>프랑스</c:v>
                </c:pt>
                <c:pt idx="5">
                  <c:v>대한민국</c:v>
                </c:pt>
                <c:pt idx="6">
                  <c:v>스페인</c:v>
                </c:pt>
                <c:pt idx="7">
                  <c:v>이탈리아</c:v>
                </c:pt>
              </c:strCache>
            </c:strRef>
          </c:cat>
          <c:val>
            <c:numRef>
              <c:f>'표10 교원1인 박사배출'!$B$25:$B$32</c:f>
              <c:numCache>
                <c:formatCode>0.00_);[Red]\(0.00\)</c:formatCode>
                <c:ptCount val="8"/>
                <c:pt idx="0">
                  <c:v>67.448999999999998</c:v>
                </c:pt>
                <c:pt idx="1">
                  <c:v>28.146999999999998</c:v>
                </c:pt>
                <c:pt idx="2">
                  <c:v>25.02</c:v>
                </c:pt>
                <c:pt idx="3">
                  <c:v>16.039000000000001</c:v>
                </c:pt>
                <c:pt idx="4">
                  <c:v>13.728999999999999</c:v>
                </c:pt>
                <c:pt idx="5">
                  <c:v>12.930999999999999</c:v>
                </c:pt>
                <c:pt idx="6">
                  <c:v>10.888999999999999</c:v>
                </c:pt>
                <c:pt idx="7">
                  <c:v>10.678000000000001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C-4D14-948C-9996DE117A2E}"/>
            </c:ext>
          </c:extLst>
        </c:ser>
        <c:ser>
          <c:idx val="1"/>
          <c:order val="1"/>
          <c:tx>
            <c:strRef>
              <c:f>'표10 교원1인 박사배출'!$C$24</c:f>
              <c:strCache>
                <c:ptCount val="1"/>
                <c:pt idx="0">
                  <c:v>교원(만명)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'표10 교원1인 박사배출'!$A$25:$A$32</c:f>
              <c:strCache>
                <c:ptCount val="8"/>
                <c:pt idx="0">
                  <c:v>미국</c:v>
                </c:pt>
                <c:pt idx="1">
                  <c:v>독일</c:v>
                </c:pt>
                <c:pt idx="2">
                  <c:v>영국</c:v>
                </c:pt>
                <c:pt idx="3">
                  <c:v>일본</c:v>
                </c:pt>
                <c:pt idx="4">
                  <c:v>프랑스</c:v>
                </c:pt>
                <c:pt idx="5">
                  <c:v>대한민국</c:v>
                </c:pt>
                <c:pt idx="6">
                  <c:v>스페인</c:v>
                </c:pt>
                <c:pt idx="7">
                  <c:v>이탈리아</c:v>
                </c:pt>
              </c:strCache>
            </c:strRef>
          </c:cat>
          <c:val>
            <c:numRef>
              <c:f>'표10 교원1인 박사배출'!$C$25:$C$32</c:f>
              <c:numCache>
                <c:formatCode>0.0_);[Red]\(0.0\)</c:formatCode>
                <c:ptCount val="8"/>
                <c:pt idx="0">
                  <c:v>80.7</c:v>
                </c:pt>
                <c:pt idx="1">
                  <c:v>15.2965</c:v>
                </c:pt>
                <c:pt idx="2">
                  <c:v>13.5015</c:v>
                </c:pt>
                <c:pt idx="3">
                  <c:v>17.866900000000001</c:v>
                </c:pt>
                <c:pt idx="4">
                  <c:v>8.6624999999999996</c:v>
                </c:pt>
                <c:pt idx="5">
                  <c:v>7.4017999999999997</c:v>
                </c:pt>
                <c:pt idx="6">
                  <c:v>7.6395</c:v>
                </c:pt>
                <c:pt idx="7">
                  <c:v>8.9971999999999994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EC-4D14-948C-9996DE117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5042608"/>
        <c:axId val="644118304"/>
      </c:barChart>
      <c:scatterChart>
        <c:scatterStyle val="lineMarker"/>
        <c:varyColors val="0"/>
        <c:ser>
          <c:idx val="2"/>
          <c:order val="2"/>
          <c:tx>
            <c:strRef>
              <c:f>'표10 교원1인 박사배출'!$D$24</c:f>
              <c:strCache>
                <c:ptCount val="1"/>
                <c:pt idx="0">
                  <c:v>교원 1인당 박사 배출(명)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1">
                  <a:lumMod val="65000"/>
                  <a:lumOff val="35000"/>
                </a:schemeClr>
              </a:solidFill>
              <a:ln w="38100">
                <a:noFill/>
              </a:ln>
              <a:effectLst/>
            </c:spPr>
          </c:marker>
          <c:dLbls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'표10 교원1인 박사배출'!$A$25:$A$32</c:f>
              <c:strCache>
                <c:ptCount val="8"/>
                <c:pt idx="0">
                  <c:v>미국</c:v>
                </c:pt>
                <c:pt idx="1">
                  <c:v>독일</c:v>
                </c:pt>
                <c:pt idx="2">
                  <c:v>영국</c:v>
                </c:pt>
                <c:pt idx="3">
                  <c:v>일본</c:v>
                </c:pt>
                <c:pt idx="4">
                  <c:v>프랑스</c:v>
                </c:pt>
                <c:pt idx="5">
                  <c:v>대한민국</c:v>
                </c:pt>
                <c:pt idx="6">
                  <c:v>스페인</c:v>
                </c:pt>
                <c:pt idx="7">
                  <c:v>이탈리아</c:v>
                </c:pt>
              </c:strCache>
            </c:strRef>
          </c:xVal>
          <c:yVal>
            <c:numRef>
              <c:f>'표10 교원1인 박사배출'!$D$25:$D$32</c:f>
              <c:numCache>
                <c:formatCode>General</c:formatCode>
                <c:ptCount val="8"/>
                <c:pt idx="0">
                  <c:v>0.08</c:v>
                </c:pt>
                <c:pt idx="1">
                  <c:v>0.06</c:v>
                </c:pt>
                <c:pt idx="2">
                  <c:v>0.13</c:v>
                </c:pt>
                <c:pt idx="3">
                  <c:v>0.09</c:v>
                </c:pt>
                <c:pt idx="4">
                  <c:v>0.16</c:v>
                </c:pt>
                <c:pt idx="5">
                  <c:v>0.17</c:v>
                </c:pt>
                <c:pt idx="6">
                  <c:v>0.14000000000000001</c:v>
                </c:pt>
                <c:pt idx="7">
                  <c:v>0.12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1EC-4D14-948C-9996DE117A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1252736"/>
        <c:axId val="740088296"/>
      </c:scatterChart>
      <c:catAx>
        <c:axId val="73504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644118304"/>
        <c:crosses val="autoZero"/>
        <c:auto val="1"/>
        <c:lblAlgn val="ctr"/>
        <c:lblOffset val="100"/>
        <c:noMultiLvlLbl val="0"/>
      </c:catAx>
      <c:valAx>
        <c:axId val="644118304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);[Red]\(0.0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735042608"/>
        <c:crosses val="autoZero"/>
        <c:crossBetween val="between"/>
        <c:majorUnit val="30"/>
      </c:valAx>
      <c:valAx>
        <c:axId val="740088296"/>
        <c:scaling>
          <c:orientation val="minMax"/>
          <c:max val="0.2"/>
          <c:min val="5.000000000000001E-2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781252736"/>
        <c:crosses val="max"/>
        <c:crossBetween val="midCat"/>
        <c:majorUnit val="5.000000000000001E-2"/>
      </c:valAx>
      <c:valAx>
        <c:axId val="78125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40088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pPr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주요 학과 전임교원 규모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'표15 임계질량'!$C$12</c:f>
              <c:strCache>
                <c:ptCount val="1"/>
                <c:pt idx="0">
                  <c:v>서울대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'표15 임계질량'!$B$13:$B$17</c:f>
              <c:strCache>
                <c:ptCount val="5"/>
                <c:pt idx="0">
                  <c:v>물리천문학</c:v>
                </c:pt>
                <c:pt idx="1">
                  <c:v>수학</c:v>
                </c:pt>
                <c:pt idx="2">
                  <c:v>통계학</c:v>
                </c:pt>
                <c:pt idx="3">
                  <c:v>철학</c:v>
                </c:pt>
                <c:pt idx="4">
                  <c:v>사회학</c:v>
                </c:pt>
              </c:strCache>
            </c:strRef>
          </c:cat>
          <c:val>
            <c:numRef>
              <c:f>'표15 임계질량'!$C$13:$C$17</c:f>
              <c:numCache>
                <c:formatCode>General</c:formatCode>
                <c:ptCount val="5"/>
                <c:pt idx="0">
                  <c:v>38</c:v>
                </c:pt>
                <c:pt idx="1">
                  <c:v>36</c:v>
                </c:pt>
                <c:pt idx="2">
                  <c:v>13</c:v>
                </c:pt>
                <c:pt idx="3">
                  <c:v>13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A8-40AE-854C-FEAC10226846}"/>
            </c:ext>
          </c:extLst>
        </c:ser>
        <c:ser>
          <c:idx val="1"/>
          <c:order val="1"/>
          <c:tx>
            <c:strRef>
              <c:f>'표15 임계질량'!$D$12</c:f>
              <c:strCache>
                <c:ptCount val="1"/>
                <c:pt idx="0">
                  <c:v>부산대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'표15 임계질량'!$B$13:$B$17</c:f>
              <c:strCache>
                <c:ptCount val="5"/>
                <c:pt idx="0">
                  <c:v>물리천문학</c:v>
                </c:pt>
                <c:pt idx="1">
                  <c:v>수학</c:v>
                </c:pt>
                <c:pt idx="2">
                  <c:v>통계학</c:v>
                </c:pt>
                <c:pt idx="3">
                  <c:v>철학</c:v>
                </c:pt>
                <c:pt idx="4">
                  <c:v>사회학</c:v>
                </c:pt>
              </c:strCache>
            </c:strRef>
          </c:cat>
          <c:val>
            <c:numRef>
              <c:f>'표15 임계질량'!$D$13:$D$17</c:f>
              <c:numCache>
                <c:formatCode>General</c:formatCode>
                <c:ptCount val="5"/>
                <c:pt idx="0">
                  <c:v>19</c:v>
                </c:pt>
                <c:pt idx="1">
                  <c:v>16</c:v>
                </c:pt>
                <c:pt idx="2">
                  <c:v>9</c:v>
                </c:pt>
                <c:pt idx="3">
                  <c:v>7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A8-40AE-854C-FEAC10226846}"/>
            </c:ext>
          </c:extLst>
        </c:ser>
        <c:ser>
          <c:idx val="2"/>
          <c:order val="2"/>
          <c:tx>
            <c:strRef>
              <c:f>'표15 임계질량'!$E$12</c:f>
              <c:strCache>
                <c:ptCount val="1"/>
                <c:pt idx="0">
                  <c:v>UCLA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'표15 임계질량'!$B$13:$B$17</c:f>
              <c:strCache>
                <c:ptCount val="5"/>
                <c:pt idx="0">
                  <c:v>물리천문학</c:v>
                </c:pt>
                <c:pt idx="1">
                  <c:v>수학</c:v>
                </c:pt>
                <c:pt idx="2">
                  <c:v>통계학</c:v>
                </c:pt>
                <c:pt idx="3">
                  <c:v>철학</c:v>
                </c:pt>
                <c:pt idx="4">
                  <c:v>사회학</c:v>
                </c:pt>
              </c:strCache>
            </c:strRef>
          </c:cat>
          <c:val>
            <c:numRef>
              <c:f>'표15 임계질량'!$E$13:$E$17</c:f>
              <c:numCache>
                <c:formatCode>General</c:formatCode>
                <c:ptCount val="5"/>
                <c:pt idx="0">
                  <c:v>73</c:v>
                </c:pt>
                <c:pt idx="1">
                  <c:v>58</c:v>
                </c:pt>
                <c:pt idx="2">
                  <c:v>26</c:v>
                </c:pt>
                <c:pt idx="3">
                  <c:v>22</c:v>
                </c:pt>
                <c:pt idx="4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A8-40AE-854C-FEAC10226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43049400"/>
        <c:axId val="481110048"/>
      </c:barChart>
      <c:catAx>
        <c:axId val="64304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481110048"/>
        <c:crosses val="autoZero"/>
        <c:auto val="1"/>
        <c:lblAlgn val="ctr"/>
        <c:lblOffset val="100"/>
        <c:noMultiLvlLbl val="0"/>
      </c:catAx>
      <c:valAx>
        <c:axId val="481110048"/>
        <c:scaling>
          <c:orientation val="minMax"/>
          <c:max val="8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643049400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pPr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장래 전임교원 수 추산</a:t>
            </a:r>
            <a:r>
              <a:rPr lang="en-US" altLang="ko-KR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(</a:t>
            </a:r>
            <a:r>
              <a:rPr lang="ko-KR" altLang="en-US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천명</a:t>
            </a:r>
            <a:r>
              <a:rPr lang="en-US" altLang="ko-KR" sz="160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)</a:t>
            </a:r>
            <a:endParaRPr lang="ko-KR" altLang="en-US" sz="160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'표16 미래 교원규모 추산'!$B$30</c:f>
              <c:strCache>
                <c:ptCount val="1"/>
                <c:pt idx="0">
                  <c:v>전임교원 수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solid"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나눔스퀘어" panose="020B0600000101010101" pitchFamily="50" charset="-127"/>
                    <a:ea typeface="나눔스퀘어" panose="020B0600000101010101" pitchFamily="50" charset="-127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'표16 미래 교원규모 추산'!$A$31:$A$36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</c:numCache>
            </c:numRef>
          </c:cat>
          <c:val>
            <c:numRef>
              <c:f>'표16 미래 교원규모 추산'!$B$31:$B$36</c:f>
              <c:numCache>
                <c:formatCode>0.0_);[Red]\(0.0\)</c:formatCode>
                <c:ptCount val="6"/>
                <c:pt idx="0">
                  <c:v>90.3</c:v>
                </c:pt>
                <c:pt idx="1">
                  <c:v>83.4</c:v>
                </c:pt>
                <c:pt idx="2">
                  <c:v>78.7</c:v>
                </c:pt>
                <c:pt idx="3">
                  <c:v>78.099999999999994</c:v>
                </c:pt>
                <c:pt idx="4">
                  <c:v>60.3</c:v>
                </c:pt>
                <c:pt idx="5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A11-43D9-8EEB-BBFE6E61B1B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84890720"/>
        <c:axId val="684891048"/>
      </c:lineChart>
      <c:catAx>
        <c:axId val="68489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defRPr>
            </a:pPr>
            <a:endParaRPr lang="ko-KR"/>
          </a:p>
        </c:txPr>
        <c:crossAx val="684891048"/>
        <c:crosses val="autoZero"/>
        <c:auto val="1"/>
        <c:lblAlgn val="ctr"/>
        <c:lblOffset val="100"/>
        <c:noMultiLvlLbl val="0"/>
      </c:catAx>
      <c:valAx>
        <c:axId val="684891048"/>
        <c:scaling>
          <c:orientation val="minMax"/>
          <c:min val="50"/>
        </c:scaling>
        <c:delete val="1"/>
        <c:axPos val="l"/>
        <c:numFmt formatCode="0.0_);[Red]\(0.0\)" sourceLinked="1"/>
        <c:majorTickMark val="none"/>
        <c:minorTickMark val="none"/>
        <c:tickLblPos val="nextTo"/>
        <c:crossAx val="68489072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89BC8-2EFF-4B84-A7D9-FA621099E1F1}" type="datetimeFigureOut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3A8D8-849A-45BC-82C8-43B1D80ADCD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66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26382-A717-4CC0-BDEA-2C0ACD92734D}" type="datetime1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52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616E-92C7-4973-B740-94BADA7F095E}" type="datetime1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29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89585-986C-455C-BC17-EAE3BDD9211F}" type="datetime1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246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27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FC4CD-0A5C-4078-AC6D-23B831C36329}" type="datetime1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75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65CD-F9FB-4F0B-955D-598CF3327122}" type="datetime1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48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739DB-D636-4CD8-9001-3CCA42D829FC}" type="datetime1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2809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EE7E-C4C0-432A-8887-BDC59D8FD4F3}" type="datetime1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03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43D9-37C2-4C63-AA25-12588A98B60E}" type="datetime1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83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EDAB-2C13-4F1A-8355-37D45B64AE78}" type="datetime1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008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59EB1-EE72-45D1-BFC5-92DC068C67FD}" type="datetime1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91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FBE0E-CBB5-49CF-9022-D1C6B84BD5AC}" type="datetime1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63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A65F-034B-4390-BDAF-9FA769ED80E2}" type="datetime1">
              <a:rPr lang="ko-KR" altLang="en-US" smtClean="0"/>
              <a:t>2023-07-13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071B3-E24D-4FCC-8A1C-65527F728C7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262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https://www.chosun.com/national/education/2023/06/28/FGHLO7CPQFE67CP25VTPMR4R3Y/?fbclid=IwAR3ieX05hguJmDr8vlcoOxVAB6VkJub97jOoIM7jTSbUX94jVslhoO_89A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eongnam.com/web/view.php?key=20230202010000348" TargetMode="External"/><Relationship Id="rId5" Type="http://schemas.openxmlformats.org/officeDocument/2006/relationships/hyperlink" Target="https://view.asiae.co.kr/article/2023071116424125214" TargetMode="External"/><Relationship Id="rId4" Type="http://schemas.openxmlformats.org/officeDocument/2006/relationships/hyperlink" Target="https://n.news.naver.com/article/015/0004844670?cds=news_ed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na.co.kr/view/AKR20201231120000530?fbclid=IwAR2qnfCuRQPTFSHUZ4WQ21WaJ8wdh0aPdWBqA75lPSBfq4k4nii7JZKzDR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24741" y="1780674"/>
            <a:ext cx="10019607" cy="197020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4000" b="1" dirty="0">
                <a:uFill>
                  <a:solidFill>
                    <a:srgbClr val="7030A0"/>
                  </a:solidFill>
                </a:u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조선일보명조" panose="02030304000000000000" pitchFamily="18" charset="-127"/>
              </a:rPr>
              <a:t>“</a:t>
            </a:r>
            <a:r>
              <a:rPr lang="ko-KR" altLang="en-US" sz="4000" b="1" dirty="0">
                <a:uFill>
                  <a:solidFill>
                    <a:srgbClr val="7030A0"/>
                  </a:solidFill>
                </a:u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조선일보명조" panose="02030304000000000000" pitchFamily="18" charset="-127"/>
              </a:rPr>
              <a:t>한국에서 박사하기</a:t>
            </a:r>
            <a:r>
              <a:rPr lang="en-US" altLang="ko-KR" sz="4000" b="1" dirty="0">
                <a:uFill>
                  <a:solidFill>
                    <a:srgbClr val="7030A0"/>
                  </a:solidFill>
                </a:u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조선일보명조" panose="02030304000000000000" pitchFamily="18" charset="-127"/>
              </a:rPr>
              <a:t>“ </a:t>
            </a:r>
            <a:r>
              <a:rPr lang="ko-KR" altLang="en-US" sz="4000" b="1" dirty="0">
                <a:uFill>
                  <a:solidFill>
                    <a:srgbClr val="7030A0"/>
                  </a:solidFill>
                </a:u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조선일보명조" panose="02030304000000000000" pitchFamily="18" charset="-127"/>
              </a:rPr>
              <a:t>이후의 </a:t>
            </a:r>
            <a:r>
              <a:rPr lang="ko-KR" altLang="en-US" sz="4000" b="1" dirty="0" err="1">
                <a:uFill>
                  <a:solidFill>
                    <a:srgbClr val="7030A0"/>
                  </a:solidFill>
                </a:u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조선일보명조" panose="02030304000000000000" pitchFamily="18" charset="-127"/>
              </a:rPr>
              <a:t>새판</a:t>
            </a:r>
            <a:r>
              <a:rPr lang="ko-KR" altLang="en-US" sz="4000" b="1" dirty="0">
                <a:uFill>
                  <a:solidFill>
                    <a:srgbClr val="7030A0"/>
                  </a:solidFill>
                </a:u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조선일보명조" panose="02030304000000000000" pitchFamily="18" charset="-127"/>
              </a:rPr>
              <a:t> 짜기</a:t>
            </a:r>
            <a:br>
              <a:rPr lang="en-US" altLang="ko-KR" sz="4000" b="1" dirty="0">
                <a:uFill>
                  <a:solidFill>
                    <a:srgbClr val="7030A0"/>
                  </a:solidFill>
                </a:u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조선일보명조" panose="02030304000000000000" pitchFamily="18" charset="-127"/>
              </a:rPr>
            </a:br>
            <a:r>
              <a:rPr lang="en-US" altLang="ko-KR" sz="4000" b="1" dirty="0">
                <a:uFill>
                  <a:solidFill>
                    <a:srgbClr val="7030A0"/>
                  </a:solidFill>
                </a:u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조선일보명조" panose="02030304000000000000" pitchFamily="18" charset="-127"/>
              </a:rPr>
              <a:t>: </a:t>
            </a:r>
            <a:r>
              <a:rPr lang="ko-KR" altLang="en-US" sz="4000" b="1" dirty="0">
                <a:uFill>
                  <a:solidFill>
                    <a:srgbClr val="7030A0"/>
                  </a:solidFill>
                </a:uFill>
                <a:latin typeface="나눔스퀘어_ac Bold" panose="020B0600000101010101" pitchFamily="50" charset="-127"/>
                <a:ea typeface="나눔스퀘어_ac Bold" panose="020B0600000101010101" pitchFamily="50" charset="-127"/>
                <a:cs typeface="조선일보명조" panose="02030304000000000000" pitchFamily="18" charset="-127"/>
              </a:rPr>
              <a:t>학계 거버넌스 구조 재편과 연구자 연대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167147" y="4540322"/>
            <a:ext cx="8077201" cy="1655762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 panose="02030304000000000000" pitchFamily="18" charset="-127"/>
              </a:rPr>
              <a:t>유현미</a:t>
            </a:r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 panose="02030304000000000000" pitchFamily="18" charset="-127"/>
              </a:rPr>
              <a:t>(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 panose="02030304000000000000" pitchFamily="18" charset="-127"/>
              </a:rPr>
              <a:t>창원대 사회과학연구소</a:t>
            </a:r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 panose="02030304000000000000" pitchFamily="18" charset="-127"/>
              </a:rPr>
              <a:t>)</a:t>
            </a:r>
          </a:p>
          <a:p>
            <a:pPr algn="r"/>
            <a:r>
              <a:rPr lang="ko-KR" altLang="en-US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 panose="02030304000000000000" pitchFamily="18" charset="-127"/>
              </a:rPr>
              <a:t>이송희</a:t>
            </a:r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 panose="02030304000000000000" pitchFamily="18" charset="-127"/>
              </a:rPr>
              <a:t>(</a:t>
            </a:r>
            <a:r>
              <a:rPr lang="ko-KR" altLang="en-US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 panose="02030304000000000000" pitchFamily="18" charset="-127"/>
              </a:rPr>
              <a:t>울산대 인문과학연구소</a:t>
            </a:r>
            <a:r>
              <a:rPr lang="en-US" altLang="ko-KR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 panose="02030304000000000000" pitchFamily="18" charset="-127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62" y="767105"/>
            <a:ext cx="6482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지식공유연대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2023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연례 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심포지움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_ 2023. 7. 14. (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금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)</a:t>
            </a:r>
            <a:endParaRPr lang="ko-KR" altLang="en-US" sz="20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981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C1E1F-A6D1-4EF2-BED3-40700C69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21"/>
            <a:ext cx="10515600" cy="1325563"/>
          </a:xfrm>
        </p:spPr>
        <p:txBody>
          <a:bodyPr/>
          <a:lstStyle/>
          <a:p>
            <a:r>
              <a:rPr lang="ko-KR" altLang="en-US" dirty="0"/>
              <a:t>어떤 관점이 필요할까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4B1C4C-A7E3-4F20-8EA7-A31D73F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0779"/>
            <a:ext cx="10752117" cy="5376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ko-KR" sz="2400" dirty="0"/>
          </a:p>
          <a:p>
            <a:pPr>
              <a:lnSpc>
                <a:spcPct val="120000"/>
              </a:lnSpc>
            </a:pPr>
            <a:r>
              <a:rPr lang="ko-KR" altLang="en-US" sz="2400" b="1" dirty="0"/>
              <a:t>생태학적 관점</a:t>
            </a:r>
            <a:endParaRPr lang="en-US" altLang="ko-KR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400" dirty="0"/>
              <a:t>서로 영향을 주고받는 학문생태계</a:t>
            </a:r>
            <a:r>
              <a:rPr lang="en-US" altLang="ko-KR" sz="2400" dirty="0"/>
              <a:t>. </a:t>
            </a:r>
            <a:r>
              <a:rPr lang="ko-KR" altLang="en-US" sz="2400" dirty="0"/>
              <a:t>다양성과</a:t>
            </a:r>
            <a:r>
              <a:rPr lang="en-US" altLang="ko-KR" sz="2400" dirty="0"/>
              <a:t> </a:t>
            </a:r>
            <a:r>
              <a:rPr lang="ko-KR" altLang="en-US" sz="2400" dirty="0"/>
              <a:t>협력의 기술</a:t>
            </a:r>
            <a:r>
              <a:rPr lang="en-US" altLang="ko-KR" sz="2400" dirty="0"/>
              <a:t>. </a:t>
            </a:r>
            <a:r>
              <a:rPr lang="ko-KR" altLang="en-US" sz="2400" dirty="0"/>
              <a:t>문제해결능력과 회복력</a:t>
            </a:r>
            <a:r>
              <a:rPr lang="en-US" altLang="ko-KR" sz="24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200" dirty="0"/>
          </a:p>
          <a:p>
            <a:pPr>
              <a:lnSpc>
                <a:spcPct val="120000"/>
              </a:lnSpc>
            </a:pPr>
            <a:r>
              <a:rPr lang="ko-KR" altLang="en-US" sz="2400" b="1" dirty="0"/>
              <a:t>생애주기적 관점</a:t>
            </a:r>
            <a:endParaRPr lang="en-US" altLang="ko-KR" sz="2400" b="1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400" dirty="0"/>
              <a:t>학문 세계에의 입문과 성장</a:t>
            </a:r>
            <a:r>
              <a:rPr lang="en-US" altLang="ko-KR" sz="2400" dirty="0"/>
              <a:t>, </a:t>
            </a:r>
            <a:r>
              <a:rPr lang="ko-KR" altLang="en-US" sz="2400" dirty="0"/>
              <a:t>경력 형성과 은퇴라는 일련의 과정을 연속적으로 고려</a:t>
            </a:r>
            <a:r>
              <a:rPr lang="en-US" altLang="ko-KR" sz="2400" dirty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400" dirty="0"/>
              <a:t>지위</a:t>
            </a:r>
            <a:r>
              <a:rPr lang="en-US" altLang="ko-KR" sz="2400" dirty="0"/>
              <a:t>, </a:t>
            </a:r>
            <a:r>
              <a:rPr lang="ko-KR" altLang="en-US" sz="2400" dirty="0"/>
              <a:t>자격요건에 따른 선별 수혜가 아니라 적정한 연구자의 삶</a:t>
            </a:r>
            <a:r>
              <a:rPr lang="en-US" altLang="ko-KR" sz="2400" dirty="0"/>
              <a:t>, </a:t>
            </a:r>
            <a:r>
              <a:rPr lang="ko-KR" altLang="en-US" sz="2400" dirty="0"/>
              <a:t>적정 규모</a:t>
            </a:r>
            <a:r>
              <a:rPr lang="en-US" altLang="ko-KR" sz="2400" dirty="0"/>
              <a:t>/</a:t>
            </a:r>
            <a:r>
              <a:rPr lang="ko-KR" altLang="en-US" sz="2400" dirty="0"/>
              <a:t>질을 담보하는 연구자 집단 재생산을 위한 차별 없는 체계적 지원</a:t>
            </a:r>
            <a:r>
              <a:rPr lang="en-US" altLang="ko-KR" sz="2400" dirty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400" dirty="0"/>
              <a:t>개인별 특성과 시기별 필요에 따른 특성화된 지원</a:t>
            </a:r>
            <a:r>
              <a:rPr lang="en-US" altLang="ko-KR" sz="2400" dirty="0"/>
              <a:t>, </a:t>
            </a:r>
            <a:r>
              <a:rPr lang="ko-KR" altLang="en-US" sz="2400" dirty="0"/>
              <a:t>맞춤형 지원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400" dirty="0"/>
              <a:t>이미 기초과학분야에는 도입된 정책 관점</a:t>
            </a:r>
            <a:r>
              <a:rPr lang="en-US" altLang="ko-KR" sz="2400" dirty="0"/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US" altLang="ko-KR" sz="1200" dirty="0"/>
          </a:p>
          <a:p>
            <a:pPr>
              <a:lnSpc>
                <a:spcPct val="120000"/>
              </a:lnSpc>
            </a:pPr>
            <a:r>
              <a:rPr lang="ko-KR" altLang="en-US" sz="2400" b="1" dirty="0"/>
              <a:t>이상적 구성원 상의 재구축</a:t>
            </a:r>
            <a:endParaRPr lang="en-US" altLang="ko-KR" sz="24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altLang="ko-KR" sz="2400" dirty="0"/>
              <a:t>- </a:t>
            </a:r>
            <a:r>
              <a:rPr lang="ko-KR" altLang="en-US" sz="2400" dirty="0"/>
              <a:t>연구자가 노동자일 뿐 아니라 </a:t>
            </a:r>
            <a:r>
              <a:rPr lang="ko-KR" altLang="en-US" sz="2400" dirty="0" err="1"/>
              <a:t>돌봄자라는</a:t>
            </a:r>
            <a:r>
              <a:rPr lang="ko-KR" altLang="en-US" sz="2400" dirty="0"/>
              <a:t> 인식</a:t>
            </a:r>
            <a:r>
              <a:rPr lang="en-US" altLang="ko-KR" sz="2400" dirty="0"/>
              <a:t>. </a:t>
            </a:r>
            <a:r>
              <a:rPr lang="ko-KR" altLang="en-US" sz="2400" dirty="0"/>
              <a:t>보편적 </a:t>
            </a:r>
            <a:r>
              <a:rPr lang="ko-KR" altLang="en-US" sz="2400" dirty="0" err="1"/>
              <a:t>돌봄제공자</a:t>
            </a:r>
            <a:r>
              <a:rPr lang="ko-KR" altLang="en-US" sz="2400" dirty="0"/>
              <a:t> 모델</a:t>
            </a:r>
            <a:r>
              <a:rPr lang="en-US" altLang="ko-KR" sz="2400" dirty="0"/>
              <a:t>(</a:t>
            </a:r>
            <a:r>
              <a:rPr lang="ko-KR" altLang="en-US" sz="2400" dirty="0"/>
              <a:t>낸시 </a:t>
            </a:r>
            <a:r>
              <a:rPr lang="ko-KR" altLang="en-US" sz="2400" dirty="0" err="1"/>
              <a:t>프레이져</a:t>
            </a:r>
            <a:r>
              <a:rPr lang="en-US" altLang="ko-KR" sz="2400" dirty="0"/>
              <a:t>)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89202B7-DD07-435A-A902-411562224ADF}"/>
              </a:ext>
            </a:extLst>
          </p:cNvPr>
          <p:cNvCxnSpPr/>
          <p:nvPr/>
        </p:nvCxnSpPr>
        <p:spPr>
          <a:xfrm flipV="1">
            <a:off x="766948" y="1343023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0F3732-7B22-41EC-932D-102AD720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D07D-2F0A-4B3E-AF90-75C7BF929BD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98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C1E1F-A6D1-4EF2-BED3-40700C69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750" y="81663"/>
            <a:ext cx="10515600" cy="1325563"/>
          </a:xfrm>
        </p:spPr>
        <p:txBody>
          <a:bodyPr/>
          <a:lstStyle/>
          <a:p>
            <a:r>
              <a:rPr lang="ko-KR" altLang="en-US" dirty="0"/>
              <a:t>대학 정책</a:t>
            </a:r>
            <a:r>
              <a:rPr lang="en-US" altLang="ko-KR" dirty="0"/>
              <a:t>, </a:t>
            </a:r>
            <a:r>
              <a:rPr lang="ko-KR" altLang="en-US" dirty="0"/>
              <a:t>학술 환경의 지각변동</a:t>
            </a:r>
            <a:endParaRPr lang="en-US" altLang="ko-KR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4B1C4C-A7E3-4F20-8EA7-A31D73F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060" y="1349308"/>
            <a:ext cx="11089574" cy="53735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ko-KR" altLang="en-US" sz="1800" b="1" spc="-100" dirty="0">
                <a:latin typeface="KoPubDotum Light" pitchFamily="2" charset="-127"/>
                <a:ea typeface="KoPubDotum Light" pitchFamily="2" charset="-127"/>
              </a:rPr>
              <a:t>대학재편</a:t>
            </a:r>
            <a:endParaRPr lang="en-US" altLang="ko-KR" sz="20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5F1BC4D-53C4-4925-BE65-A1992294A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407" y="1195419"/>
            <a:ext cx="3207609" cy="3818505"/>
          </a:xfrm>
          <a:prstGeom prst="rect">
            <a:avLst/>
          </a:prstGeom>
        </p:spPr>
      </p:pic>
      <p:pic>
        <p:nvPicPr>
          <p:cNvPr id="1026" name="Picture 2" descr="2023020201000100500003481">
            <a:extLst>
              <a:ext uri="{FF2B5EF4-FFF2-40B4-BE49-F238E27FC236}">
                <a16:creationId xmlns:a16="http://schemas.microsoft.com/office/drawing/2014/main" id="{CA236C00-CF77-48D9-8963-DD85E7E7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489" y="1565960"/>
            <a:ext cx="5786451" cy="329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7ECEF73-50B0-4A32-BBF0-BACF4E76C542}"/>
              </a:ext>
            </a:extLst>
          </p:cNvPr>
          <p:cNvCxnSpPr/>
          <p:nvPr/>
        </p:nvCxnSpPr>
        <p:spPr>
          <a:xfrm flipV="1">
            <a:off x="897717" y="1089182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FC06A76A-7259-4FC4-99C1-177696B9C2AB}"/>
              </a:ext>
            </a:extLst>
          </p:cNvPr>
          <p:cNvSpPr/>
          <p:nvPr/>
        </p:nvSpPr>
        <p:spPr>
          <a:xfrm>
            <a:off x="578534" y="5426257"/>
            <a:ext cx="11172100" cy="1167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ko-KR" altLang="en-US" spc="-100" dirty="0">
                <a:latin typeface="KoPubDotum Light" pitchFamily="2" charset="-127"/>
                <a:ea typeface="KoPubDotum Light" pitchFamily="2" charset="-127"/>
              </a:rPr>
              <a:t> 학령인구감소에 따른 </a:t>
            </a:r>
            <a:r>
              <a:rPr lang="ko-KR" altLang="en-US" b="1" spc="-100" dirty="0">
                <a:latin typeface="KoPubDotum Light" pitchFamily="2" charset="-127"/>
                <a:ea typeface="KoPubDotum Light" pitchFamily="2" charset="-127"/>
              </a:rPr>
              <a:t>교육부 예산 재편</a:t>
            </a:r>
            <a:endParaRPr lang="en-US" altLang="ko-KR" b="1" spc="-1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defRPr lang="ko-KR" altLang="en-US"/>
            </a:pPr>
            <a:r>
              <a:rPr lang="en-US" altLang="ko-KR" spc="-100" dirty="0">
                <a:latin typeface="KoPubDotum Light" pitchFamily="2" charset="-127"/>
                <a:ea typeface="KoPubDotum Light" pitchFamily="2" charset="-127"/>
              </a:rPr>
              <a:t>- </a:t>
            </a:r>
            <a:r>
              <a:rPr lang="ko-KR" altLang="en-US" spc="-100" dirty="0">
                <a:latin typeface="KoPubDotum Light" pitchFamily="2" charset="-127"/>
                <a:ea typeface="KoPubDotum Light" pitchFamily="2" charset="-127"/>
              </a:rPr>
              <a:t>학생 수 줄어드는데</a:t>
            </a:r>
            <a:r>
              <a:rPr lang="en-US" altLang="ko-KR" spc="-100" dirty="0">
                <a:latin typeface="KoPubDotum Light" pitchFamily="2" charset="-127"/>
                <a:ea typeface="KoPubDotum Light" pitchFamily="2" charset="-127"/>
              </a:rPr>
              <a:t>…</a:t>
            </a:r>
            <a:r>
              <a:rPr lang="ko-KR" altLang="en-US" spc="-100" dirty="0">
                <a:latin typeface="KoPubDotum Light" pitchFamily="2" charset="-127"/>
                <a:ea typeface="KoPubDotum Light" pitchFamily="2" charset="-127"/>
              </a:rPr>
              <a:t>교육청에 남아도는 돈 </a:t>
            </a:r>
            <a:r>
              <a:rPr lang="en-US" altLang="ko-KR" spc="-100" dirty="0">
                <a:latin typeface="KoPubDotum Light" pitchFamily="2" charset="-127"/>
                <a:ea typeface="KoPubDotum Light" pitchFamily="2" charset="-127"/>
              </a:rPr>
              <a:t>21</a:t>
            </a:r>
            <a:r>
              <a:rPr lang="ko-KR" altLang="en-US" spc="-100" dirty="0">
                <a:latin typeface="KoPubDotum Light" pitchFamily="2" charset="-127"/>
                <a:ea typeface="KoPubDotum Light" pitchFamily="2" charset="-127"/>
              </a:rPr>
              <a:t>조원 </a:t>
            </a:r>
            <a:r>
              <a:rPr lang="ko-KR" altLang="en-US" sz="1200" dirty="0">
                <a:hlinkClick r:id="rId4"/>
              </a:rPr>
              <a:t>학생 수 줄어드는데</a:t>
            </a:r>
            <a:r>
              <a:rPr lang="en-US" altLang="ko-KR" sz="1200" dirty="0">
                <a:hlinkClick r:id="rId4"/>
              </a:rPr>
              <a:t>…</a:t>
            </a:r>
            <a:r>
              <a:rPr lang="ko-KR" altLang="en-US" sz="1200" dirty="0">
                <a:hlinkClick r:id="rId4"/>
              </a:rPr>
              <a:t>교육청에 남아도는 돈 </a:t>
            </a:r>
            <a:r>
              <a:rPr lang="en-US" altLang="ko-KR" sz="1200" dirty="0">
                <a:hlinkClick r:id="rId4"/>
              </a:rPr>
              <a:t>21</a:t>
            </a:r>
            <a:r>
              <a:rPr lang="ko-KR" altLang="en-US" sz="1200" dirty="0">
                <a:hlinkClick r:id="rId4"/>
              </a:rPr>
              <a:t>조원 </a:t>
            </a:r>
            <a:r>
              <a:rPr lang="en-US" altLang="ko-KR" sz="1200" dirty="0">
                <a:hlinkClick r:id="rId4"/>
              </a:rPr>
              <a:t>(naver.com)</a:t>
            </a:r>
            <a:endParaRPr lang="en-US" altLang="ko-KR" spc="-1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Tx/>
              <a:buChar char="-"/>
              <a:defRPr lang="ko-KR" altLang="en-US"/>
            </a:pPr>
            <a:r>
              <a:rPr lang="ko-KR" altLang="en-US" spc="-100" dirty="0">
                <a:latin typeface="KoPubDotum Light" pitchFamily="2" charset="-127"/>
                <a:ea typeface="KoPubDotum Light" pitchFamily="2" charset="-127"/>
              </a:rPr>
              <a:t> 대학 소멸위기 시대</a:t>
            </a:r>
            <a:r>
              <a:rPr lang="en-US" altLang="ko-KR" spc="-100" dirty="0">
                <a:latin typeface="KoPubDotum Light" pitchFamily="2" charset="-127"/>
                <a:ea typeface="KoPubDotum Light" pitchFamily="2" charset="-127"/>
              </a:rPr>
              <a:t>…</a:t>
            </a:r>
            <a:r>
              <a:rPr lang="ko-KR" altLang="en-US" spc="-100" dirty="0" err="1">
                <a:latin typeface="KoPubDotum Light" pitchFamily="2" charset="-127"/>
                <a:ea typeface="KoPubDotum Light" pitchFamily="2" charset="-127"/>
              </a:rPr>
              <a:t>추경호</a:t>
            </a:r>
            <a:r>
              <a:rPr lang="ko-KR" altLang="en-US" spc="-100" dirty="0">
                <a:latin typeface="KoPubDotum Light" pitchFamily="2" charset="-127"/>
                <a:ea typeface="KoPubDotum Light" pitchFamily="2" charset="-127"/>
              </a:rPr>
              <a:t> </a:t>
            </a:r>
            <a:r>
              <a:rPr lang="en-US" altLang="ko-KR" spc="-100" dirty="0">
                <a:latin typeface="KoPubDotum Light" pitchFamily="2" charset="-127"/>
                <a:ea typeface="KoPubDotum Light" pitchFamily="2" charset="-127"/>
              </a:rPr>
              <a:t>"</a:t>
            </a:r>
            <a:r>
              <a:rPr lang="ko-KR" altLang="en-US" spc="-100" dirty="0">
                <a:latin typeface="KoPubDotum Light" pitchFamily="2" charset="-127"/>
                <a:ea typeface="KoPubDotum Light" pitchFamily="2" charset="-127"/>
              </a:rPr>
              <a:t>내년 고등교육 적극 투자</a:t>
            </a:r>
            <a:r>
              <a:rPr lang="en-US" altLang="ko-KR" spc="-100" dirty="0">
                <a:latin typeface="KoPubDotum Light" pitchFamily="2" charset="-127"/>
                <a:ea typeface="KoPubDotum Light" pitchFamily="2" charset="-127"/>
              </a:rPr>
              <a:t>“</a:t>
            </a:r>
            <a:r>
              <a:rPr lang="ko-KR" altLang="en-US" sz="1200" dirty="0">
                <a:hlinkClick r:id="rId5"/>
              </a:rPr>
              <a:t>대학 소멸위기 시대</a:t>
            </a:r>
            <a:r>
              <a:rPr lang="en-US" altLang="ko-KR" sz="1200" dirty="0">
                <a:hlinkClick r:id="rId5"/>
              </a:rPr>
              <a:t>…</a:t>
            </a:r>
            <a:r>
              <a:rPr lang="ko-KR" altLang="en-US" sz="1200" dirty="0" err="1">
                <a:hlinkClick r:id="rId5"/>
              </a:rPr>
              <a:t>추경호</a:t>
            </a:r>
            <a:r>
              <a:rPr lang="ko-KR" altLang="en-US" sz="1200" dirty="0">
                <a:hlinkClick r:id="rId5"/>
              </a:rPr>
              <a:t> </a:t>
            </a:r>
            <a:r>
              <a:rPr lang="en-US" altLang="ko-KR" sz="1200" dirty="0">
                <a:hlinkClick r:id="rId5"/>
              </a:rPr>
              <a:t>"</a:t>
            </a:r>
            <a:r>
              <a:rPr lang="ko-KR" altLang="en-US" sz="1200" dirty="0">
                <a:hlinkClick r:id="rId5"/>
              </a:rPr>
              <a:t>내년 고등교육 적극 투자</a:t>
            </a:r>
            <a:r>
              <a:rPr lang="en-US" altLang="ko-KR" sz="1200" dirty="0">
                <a:hlinkClick r:id="rId5"/>
              </a:rPr>
              <a:t>" - </a:t>
            </a:r>
            <a:r>
              <a:rPr lang="ko-KR" altLang="en-US" sz="1200" dirty="0">
                <a:hlinkClick r:id="rId5"/>
              </a:rPr>
              <a:t>아시아경제 </a:t>
            </a:r>
            <a:r>
              <a:rPr lang="en-US" altLang="ko-KR" sz="1200" dirty="0">
                <a:hlinkClick r:id="rId5"/>
              </a:rPr>
              <a:t>(asiae.co.kr)</a:t>
            </a:r>
            <a:endParaRPr lang="en-US" altLang="ko-KR" sz="12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1E8892A-D5C3-4ABD-B1D9-38C5C0A12F6A}"/>
              </a:ext>
            </a:extLst>
          </p:cNvPr>
          <p:cNvSpPr/>
          <p:nvPr/>
        </p:nvSpPr>
        <p:spPr>
          <a:xfrm>
            <a:off x="5792047" y="4959746"/>
            <a:ext cx="6301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hlinkClick r:id="rId6"/>
              </a:rPr>
              <a:t>혁신모델 제시한 지역대학에 </a:t>
            </a:r>
            <a:r>
              <a:rPr lang="en-US" altLang="ko-KR" sz="1400" dirty="0">
                <a:hlinkClick r:id="rId6"/>
              </a:rPr>
              <a:t>1</a:t>
            </a:r>
            <a:r>
              <a:rPr lang="ko-KR" altLang="en-US" sz="1400" dirty="0">
                <a:hlinkClick r:id="rId6"/>
              </a:rPr>
              <a:t>천억 지원</a:t>
            </a:r>
            <a:r>
              <a:rPr lang="en-US" altLang="ko-KR" sz="1400" dirty="0">
                <a:hlinkClick r:id="rId6"/>
              </a:rPr>
              <a:t>...</a:t>
            </a:r>
            <a:r>
              <a:rPr lang="ko-KR" altLang="en-US" sz="1400" dirty="0">
                <a:hlinkClick r:id="rId6"/>
              </a:rPr>
              <a:t>교육부 </a:t>
            </a:r>
            <a:r>
              <a:rPr lang="en-US" altLang="ko-KR" sz="1400" dirty="0">
                <a:hlinkClick r:id="rId6"/>
              </a:rPr>
              <a:t>RISE·</a:t>
            </a:r>
            <a:r>
              <a:rPr lang="ko-KR" altLang="en-US" sz="1400" dirty="0" err="1">
                <a:hlinkClick r:id="rId6"/>
              </a:rPr>
              <a:t>글로컬대학</a:t>
            </a:r>
            <a:r>
              <a:rPr lang="ko-KR" altLang="en-US" sz="1400" dirty="0">
                <a:hlinkClick r:id="rId6"/>
              </a:rPr>
              <a:t> 추진</a:t>
            </a:r>
            <a:endParaRPr lang="ko-KR" altLang="en-US" sz="14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BAAC0FD-3106-44B0-AEBB-EF2B7D592F6A}"/>
              </a:ext>
            </a:extLst>
          </p:cNvPr>
          <p:cNvSpPr/>
          <p:nvPr/>
        </p:nvSpPr>
        <p:spPr>
          <a:xfrm>
            <a:off x="578534" y="4956006"/>
            <a:ext cx="53506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hlinkClick r:id="rId7"/>
              </a:rPr>
              <a:t>71</a:t>
            </a:r>
            <a:r>
              <a:rPr lang="ko-KR" altLang="en-US" sz="1400" dirty="0" err="1">
                <a:hlinkClick r:id="rId7"/>
              </a:rPr>
              <a:t>년만에</a:t>
            </a:r>
            <a:r>
              <a:rPr lang="ko-KR" altLang="en-US" sz="1400" dirty="0">
                <a:hlinkClick r:id="rId7"/>
              </a:rPr>
              <a:t> ‘대학 학과</a:t>
            </a:r>
            <a:r>
              <a:rPr lang="en-US" altLang="ko-KR" sz="1400" dirty="0">
                <a:hlinkClick r:id="rId7"/>
              </a:rPr>
              <a:t>·</a:t>
            </a:r>
            <a:r>
              <a:rPr lang="ko-KR" altLang="en-US" sz="1400" dirty="0">
                <a:hlinkClick r:id="rId7"/>
              </a:rPr>
              <a:t>학부’ 장벽 허문다</a:t>
            </a:r>
            <a:r>
              <a:rPr lang="en-US" altLang="ko-KR" sz="1400" dirty="0">
                <a:hlinkClick r:id="rId7"/>
              </a:rPr>
              <a:t>... 1</a:t>
            </a:r>
            <a:r>
              <a:rPr lang="ko-KR" altLang="en-US" sz="1400" dirty="0" err="1">
                <a:hlinkClick r:id="rId7"/>
              </a:rPr>
              <a:t>학년때</a:t>
            </a:r>
            <a:r>
              <a:rPr lang="ko-KR" altLang="en-US" sz="1400" dirty="0">
                <a:hlinkClick r:id="rId7"/>
              </a:rPr>
              <a:t> 전과도 가능</a:t>
            </a:r>
            <a:endParaRPr lang="ko-KR" altLang="en-US" sz="1400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7C5392D1-065F-4E95-AD25-9D05AC7C2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D07D-2F0A-4B3E-AF90-75C7BF929BD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353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0"/>
            <a:ext cx="4538134" cy="68580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76" y="0"/>
            <a:ext cx="7169624" cy="6980830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8933859-6BD6-425A-80AF-DF19600A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D07D-2F0A-4B3E-AF90-75C7BF929BD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268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4B1C4C-A7E3-4F20-8EA7-A31D73F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665"/>
            <a:ext cx="10912434" cy="50945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3F2C724-6E6A-4B0A-BA2B-226DB63DC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32" y="492826"/>
            <a:ext cx="6175169" cy="58723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834A6C-3625-4974-99B1-1B4ABBFC9385}"/>
              </a:ext>
            </a:extLst>
          </p:cNvPr>
          <p:cNvSpPr txBox="1"/>
          <p:nvPr/>
        </p:nvSpPr>
        <p:spPr>
          <a:xfrm>
            <a:off x="6757060" y="1256083"/>
            <a:ext cx="509055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/>
              <a:t>시장원리를 신봉하며</a:t>
            </a:r>
            <a:r>
              <a:rPr lang="en-US" altLang="ko-KR" sz="2200" dirty="0"/>
              <a:t> </a:t>
            </a:r>
            <a:r>
              <a:rPr lang="ko-KR" altLang="en-US" sz="2200" dirty="0"/>
              <a:t>지자체와 대학에 떠넘기는</a:t>
            </a:r>
            <a:r>
              <a:rPr lang="en-US" altLang="ko-KR" sz="2200" dirty="0"/>
              <a:t> </a:t>
            </a:r>
            <a:r>
              <a:rPr lang="ko-KR" altLang="en-US" sz="2200" dirty="0"/>
              <a:t>고등교육 </a:t>
            </a:r>
            <a:r>
              <a:rPr lang="en-US" altLang="ko-KR" sz="2200" dirty="0"/>
              <a:t>‘</a:t>
            </a:r>
            <a:r>
              <a:rPr lang="ko-KR" altLang="en-US" sz="2200" dirty="0"/>
              <a:t>혁신</a:t>
            </a:r>
            <a:r>
              <a:rPr lang="en-US" altLang="ko-KR" sz="2200" dirty="0"/>
              <a:t>’ </a:t>
            </a:r>
            <a:r>
              <a:rPr lang="ko-KR" altLang="en-US" sz="2200" dirty="0"/>
              <a:t>정책</a:t>
            </a:r>
            <a:r>
              <a:rPr lang="en-US" altLang="ko-KR" sz="2200" dirty="0"/>
              <a:t>.</a:t>
            </a:r>
          </a:p>
          <a:p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/>
              <a:t>인건비 투자 줄이고 인력을 쥐어짜는 구조</a:t>
            </a:r>
            <a:r>
              <a:rPr lang="en-US" altLang="ko-KR" sz="2200" dirty="0"/>
              <a:t>.</a:t>
            </a:r>
          </a:p>
          <a:p>
            <a:endParaRPr lang="en-US" altLang="ko-K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200" dirty="0"/>
              <a:t>추출 대학</a:t>
            </a:r>
            <a:r>
              <a:rPr lang="en-US" altLang="ko-KR" sz="2200" dirty="0"/>
              <a:t>extractive university.</a:t>
            </a:r>
          </a:p>
          <a:p>
            <a:endParaRPr lang="en-US" altLang="ko-KR" sz="2200" dirty="0"/>
          </a:p>
          <a:p>
            <a:r>
              <a:rPr lang="en-US" altLang="ko-KR" sz="2200" dirty="0"/>
              <a:t>“</a:t>
            </a:r>
            <a:r>
              <a:rPr lang="ko-KR" altLang="en-US" sz="2200" dirty="0"/>
              <a:t>재정적 생존을 위한 전략을 추구하면서 스스로의 존재조건을 훼손하는 대학</a:t>
            </a:r>
            <a:r>
              <a:rPr lang="en-US" altLang="ko-KR" sz="2200" dirty="0"/>
              <a:t>(</a:t>
            </a:r>
            <a:r>
              <a:rPr lang="en-US" altLang="ko-KR" sz="2200" dirty="0" err="1"/>
              <a:t>Burawoy</a:t>
            </a:r>
            <a:r>
              <a:rPr lang="en-US" altLang="ko-KR" sz="2200" dirty="0"/>
              <a:t> et al., 2023: 11)”.</a:t>
            </a:r>
          </a:p>
          <a:p>
            <a:endParaRPr lang="en-US" altLang="ko-KR" sz="2200" dirty="0"/>
          </a:p>
          <a:p>
            <a:r>
              <a:rPr lang="ko-KR" altLang="en-US" sz="2200" dirty="0"/>
              <a:t>특히 대학원생</a:t>
            </a:r>
            <a:r>
              <a:rPr lang="en-US" altLang="ko-KR" sz="2200" dirty="0"/>
              <a:t>, </a:t>
            </a:r>
            <a:r>
              <a:rPr lang="ko-KR" altLang="en-US" sz="2200" dirty="0"/>
              <a:t>강사 등 신진들의 노동 과정에서의 추출이 심각하다고 지적</a:t>
            </a:r>
            <a:r>
              <a:rPr lang="en-US" altLang="ko-KR" sz="2200" dirty="0"/>
              <a:t>.</a:t>
            </a:r>
          </a:p>
          <a:p>
            <a:r>
              <a:rPr lang="ko-KR" altLang="en-US" dirty="0"/>
              <a:t>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0A1F7104-5E88-49C5-9075-F20F2968D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D07D-2F0A-4B3E-AF90-75C7BF929BD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013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C1E1F-A6D1-4EF2-BED3-40700C69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21"/>
            <a:ext cx="10515600" cy="1325563"/>
          </a:xfrm>
        </p:spPr>
        <p:txBody>
          <a:bodyPr/>
          <a:lstStyle/>
          <a:p>
            <a:r>
              <a:rPr lang="ko-KR" altLang="en-US" dirty="0"/>
              <a:t>누구와 무엇을 어떻게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4B1C4C-A7E3-4F20-8EA7-A31D73F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665"/>
            <a:ext cx="10515600" cy="51624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altLang="ko-KR" sz="1900" dirty="0"/>
          </a:p>
          <a:p>
            <a:pPr>
              <a:lnSpc>
                <a:spcPct val="120000"/>
              </a:lnSpc>
            </a:pPr>
            <a:r>
              <a:rPr lang="ko-KR" altLang="en-US" sz="2400" dirty="0"/>
              <a:t>다시 </a:t>
            </a:r>
            <a:r>
              <a:rPr lang="ko-KR" altLang="en-US" sz="2400" dirty="0" err="1"/>
              <a:t>강조하고픈</a:t>
            </a:r>
            <a:r>
              <a:rPr lang="ko-KR" altLang="en-US" sz="2400" dirty="0"/>
              <a:t> </a:t>
            </a:r>
            <a:r>
              <a:rPr lang="en-US" altLang="ko-KR" sz="2400" dirty="0"/>
              <a:t>&lt;</a:t>
            </a:r>
            <a:r>
              <a:rPr lang="ko-KR" altLang="en-US" sz="2400" dirty="0" err="1"/>
              <a:t>한박</a:t>
            </a:r>
            <a:r>
              <a:rPr lang="en-US" altLang="ko-KR" sz="2400" dirty="0"/>
              <a:t>&gt;</a:t>
            </a:r>
            <a:r>
              <a:rPr lang="ko-KR" altLang="en-US" sz="2400" dirty="0"/>
              <a:t>에서의 제안</a:t>
            </a:r>
            <a:endParaRPr lang="en-US" altLang="ko-KR" sz="24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400" b="1" dirty="0"/>
              <a:t>횡적 네트워크 결성 지원</a:t>
            </a:r>
            <a:r>
              <a:rPr lang="en-US" altLang="ko-KR" sz="2400" dirty="0"/>
              <a:t>: </a:t>
            </a:r>
            <a:r>
              <a:rPr lang="ko-KR" altLang="en-US" sz="2400" dirty="0"/>
              <a:t>횡적 네트워크 결성 시 만성 인력난</a:t>
            </a:r>
            <a:r>
              <a:rPr lang="en-US" altLang="ko-KR" sz="2400" dirty="0"/>
              <a:t>, </a:t>
            </a:r>
            <a:r>
              <a:rPr lang="ko-KR" altLang="en-US" sz="2400" dirty="0"/>
              <a:t>심한 노동 강도</a:t>
            </a:r>
            <a:r>
              <a:rPr lang="en-US" altLang="ko-KR" sz="2400" dirty="0"/>
              <a:t>, </a:t>
            </a:r>
            <a:r>
              <a:rPr lang="ko-KR" altLang="en-US" sz="2400" dirty="0"/>
              <a:t>쉽지 않은 세대교체의 문제</a:t>
            </a:r>
            <a:r>
              <a:rPr lang="en-US" altLang="ko-KR" sz="2400" dirty="0"/>
              <a:t>. </a:t>
            </a:r>
            <a:r>
              <a:rPr lang="ko-KR" altLang="en-US" sz="2400" dirty="0"/>
              <a:t>민주적 운영 방식의 상시적 점검과 노동에 상응하는 대가</a:t>
            </a:r>
            <a:r>
              <a:rPr lang="en-US" altLang="ko-KR" sz="2400" dirty="0"/>
              <a:t>/</a:t>
            </a:r>
            <a:r>
              <a:rPr lang="ko-KR" altLang="en-US" sz="2400" dirty="0"/>
              <a:t>인정 제공</a:t>
            </a:r>
            <a:r>
              <a:rPr lang="en-US" altLang="ko-KR" sz="2400" dirty="0"/>
              <a:t>.</a:t>
            </a:r>
            <a:r>
              <a:rPr lang="ko-KR" altLang="en-US" sz="2400" dirty="0"/>
              <a:t> 지역간</a:t>
            </a:r>
            <a:r>
              <a:rPr lang="en-US" altLang="ko-KR" sz="2400" dirty="0"/>
              <a:t>, </a:t>
            </a:r>
            <a:r>
              <a:rPr lang="ko-KR" altLang="en-US" sz="2400" dirty="0"/>
              <a:t>대학간</a:t>
            </a:r>
            <a:r>
              <a:rPr lang="en-US" altLang="ko-KR" sz="2400" dirty="0"/>
              <a:t>, </a:t>
            </a:r>
            <a:r>
              <a:rPr lang="ko-KR" altLang="en-US" sz="2400" dirty="0"/>
              <a:t>연구자간</a:t>
            </a:r>
            <a:r>
              <a:rPr lang="en-US" altLang="ko-KR" sz="2400" dirty="0"/>
              <a:t>, </a:t>
            </a:r>
            <a:r>
              <a:rPr lang="ko-KR" altLang="en-US" sz="2400" dirty="0"/>
              <a:t>학계</a:t>
            </a:r>
            <a:r>
              <a:rPr lang="en-US" altLang="ko-KR" sz="2400" dirty="0"/>
              <a:t>-</a:t>
            </a:r>
            <a:r>
              <a:rPr lang="ko-KR" altLang="en-US" sz="2400" dirty="0"/>
              <a:t>사회</a:t>
            </a:r>
            <a:r>
              <a:rPr lang="en-US" altLang="ko-KR" sz="2400" dirty="0"/>
              <a:t> </a:t>
            </a:r>
            <a:r>
              <a:rPr lang="ko-KR" altLang="en-US" sz="2400" dirty="0"/>
              <a:t>간</a:t>
            </a:r>
            <a:r>
              <a:rPr lang="en-US" altLang="ko-KR" sz="2400" dirty="0"/>
              <a:t> </a:t>
            </a:r>
            <a:r>
              <a:rPr lang="ko-KR" altLang="en-US" sz="2400" dirty="0"/>
              <a:t>네트워크</a:t>
            </a:r>
            <a:r>
              <a:rPr lang="en-US" altLang="ko-KR" sz="2400" dirty="0"/>
              <a:t>-</a:t>
            </a:r>
            <a:r>
              <a:rPr lang="ko-KR" altLang="en-US" sz="2400" dirty="0"/>
              <a:t>플랫폼</a:t>
            </a:r>
            <a:r>
              <a:rPr lang="en-US" altLang="ko-KR" sz="2400" dirty="0"/>
              <a:t>.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400" b="1" dirty="0"/>
              <a:t>학계의 대변인 육성</a:t>
            </a:r>
            <a:r>
              <a:rPr lang="en-US" altLang="ko-KR" sz="2400" dirty="0"/>
              <a:t>: </a:t>
            </a:r>
            <a:r>
              <a:rPr lang="ko-KR" altLang="en-US" sz="2400" dirty="0"/>
              <a:t>사회와</a:t>
            </a:r>
            <a:r>
              <a:rPr lang="en-US" altLang="ko-KR" sz="2400" dirty="0"/>
              <a:t> </a:t>
            </a:r>
            <a:r>
              <a:rPr lang="ko-KR" altLang="en-US" sz="2400" dirty="0"/>
              <a:t>국가 기구와 소통하고 연구자 집단을 대표할 수 있는 공공지식인</a:t>
            </a:r>
            <a:r>
              <a:rPr lang="en-US" altLang="ko-KR" sz="2400" dirty="0"/>
              <a:t>, </a:t>
            </a:r>
            <a:r>
              <a:rPr lang="ko-KR" altLang="en-US" sz="2400" dirty="0"/>
              <a:t>학술정책 전문가</a:t>
            </a:r>
            <a:r>
              <a:rPr lang="en-US" altLang="ko-KR" sz="2400" dirty="0"/>
              <a:t>(</a:t>
            </a:r>
            <a:r>
              <a:rPr lang="ko-KR" altLang="en-US" sz="2400" dirty="0"/>
              <a:t>집단</a:t>
            </a:r>
            <a:r>
              <a:rPr lang="en-US" altLang="ko-KR" sz="2400" dirty="0"/>
              <a:t>) </a:t>
            </a:r>
            <a:r>
              <a:rPr lang="ko-KR" altLang="en-US" sz="2400" dirty="0"/>
              <a:t>육성</a:t>
            </a:r>
            <a:r>
              <a:rPr lang="en-US" altLang="ko-KR" sz="2400" dirty="0"/>
              <a:t>. </a:t>
            </a:r>
            <a:r>
              <a:rPr lang="ko-KR" altLang="en-US" sz="2400" dirty="0"/>
              <a:t>이를 위해서는 단위 학술지 논문 중심 성과 인정 지표</a:t>
            </a:r>
            <a:r>
              <a:rPr lang="en-US" altLang="ko-KR" sz="2400" dirty="0"/>
              <a:t>/</a:t>
            </a:r>
            <a:r>
              <a:rPr lang="ko-KR" altLang="en-US" sz="2400" dirty="0"/>
              <a:t>인사평가 체계 변화도 필요</a:t>
            </a:r>
            <a:r>
              <a:rPr lang="en-US" altLang="ko-KR" sz="2400" dirty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ko-KR" altLang="en-US" sz="2400" dirty="0"/>
              <a:t>연구자 사회에서 </a:t>
            </a:r>
            <a:r>
              <a:rPr lang="ko-KR" altLang="en-US" sz="2400" b="1" dirty="0"/>
              <a:t>스스로에 대한 명예 복권</a:t>
            </a:r>
            <a:r>
              <a:rPr lang="en-US" altLang="ko-KR" sz="2400" dirty="0"/>
              <a:t>. </a:t>
            </a:r>
            <a:r>
              <a:rPr lang="ko-KR" altLang="en-US" sz="2400" dirty="0"/>
              <a:t>국가 책임</a:t>
            </a:r>
            <a:r>
              <a:rPr lang="en-US" altLang="ko-KR" sz="2400" dirty="0"/>
              <a:t>/</a:t>
            </a:r>
            <a:r>
              <a:rPr lang="ko-KR" altLang="en-US" sz="2400" dirty="0"/>
              <a:t>지원 주장 넘어 그 지원이 누구를 통해서 어디로 어떻게 가고 있는지 구체적 데이터 축적</a:t>
            </a:r>
            <a:r>
              <a:rPr lang="en-US" altLang="ko-KR" sz="2400" dirty="0"/>
              <a:t>, </a:t>
            </a:r>
            <a:r>
              <a:rPr lang="ko-KR" altLang="en-US" sz="2400" dirty="0"/>
              <a:t>방향 논의 필요</a:t>
            </a:r>
            <a:r>
              <a:rPr lang="en-US" altLang="ko-KR" sz="2400" dirty="0"/>
              <a:t>. </a:t>
            </a:r>
            <a:r>
              <a:rPr lang="ko-KR" altLang="en-US" sz="2400" dirty="0"/>
              <a:t>스스로의 존재 조건을 만들고 변화시키기</a:t>
            </a:r>
            <a:r>
              <a:rPr lang="en-US" altLang="ko-KR" sz="2400" dirty="0"/>
              <a:t>.   </a:t>
            </a:r>
            <a:r>
              <a:rPr lang="ko-KR" altLang="en-US" sz="2400" dirty="0"/>
              <a:t> </a:t>
            </a:r>
            <a:r>
              <a:rPr lang="en-US" altLang="ko-KR" sz="2400" dirty="0"/>
              <a:t> </a:t>
            </a:r>
            <a:r>
              <a:rPr lang="ko-KR" altLang="en-US" sz="2400" dirty="0"/>
              <a:t> </a:t>
            </a:r>
          </a:p>
          <a:p>
            <a:pPr marL="0" indent="0">
              <a:buNone/>
            </a:pPr>
            <a:endParaRPr lang="en-US" altLang="ko-KR" sz="2400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E6E94C3D-D23C-49B9-937A-6228D60C507B}"/>
              </a:ext>
            </a:extLst>
          </p:cNvPr>
          <p:cNvCxnSpPr/>
          <p:nvPr/>
        </p:nvCxnSpPr>
        <p:spPr>
          <a:xfrm flipV="1">
            <a:off x="838200" y="1295521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1EABADA-BADE-4F97-923D-80AB431F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D07D-2F0A-4B3E-AF90-75C7BF929BD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5509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C1E1F-A6D1-4EF2-BED3-40700C69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ko-KR" altLang="en-US" dirty="0"/>
              <a:t>몇 가지 아이디어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4B1C4C-A7E3-4F20-8EA7-A31D73F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842"/>
            <a:ext cx="10912434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  <a:p>
            <a:r>
              <a:rPr lang="ko-KR" altLang="en-US" sz="2400" b="1" dirty="0"/>
              <a:t>담론언어의 재설정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소극적</a:t>
            </a:r>
            <a:r>
              <a:rPr lang="en-US" altLang="ko-KR" sz="2400" dirty="0"/>
              <a:t>/negative </a:t>
            </a:r>
            <a:r>
              <a:rPr lang="ko-KR" altLang="en-US" sz="2400" dirty="0"/>
              <a:t>방식에서 </a:t>
            </a:r>
            <a:endParaRPr lang="en-US" altLang="ko-KR" sz="2400" dirty="0"/>
          </a:p>
          <a:p>
            <a:pPr marL="0" indent="0">
              <a:buNone/>
            </a:pPr>
            <a:r>
              <a:rPr lang="ko-KR" altLang="en-US" sz="2400" dirty="0"/>
              <a:t>적극적</a:t>
            </a:r>
            <a:r>
              <a:rPr lang="en-US" altLang="ko-KR" sz="2400" dirty="0"/>
              <a:t>/positive </a:t>
            </a:r>
            <a:r>
              <a:rPr lang="ko-KR" altLang="en-US" sz="2400" dirty="0"/>
              <a:t>방식의 요구</a:t>
            </a:r>
            <a:r>
              <a:rPr lang="en-US" altLang="ko-KR" sz="2400" dirty="0"/>
              <a:t>, </a:t>
            </a:r>
            <a:r>
              <a:rPr lang="ko-KR" altLang="en-US" sz="2400" dirty="0"/>
              <a:t>설득 전략 개발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r>
              <a:rPr lang="en-US" altLang="ko-KR" sz="2400" dirty="0"/>
              <a:t> </a:t>
            </a:r>
          </a:p>
          <a:p>
            <a:r>
              <a:rPr lang="ko-KR" altLang="en-US" sz="2400" dirty="0"/>
              <a:t>대학원이나 학계 지식의 수요는 줄지 않을 것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en-US" altLang="ko-KR" sz="2400" dirty="0"/>
          </a:p>
          <a:p>
            <a:r>
              <a:rPr lang="ko-KR" altLang="en-US" sz="2400" dirty="0"/>
              <a:t>학계</a:t>
            </a:r>
            <a:r>
              <a:rPr lang="en-US" altLang="ko-KR" sz="2400" dirty="0"/>
              <a:t>/</a:t>
            </a:r>
            <a:r>
              <a:rPr lang="ko-KR" altLang="en-US" sz="2400" dirty="0"/>
              <a:t>언론</a:t>
            </a:r>
            <a:r>
              <a:rPr lang="en-US" altLang="ko-KR" sz="2400" dirty="0"/>
              <a:t>/</a:t>
            </a:r>
            <a:r>
              <a:rPr lang="ko-KR" altLang="en-US" sz="2400" dirty="0"/>
              <a:t>출판</a:t>
            </a:r>
            <a:r>
              <a:rPr lang="en-US" altLang="ko-KR" sz="2400" dirty="0"/>
              <a:t>/</a:t>
            </a:r>
            <a:r>
              <a:rPr lang="ko-KR" altLang="en-US" sz="2400" dirty="0"/>
              <a:t>정책분야의 단절을 메우는 전략</a:t>
            </a:r>
            <a:r>
              <a:rPr lang="en-US" altLang="ko-KR" sz="2400" dirty="0"/>
              <a:t>.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9311D1D-69BB-4608-BE25-3C8F47C60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839" y="1229094"/>
            <a:ext cx="3764477" cy="5061651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9A0AA83-DEC8-41B6-B8E4-B7D020AE226E}"/>
              </a:ext>
            </a:extLst>
          </p:cNvPr>
          <p:cNvCxnSpPr/>
          <p:nvPr/>
        </p:nvCxnSpPr>
        <p:spPr>
          <a:xfrm flipV="1">
            <a:off x="838200" y="1168887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CB119309-D16A-4AC6-93E5-2D56D4057D8C}"/>
              </a:ext>
            </a:extLst>
          </p:cNvPr>
          <p:cNvSpPr/>
          <p:nvPr/>
        </p:nvSpPr>
        <p:spPr>
          <a:xfrm>
            <a:off x="6901047" y="6290745"/>
            <a:ext cx="48436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rgbClr val="000000"/>
                </a:solidFill>
                <a:latin typeface="Spoqa Han Sans Neo"/>
                <a:hlinkClick r:id="rId3"/>
              </a:rPr>
              <a:t>"</a:t>
            </a:r>
            <a:r>
              <a:rPr lang="ko-KR" altLang="en-US" sz="1400" dirty="0">
                <a:solidFill>
                  <a:srgbClr val="000000"/>
                </a:solidFill>
                <a:latin typeface="Spoqa Han Sans Neo"/>
                <a:hlinkClick r:id="rId3"/>
              </a:rPr>
              <a:t>한국 </a:t>
            </a:r>
            <a:r>
              <a:rPr lang="en-US" altLang="ko-KR" sz="1400" dirty="0">
                <a:solidFill>
                  <a:srgbClr val="000000"/>
                </a:solidFill>
                <a:latin typeface="Spoqa Han Sans Neo"/>
                <a:hlinkClick r:id="rId3"/>
              </a:rPr>
              <a:t>25∼34</a:t>
            </a:r>
            <a:r>
              <a:rPr lang="ko-KR" altLang="en-US" sz="1400" dirty="0">
                <a:solidFill>
                  <a:srgbClr val="000000"/>
                </a:solidFill>
                <a:latin typeface="Spoqa Han Sans Neo"/>
                <a:hlinkClick r:id="rId3"/>
              </a:rPr>
              <a:t>세 대학 </a:t>
            </a:r>
            <a:r>
              <a:rPr lang="ko-KR" altLang="en-US" sz="1400" dirty="0" err="1">
                <a:solidFill>
                  <a:srgbClr val="000000"/>
                </a:solidFill>
                <a:latin typeface="Spoqa Han Sans Neo"/>
                <a:hlinkClick r:id="rId3"/>
              </a:rPr>
              <a:t>이수율</a:t>
            </a:r>
            <a:r>
              <a:rPr lang="ko-KR" altLang="en-US" sz="1400" dirty="0">
                <a:solidFill>
                  <a:srgbClr val="000000"/>
                </a:solidFill>
                <a:latin typeface="Spoqa Han Sans Neo"/>
                <a:hlinkClick r:id="rId3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Spoqa Han Sans Neo"/>
                <a:hlinkClick r:id="rId3"/>
              </a:rPr>
              <a:t>70% 'OECD 2</a:t>
            </a:r>
            <a:r>
              <a:rPr lang="ko-KR" altLang="en-US" sz="1400" dirty="0">
                <a:solidFill>
                  <a:srgbClr val="000000"/>
                </a:solidFill>
                <a:latin typeface="Spoqa Han Sans Neo"/>
                <a:hlinkClick r:id="rId3"/>
              </a:rPr>
              <a:t>위</a:t>
            </a:r>
            <a:r>
              <a:rPr lang="en-US" altLang="ko-KR" sz="1400" dirty="0">
                <a:solidFill>
                  <a:srgbClr val="000000"/>
                </a:solidFill>
                <a:latin typeface="Spoqa Han Sans Neo"/>
                <a:hlinkClick r:id="rId3"/>
              </a:rPr>
              <a:t>'…</a:t>
            </a:r>
            <a:r>
              <a:rPr lang="ko-KR" altLang="en-US" sz="1400" dirty="0">
                <a:solidFill>
                  <a:srgbClr val="000000"/>
                </a:solidFill>
                <a:latin typeface="Spoqa Han Sans Neo"/>
                <a:hlinkClick r:id="rId3"/>
              </a:rPr>
              <a:t>석박사는 </a:t>
            </a:r>
            <a:r>
              <a:rPr lang="en-US" altLang="ko-KR" sz="1400" dirty="0">
                <a:solidFill>
                  <a:srgbClr val="000000"/>
                </a:solidFill>
                <a:latin typeface="Spoqa Han Sans Neo"/>
                <a:hlinkClick r:id="rId3"/>
              </a:rPr>
              <a:t>3%</a:t>
            </a:r>
            <a:r>
              <a:rPr lang="ko-KR" altLang="en-US" sz="1400" dirty="0">
                <a:solidFill>
                  <a:srgbClr val="000000"/>
                </a:solidFill>
                <a:latin typeface="Spoqa Han Sans Neo"/>
                <a:hlinkClick r:id="rId3"/>
              </a:rPr>
              <a:t>뿐</a:t>
            </a:r>
            <a:r>
              <a:rPr lang="en-US" altLang="ko-KR" sz="1400" dirty="0">
                <a:solidFill>
                  <a:srgbClr val="000000"/>
                </a:solidFill>
                <a:latin typeface="Spoqa Han Sans Neo"/>
                <a:hlinkClick r:id="rId3"/>
              </a:rPr>
              <a:t>“</a:t>
            </a:r>
            <a:r>
              <a:rPr lang="en-US" altLang="ko-KR" sz="1400" dirty="0">
                <a:solidFill>
                  <a:srgbClr val="000000"/>
                </a:solidFill>
                <a:latin typeface="Spoqa Han Sans Neo"/>
              </a:rPr>
              <a:t>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Spoqa Han Sans Neo"/>
              </a:rPr>
              <a:t>(2019</a:t>
            </a:r>
            <a:r>
              <a:rPr lang="ko-KR" altLang="en-US" sz="1400" dirty="0">
                <a:solidFill>
                  <a:srgbClr val="000000"/>
                </a:solidFill>
                <a:latin typeface="Spoqa Han Sans Neo"/>
              </a:rPr>
              <a:t>년 기준</a:t>
            </a:r>
            <a:r>
              <a:rPr lang="en-US" altLang="ko-KR" sz="1400" dirty="0">
                <a:solidFill>
                  <a:srgbClr val="000000"/>
                </a:solidFill>
                <a:latin typeface="Spoqa Han Sans Neo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Spoqa Han Sans Neo"/>
              </a:rPr>
              <a:t>연합뉴스</a:t>
            </a:r>
            <a:r>
              <a:rPr lang="en-US" altLang="ko-KR" sz="1400" dirty="0">
                <a:solidFill>
                  <a:srgbClr val="000000"/>
                </a:solidFill>
                <a:latin typeface="Spoqa Han Sans Neo"/>
              </a:rPr>
              <a:t>.2021.01.03)</a:t>
            </a:r>
            <a:endParaRPr lang="en-US" altLang="ko-KR" sz="1400" i="0" dirty="0">
              <a:solidFill>
                <a:srgbClr val="000000"/>
              </a:solidFill>
              <a:effectLst/>
              <a:latin typeface="Spoqa Han Sans Neo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BD6FBA-D5AE-48CE-8355-B729ADF1D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D07D-2F0A-4B3E-AF90-75C7BF929BD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53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C1E1F-A6D1-4EF2-BED3-40700C69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060"/>
            <a:ext cx="10515600" cy="1325563"/>
          </a:xfrm>
        </p:spPr>
        <p:txBody>
          <a:bodyPr/>
          <a:lstStyle/>
          <a:p>
            <a:r>
              <a:rPr lang="ko-KR" altLang="en-US" dirty="0"/>
              <a:t>몇 가지 아이디어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4B1C4C-A7E3-4F20-8EA7-A31D73F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701" y="1229094"/>
            <a:ext cx="10942122" cy="5207332"/>
          </a:xfrm>
        </p:spPr>
        <p:txBody>
          <a:bodyPr>
            <a:normAutofit/>
          </a:bodyPr>
          <a:lstStyle/>
          <a:p>
            <a:endParaRPr lang="en-US" altLang="ko-KR" sz="2400" dirty="0"/>
          </a:p>
          <a:p>
            <a:r>
              <a:rPr lang="ko-KR" altLang="en-US" sz="2400" b="1" dirty="0"/>
              <a:t>진로의 다양화와 이를 위한 교육 제공</a:t>
            </a:r>
            <a:endParaRPr lang="en-US" altLang="ko-KR" sz="2400" b="1" dirty="0"/>
          </a:p>
          <a:p>
            <a:endParaRPr lang="en-US" altLang="ko-K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 </a:t>
            </a:r>
            <a:r>
              <a:rPr lang="ko-KR" altLang="en-US" sz="2400" dirty="0"/>
              <a:t>연구자들의 활동 영역을 전문적 학문 영역에 국한시키지 않고 인문사회학이 필요한 사회 곳곳의 분야와 연계하여 인적 자원을 제공하는 시스템 구축 필요</a:t>
            </a:r>
            <a:r>
              <a:rPr lang="en-US" altLang="ko-KR" sz="2400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dirty="0"/>
              <a:t> </a:t>
            </a:r>
            <a:r>
              <a:rPr lang="ko-KR" altLang="en-US" sz="2400" dirty="0" err="1"/>
              <a:t>비전업연구자의</a:t>
            </a:r>
            <a:r>
              <a:rPr lang="ko-KR" altLang="en-US" sz="2400" dirty="0"/>
              <a:t> 진로 계발</a:t>
            </a:r>
            <a:r>
              <a:rPr lang="en-US" altLang="ko-KR" sz="2400" dirty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dirty="0"/>
              <a:t> 공공사회학</a:t>
            </a:r>
            <a:r>
              <a:rPr lang="en-US" altLang="ko-KR" sz="2400" dirty="0"/>
              <a:t>, </a:t>
            </a:r>
            <a:r>
              <a:rPr lang="ko-KR" altLang="en-US" sz="2400" dirty="0"/>
              <a:t>공공인문학 육성</a:t>
            </a:r>
            <a:r>
              <a:rPr lang="en-US" altLang="ko-KR" sz="2400" dirty="0"/>
              <a:t>: </a:t>
            </a:r>
            <a:r>
              <a:rPr lang="ko-KR" altLang="en-US" sz="2400" dirty="0"/>
              <a:t>시민사회단체</a:t>
            </a:r>
            <a:r>
              <a:rPr lang="en-US" altLang="ko-KR" sz="2400" dirty="0"/>
              <a:t>, </a:t>
            </a:r>
            <a:r>
              <a:rPr lang="ko-KR" altLang="en-US" sz="2400" dirty="0"/>
              <a:t>정치계</a:t>
            </a:r>
            <a:r>
              <a:rPr lang="en-US" altLang="ko-KR" sz="2400" dirty="0"/>
              <a:t>, </a:t>
            </a:r>
            <a:r>
              <a:rPr lang="ko-KR" altLang="en-US" sz="2400" dirty="0"/>
              <a:t>행정의 필요에 부응하고 소통할 수 있는 학문후속세대</a:t>
            </a:r>
            <a:r>
              <a:rPr lang="en-US" altLang="ko-KR" sz="2400" dirty="0"/>
              <a:t>. </a:t>
            </a:r>
            <a:r>
              <a:rPr lang="ko-KR" altLang="en-US" sz="2400" dirty="0"/>
              <a:t>현장연구</a:t>
            </a:r>
            <a:r>
              <a:rPr lang="en-US" altLang="ko-KR" sz="2400" dirty="0"/>
              <a:t>, </a:t>
            </a:r>
            <a:r>
              <a:rPr lang="ko-KR" altLang="en-US" sz="2400" dirty="0"/>
              <a:t>자신만의 현장과 청중 만들기에 관한 지원책</a:t>
            </a:r>
            <a:r>
              <a:rPr lang="en-US" altLang="ko-KR" sz="2400" dirty="0"/>
              <a:t>.</a:t>
            </a:r>
          </a:p>
          <a:p>
            <a:pPr>
              <a:buFontTx/>
              <a:buChar char="-"/>
            </a:pPr>
            <a:endParaRPr lang="en-US" altLang="ko-KR" sz="2400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35AB1804-4A64-4AE3-9DA1-D08DC85C3510}"/>
              </a:ext>
            </a:extLst>
          </p:cNvPr>
          <p:cNvCxnSpPr/>
          <p:nvPr/>
        </p:nvCxnSpPr>
        <p:spPr>
          <a:xfrm flipV="1">
            <a:off x="838200" y="1229094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683CFDB-7A3B-4BCD-BAAC-77CB1694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D07D-2F0A-4B3E-AF90-75C7BF929BD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7606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C1E1F-A6D1-4EF2-BED3-40700C69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1374"/>
            <a:ext cx="10515600" cy="1325563"/>
          </a:xfrm>
        </p:spPr>
        <p:txBody>
          <a:bodyPr/>
          <a:lstStyle/>
          <a:p>
            <a:r>
              <a:rPr lang="ko-KR" altLang="en-US" dirty="0"/>
              <a:t>몇 가지 아이디어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4B1C4C-A7E3-4F20-8EA7-A31D73F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64" y="1389411"/>
            <a:ext cx="10912434" cy="5414458"/>
          </a:xfrm>
        </p:spPr>
        <p:txBody>
          <a:bodyPr>
            <a:normAutofit fontScale="92500" lnSpcReduction="20000"/>
          </a:bodyPr>
          <a:lstStyle/>
          <a:p>
            <a:endParaRPr lang="en-US" altLang="ko-KR" sz="2400" dirty="0"/>
          </a:p>
          <a:p>
            <a:r>
              <a:rPr lang="ko-KR" altLang="en-US" sz="2400" b="1" dirty="0"/>
              <a:t>시선을 확장해 다양한 학계와 시민사회에 기여하는 활동</a:t>
            </a:r>
            <a:endParaRPr lang="en-US" altLang="ko-KR" sz="2400" b="1" dirty="0"/>
          </a:p>
          <a:p>
            <a:pPr marL="0" indent="0">
              <a:buNone/>
            </a:pPr>
            <a:endParaRPr lang="en-US" altLang="ko-K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dirty="0"/>
              <a:t> </a:t>
            </a:r>
            <a:r>
              <a:rPr lang="ko-KR" altLang="en-US" sz="2400" dirty="0" err="1"/>
              <a:t>강사법</a:t>
            </a:r>
            <a:r>
              <a:rPr lang="ko-KR" altLang="en-US" sz="2400" dirty="0"/>
              <a:t> 이후 신진연구자들의 강의 경험 더 </a:t>
            </a:r>
            <a:r>
              <a:rPr lang="ko-KR" altLang="en-US" sz="2400" dirty="0" err="1"/>
              <a:t>어려워짐</a:t>
            </a:r>
            <a:r>
              <a:rPr lang="en-US" altLang="ko-KR" sz="2400" dirty="0"/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dirty="0"/>
              <a:t> 강사 육성 제도</a:t>
            </a:r>
            <a:r>
              <a:rPr lang="en-US" altLang="ko-KR" sz="2400" dirty="0"/>
              <a:t>+ </a:t>
            </a:r>
            <a:r>
              <a:rPr lang="ko-KR" altLang="en-US" sz="2400" dirty="0" err="1"/>
              <a:t>강의력</a:t>
            </a:r>
            <a:r>
              <a:rPr lang="ko-KR" altLang="en-US" sz="2400" dirty="0"/>
              <a:t> 향상 방안 </a:t>
            </a:r>
            <a:endParaRPr lang="en-US" altLang="ko-KR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dirty="0"/>
              <a:t> 일반대학 뿐 아니라 </a:t>
            </a:r>
            <a:r>
              <a:rPr lang="ko-KR" altLang="en-US" sz="2400" dirty="0" err="1"/>
              <a:t>폴리텍대학</a:t>
            </a:r>
            <a:r>
              <a:rPr lang="en-US" altLang="ko-KR" sz="2400" dirty="0"/>
              <a:t>, </a:t>
            </a:r>
            <a:r>
              <a:rPr lang="ko-KR" altLang="en-US" sz="2400" dirty="0"/>
              <a:t>전문대</a:t>
            </a:r>
            <a:r>
              <a:rPr lang="en-US" altLang="ko-KR" sz="2400" dirty="0"/>
              <a:t>, </a:t>
            </a:r>
            <a:r>
              <a:rPr lang="ko-KR" altLang="en-US" sz="2400" dirty="0"/>
              <a:t>고등학교</a:t>
            </a:r>
            <a:r>
              <a:rPr lang="en-US" altLang="ko-KR" sz="2400" dirty="0"/>
              <a:t>, </a:t>
            </a:r>
            <a:r>
              <a:rPr lang="ko-KR" altLang="en-US" sz="2400" dirty="0"/>
              <a:t>평생교육강좌</a:t>
            </a:r>
            <a:r>
              <a:rPr lang="en-US" altLang="ko-KR" sz="2400" dirty="0"/>
              <a:t>, </a:t>
            </a:r>
            <a:r>
              <a:rPr lang="ko-KR" altLang="en-US" sz="2400" dirty="0"/>
              <a:t>시민교육 영역 등에서 강의</a:t>
            </a:r>
            <a:r>
              <a:rPr lang="en-US" altLang="ko-KR" sz="2400" dirty="0"/>
              <a:t>, </a:t>
            </a:r>
            <a:r>
              <a:rPr lang="ko-KR" altLang="en-US" sz="2400" dirty="0"/>
              <a:t>교수자로서 육성책</a:t>
            </a:r>
            <a:r>
              <a:rPr lang="en-US" altLang="ko-KR" sz="2400" dirty="0"/>
              <a:t>.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dirty="0"/>
              <a:t> 특히 전문대</a:t>
            </a:r>
            <a:r>
              <a:rPr lang="en-US" altLang="ko-KR" sz="2400" dirty="0"/>
              <a:t>, </a:t>
            </a:r>
            <a:r>
              <a:rPr lang="ko-KR" altLang="en-US" sz="2400" dirty="0"/>
              <a:t>중등교육기관에서 인권교육</a:t>
            </a:r>
            <a:r>
              <a:rPr lang="en-US" altLang="ko-KR" sz="2400" dirty="0"/>
              <a:t>, </a:t>
            </a:r>
            <a:r>
              <a:rPr lang="ko-KR" altLang="en-US" sz="2400" dirty="0"/>
              <a:t>노동</a:t>
            </a:r>
            <a:r>
              <a:rPr lang="en-US" altLang="ko-KR" sz="2400" dirty="0"/>
              <a:t>/</a:t>
            </a:r>
            <a:r>
              <a:rPr lang="ko-KR" altLang="en-US" sz="2400" dirty="0" err="1"/>
              <a:t>성평등</a:t>
            </a:r>
            <a:r>
              <a:rPr lang="ko-KR" altLang="en-US" sz="2400" dirty="0"/>
              <a:t> 교육의 중요성에 주목해야</a:t>
            </a:r>
            <a:r>
              <a:rPr lang="en-US" altLang="ko-KR" sz="2400" dirty="0"/>
              <a:t>. Liberal arts</a:t>
            </a:r>
            <a:r>
              <a:rPr lang="ko-KR" altLang="en-US" sz="2400" dirty="0"/>
              <a:t>는 노동자</a:t>
            </a:r>
            <a:r>
              <a:rPr lang="en-US" altLang="ko-KR" sz="2400" dirty="0"/>
              <a:t>/</a:t>
            </a:r>
            <a:r>
              <a:rPr lang="ko-KR" altLang="en-US" sz="2400" dirty="0"/>
              <a:t>시민을 </a:t>
            </a:r>
            <a:r>
              <a:rPr lang="en-US" altLang="ko-KR" sz="2400" dirty="0"/>
              <a:t>liberation </a:t>
            </a:r>
            <a:r>
              <a:rPr lang="ko-KR" altLang="en-US" sz="2400" dirty="0"/>
              <a:t>할 수 있어야</a:t>
            </a:r>
            <a:r>
              <a:rPr lang="en-US" altLang="ko-KR" sz="2400" dirty="0"/>
              <a:t>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dirty="0"/>
              <a:t> 전문대</a:t>
            </a:r>
            <a:r>
              <a:rPr lang="en-US" altLang="ko-KR" sz="2400" dirty="0"/>
              <a:t>, </a:t>
            </a:r>
            <a:r>
              <a:rPr lang="ko-KR" altLang="en-US" sz="2400" dirty="0"/>
              <a:t>특성화고</a:t>
            </a:r>
            <a:r>
              <a:rPr lang="en-US" altLang="ko-KR" sz="2400" dirty="0"/>
              <a:t>, </a:t>
            </a:r>
            <a:r>
              <a:rPr lang="ko-KR" altLang="en-US" sz="2400" dirty="0"/>
              <a:t>평생교육체제 등 기존의 학계 진로의 사각지대로 여겨진 곳과의 연결점 모색</a:t>
            </a:r>
            <a:r>
              <a:rPr lang="en-US" altLang="ko-KR" sz="2400" dirty="0"/>
              <a:t>. </a:t>
            </a:r>
          </a:p>
          <a:p>
            <a:pPr>
              <a:buFontTx/>
              <a:buChar char="-"/>
            </a:pPr>
            <a:endParaRPr lang="en-US" altLang="ko-KR" sz="2400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2740FAA-8D6B-4811-81AE-7A0CDDD33C4D}"/>
              </a:ext>
            </a:extLst>
          </p:cNvPr>
          <p:cNvCxnSpPr/>
          <p:nvPr/>
        </p:nvCxnSpPr>
        <p:spPr>
          <a:xfrm flipV="1">
            <a:off x="838200" y="1337086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B64B011-379A-4F33-9CF9-47550B86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D07D-2F0A-4B3E-AF90-75C7BF929BD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210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C1E1F-A6D1-4EF2-BED3-40700C69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255320"/>
            <a:ext cx="10515600" cy="1325563"/>
          </a:xfrm>
        </p:spPr>
        <p:txBody>
          <a:bodyPr/>
          <a:lstStyle/>
          <a:p>
            <a:r>
              <a:rPr lang="ko-KR" altLang="en-US" dirty="0"/>
              <a:t>몇 가지 아이디어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4B1C4C-A7E3-4F20-8EA7-A31D73F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764" y="1363039"/>
            <a:ext cx="10912434" cy="5239641"/>
          </a:xfrm>
        </p:spPr>
        <p:txBody>
          <a:bodyPr>
            <a:normAutofit fontScale="92500" lnSpcReduction="10000"/>
          </a:bodyPr>
          <a:lstStyle/>
          <a:p>
            <a:endParaRPr lang="en-US" altLang="ko-KR" sz="2400" dirty="0"/>
          </a:p>
          <a:p>
            <a:pPr>
              <a:lnSpc>
                <a:spcPct val="150000"/>
              </a:lnSpc>
            </a:pPr>
            <a:r>
              <a:rPr lang="ko-KR" altLang="en-US" sz="2400" dirty="0"/>
              <a:t>재정 투여에서 </a:t>
            </a:r>
            <a:r>
              <a:rPr lang="ko-KR" altLang="en-US" sz="2400" b="1" dirty="0"/>
              <a:t>인건비 지출 확대</a:t>
            </a:r>
            <a:r>
              <a:rPr lang="en-US" altLang="ko-KR" sz="2400" dirty="0"/>
              <a:t>, (</a:t>
            </a:r>
            <a:r>
              <a:rPr lang="ko-KR" altLang="en-US" sz="2400" dirty="0"/>
              <a:t>국공립대</a:t>
            </a:r>
            <a:r>
              <a:rPr lang="en-US" altLang="ko-KR" sz="2400" dirty="0"/>
              <a:t>)</a:t>
            </a:r>
            <a:r>
              <a:rPr lang="ko-KR" altLang="en-US" sz="2400" dirty="0"/>
              <a:t> </a:t>
            </a:r>
            <a:r>
              <a:rPr lang="ko-KR" altLang="en-US" sz="2400" b="1" dirty="0"/>
              <a:t>교수 정원 대폭 확대에 관한 설득전략 만들기</a:t>
            </a:r>
            <a:endParaRPr lang="en-US" altLang="ko-KR" sz="24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2400" dirty="0"/>
              <a:t> 교수 되기로 진로가 한정될 필요는 없지만</a:t>
            </a:r>
            <a:r>
              <a:rPr lang="en-US" altLang="ko-KR" sz="2400" dirty="0"/>
              <a:t>, </a:t>
            </a:r>
            <a:r>
              <a:rPr lang="ko-KR" altLang="en-US" sz="2400" dirty="0"/>
              <a:t>교수는 당연히 꿈꾸지 않아요 라는 수세적 인식도 다르게 접근해봐야</a:t>
            </a:r>
            <a:r>
              <a:rPr lang="en-US" altLang="ko-KR" sz="2400" dirty="0"/>
              <a:t>.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2400" dirty="0"/>
              <a:t> “</a:t>
            </a:r>
            <a:r>
              <a:rPr lang="ko-KR" altLang="en-US" sz="2400" dirty="0"/>
              <a:t>연구사업비가 아니라 인건비에 고등교육회계를 투입해야 한다</a:t>
            </a:r>
            <a:r>
              <a:rPr lang="en-US" altLang="ko-KR" sz="2400" dirty="0"/>
              <a:t>. </a:t>
            </a:r>
            <a:r>
              <a:rPr lang="ko-KR" altLang="en-US" sz="2400" dirty="0"/>
              <a:t>교육세 중 </a:t>
            </a:r>
            <a:r>
              <a:rPr lang="ko-KR" altLang="en-US" sz="2400" dirty="0" err="1"/>
              <a:t>국세분</a:t>
            </a:r>
            <a:r>
              <a:rPr lang="ko-KR" altLang="en-US" sz="2400" dirty="0"/>
              <a:t> </a:t>
            </a:r>
            <a:r>
              <a:rPr lang="en-US" altLang="ko-KR" sz="2400" dirty="0"/>
              <a:t>4</a:t>
            </a:r>
            <a:r>
              <a:rPr lang="ko-KR" altLang="en-US" sz="2400" dirty="0"/>
              <a:t>조</a:t>
            </a:r>
            <a:r>
              <a:rPr lang="en-US" altLang="ko-KR" sz="2400" dirty="0"/>
              <a:t>-5</a:t>
            </a:r>
            <a:r>
              <a:rPr lang="ko-KR" altLang="en-US" sz="2400" dirty="0"/>
              <a:t>조를 활용할 수 있음</a:t>
            </a:r>
            <a:r>
              <a:rPr lang="en-US" altLang="ko-KR" sz="2400" dirty="0"/>
              <a:t>. </a:t>
            </a:r>
            <a:r>
              <a:rPr lang="ko-KR" altLang="en-US" sz="2400" dirty="0"/>
              <a:t>사업비 증액은 의미 없음</a:t>
            </a:r>
            <a:r>
              <a:rPr lang="en-US" altLang="ko-KR" sz="2400" dirty="0"/>
              <a:t>. 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ko-KR" altLang="en-US" sz="2400" dirty="0"/>
              <a:t>국립대학교 교수 채용</a:t>
            </a:r>
            <a:r>
              <a:rPr lang="en-US" altLang="ko-KR" sz="2400" dirty="0"/>
              <a:t>-5</a:t>
            </a:r>
            <a:r>
              <a:rPr lang="ko-KR" altLang="en-US" sz="2400" dirty="0"/>
              <a:t>년 내지 </a:t>
            </a:r>
            <a:r>
              <a:rPr lang="en-US" altLang="ko-KR" sz="2400" dirty="0"/>
              <a:t>10</a:t>
            </a:r>
            <a:r>
              <a:rPr lang="ko-KR" altLang="en-US" sz="2400" dirty="0"/>
              <a:t>년 계획 </a:t>
            </a:r>
            <a:r>
              <a:rPr lang="en-US" altLang="ko-KR" sz="2400" dirty="0"/>
              <a:t>(2</a:t>
            </a:r>
            <a:r>
              <a:rPr lang="ko-KR" altLang="en-US" sz="2400" dirty="0"/>
              <a:t>조와 </a:t>
            </a:r>
            <a:r>
              <a:rPr lang="en-US" altLang="ko-KR" sz="2400" dirty="0"/>
              <a:t>4</a:t>
            </a:r>
            <a:r>
              <a:rPr lang="ko-KR" altLang="en-US" sz="2400" dirty="0"/>
              <a:t>조 활용</a:t>
            </a:r>
            <a:r>
              <a:rPr lang="en-US" altLang="ko-KR" sz="2400" dirty="0"/>
              <a:t>).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altLang="ko-KR" sz="2400" dirty="0"/>
              <a:t>2</a:t>
            </a:r>
            <a:r>
              <a:rPr lang="ko-KR" altLang="en-US" sz="2400" dirty="0"/>
              <a:t>만명 충원 각 국립대학별로 중점분야 교수 채용 해주어서 세계적 연구</a:t>
            </a:r>
            <a:r>
              <a:rPr lang="en-US" altLang="ko-KR" sz="2400" dirty="0"/>
              <a:t>-</a:t>
            </a:r>
            <a:r>
              <a:rPr lang="ko-KR" altLang="en-US" sz="2400" dirty="0"/>
              <a:t>교육센터로 만들어야 함</a:t>
            </a:r>
            <a:r>
              <a:rPr lang="en-US" altLang="ko-KR" sz="2400" dirty="0"/>
              <a:t>.” 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51FF8DC2-EC50-40DC-95F0-C3D1B1E1C021}"/>
              </a:ext>
            </a:extLst>
          </p:cNvPr>
          <p:cNvCxnSpPr/>
          <p:nvPr/>
        </p:nvCxnSpPr>
        <p:spPr>
          <a:xfrm flipV="1">
            <a:off x="838200" y="1265833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8B97A86-D247-4402-9B95-1C5431E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6369954-1544-466A-B855-BDF8533AAB85}"/>
              </a:ext>
            </a:extLst>
          </p:cNvPr>
          <p:cNvSpPr/>
          <p:nvPr/>
        </p:nvSpPr>
        <p:spPr>
          <a:xfrm>
            <a:off x="2687326" y="6166400"/>
            <a:ext cx="5881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출처</a:t>
            </a:r>
            <a:r>
              <a:rPr lang="en-US" altLang="ko-KR" sz="1400" dirty="0"/>
              <a:t>: </a:t>
            </a:r>
            <a:r>
              <a:rPr lang="ko-KR" altLang="en-US" sz="1400" dirty="0"/>
              <a:t>민형배 의원실 교육포럼</a:t>
            </a:r>
            <a:r>
              <a:rPr lang="en-US" altLang="ko-KR" sz="1400" dirty="0"/>
              <a:t>(2022.10.06)  </a:t>
            </a:r>
            <a:r>
              <a:rPr lang="ko-KR" altLang="en-US" sz="1400" dirty="0" err="1"/>
              <a:t>장수명</a:t>
            </a:r>
            <a:r>
              <a:rPr lang="ko-KR" altLang="en-US" sz="1400" dirty="0"/>
              <a:t> 교수 발표문 </a:t>
            </a:r>
          </a:p>
        </p:txBody>
      </p:sp>
    </p:spTree>
    <p:extLst>
      <p:ext uri="{BB962C8B-B14F-4D97-AF65-F5344CB8AC3E}">
        <p14:creationId xmlns:p14="http://schemas.microsoft.com/office/powerpoint/2010/main" val="2686289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77826" cy="85496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800" y="244563"/>
            <a:ext cx="770102" cy="3366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40" y="294370"/>
            <a:ext cx="996155" cy="237016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811746" y="332469"/>
            <a:ext cx="656406" cy="656406"/>
            <a:chOff x="1735546" y="1348196"/>
            <a:chExt cx="656406" cy="656406"/>
          </a:xfrm>
        </p:grpSpPr>
        <p:sp>
          <p:nvSpPr>
            <p:cNvPr id="6" name="타원 5"/>
            <p:cNvSpPr/>
            <p:nvPr/>
          </p:nvSpPr>
          <p:spPr>
            <a:xfrm>
              <a:off x="1735546" y="1348196"/>
              <a:ext cx="656406" cy="656406"/>
            </a:xfrm>
            <a:prstGeom prst="ellipse">
              <a:avLst/>
            </a:prstGeom>
            <a:solidFill>
              <a:srgbClr val="6D2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800484" y="1413134"/>
              <a:ext cx="526531" cy="526531"/>
            </a:xfrm>
            <a:prstGeom prst="ellipse">
              <a:avLst/>
            </a:prstGeom>
            <a:solidFill>
              <a:srgbClr val="892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75941" y="466716"/>
            <a:ext cx="4182555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6350"/>
          </a:bodyPr>
          <a:lstStyle/>
          <a:p>
            <a:r>
              <a:rPr lang="ko-KR" altLang="en-US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연구</a:t>
            </a:r>
            <a:r>
              <a:rPr lang="en-US" altLang="ko-KR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:  </a:t>
            </a:r>
            <a:r>
              <a:rPr lang="ko-KR" altLang="en-US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연구인력의 상대적 빈곤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5866" y="438141"/>
            <a:ext cx="553357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6350"/>
          </a:bodyPr>
          <a:lstStyle/>
          <a:p>
            <a:r>
              <a:rPr lang="en-US" altLang="ko-KR" sz="2600" dirty="0">
                <a:solidFill>
                  <a:schemeClr val="bg1"/>
                </a:solidFill>
                <a:latin typeface="고도 M" panose="02000503000000020004" pitchFamily="2" charset="-127"/>
                <a:ea typeface="고도 M" panose="02000503000000020004" pitchFamily="2" charset="-127"/>
              </a:rPr>
              <a:t>12</a:t>
            </a:r>
            <a:endParaRPr lang="ko-KR" altLang="en-US" sz="2600" dirty="0">
              <a:solidFill>
                <a:schemeClr val="bg1"/>
              </a:solidFill>
              <a:latin typeface="고도 M" panose="02000503000000020004" pitchFamily="2" charset="-127"/>
              <a:ea typeface="고도 M" panose="02000503000000020004" pitchFamily="2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FDC12FA-CCE9-48FC-AC42-A2A5C7CE73DB}"/>
              </a:ext>
            </a:extLst>
          </p:cNvPr>
          <p:cNvSpPr/>
          <p:nvPr/>
        </p:nvSpPr>
        <p:spPr>
          <a:xfrm>
            <a:off x="1811746" y="1187436"/>
            <a:ext cx="8543548" cy="809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연구인력의 상대적 빈곤</a:t>
            </a:r>
            <a:endParaRPr lang="en-US" altLang="ko-KR" sz="2000" b="1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임계질량</a:t>
            </a:r>
            <a:r>
              <a:rPr lang="en-US" altLang="ko-KR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(critical mass)</a:t>
            </a:r>
            <a:r>
              <a:rPr lang="ko-KR" altLang="en-US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의 </a:t>
            </a:r>
            <a:r>
              <a:rPr lang="ko-KR" altLang="en-US" b="1" dirty="0" err="1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미달성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수도권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지방 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4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년제 학과당 평균 교원규모는 약 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명</a:t>
            </a:r>
            <a:endParaRPr lang="en-US" altLang="ko-KR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55AC540D-90D4-4FC3-8135-876A75BAE15D}"/>
              </a:ext>
            </a:extLst>
          </p:cNvPr>
          <p:cNvGraphicFramePr>
            <a:graphicFrameLocks/>
          </p:cNvGraphicFramePr>
          <p:nvPr/>
        </p:nvGraphicFramePr>
        <p:xfrm>
          <a:off x="1811746" y="2105637"/>
          <a:ext cx="8671282" cy="4657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직사각형 4">
            <a:extLst>
              <a:ext uri="{FF2B5EF4-FFF2-40B4-BE49-F238E27FC236}">
                <a16:creationId xmlns:a16="http://schemas.microsoft.com/office/drawing/2014/main" id="{866802A4-16F6-4B99-AB87-5454F542D78E}"/>
              </a:ext>
            </a:extLst>
          </p:cNvPr>
          <p:cNvSpPr/>
          <p:nvPr/>
        </p:nvSpPr>
        <p:spPr>
          <a:xfrm>
            <a:off x="9557583" y="6119336"/>
            <a:ext cx="25691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출처</a:t>
            </a:r>
            <a:r>
              <a:rPr lang="en-US" altLang="ko-KR" sz="1400" dirty="0"/>
              <a:t>: </a:t>
            </a:r>
            <a:r>
              <a:rPr lang="ko-KR" altLang="en-US" sz="1400" dirty="0"/>
              <a:t>민형배 의원실 교육포럼</a:t>
            </a:r>
            <a:r>
              <a:rPr lang="en-US" altLang="ko-KR" sz="1400" dirty="0"/>
              <a:t>(2022.10.06) </a:t>
            </a:r>
          </a:p>
          <a:p>
            <a:r>
              <a:rPr lang="ko-KR" altLang="en-US" sz="1400" dirty="0" err="1"/>
              <a:t>장수명</a:t>
            </a:r>
            <a:r>
              <a:rPr lang="ko-KR" altLang="en-US" sz="1400" dirty="0"/>
              <a:t> 교수 발표문 </a:t>
            </a:r>
          </a:p>
        </p:txBody>
      </p:sp>
    </p:spTree>
    <p:extLst>
      <p:ext uri="{BB962C8B-B14F-4D97-AF65-F5344CB8AC3E}">
        <p14:creationId xmlns:p14="http://schemas.microsoft.com/office/powerpoint/2010/main" val="29439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C130FD0-3059-405A-9F87-79938D9EE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04" y="827262"/>
            <a:ext cx="4223208" cy="558296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C8D7F8-EBAF-4D27-A538-471695FDEB57}"/>
              </a:ext>
            </a:extLst>
          </p:cNvPr>
          <p:cNvSpPr txBox="1"/>
          <p:nvPr/>
        </p:nvSpPr>
        <p:spPr>
          <a:xfrm>
            <a:off x="1121791" y="827262"/>
            <a:ext cx="5524106" cy="3371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dirty="0">
                <a:latin typeface="나눔스퀘어_ac" panose="020B0600000101010101"/>
                <a:ea typeface="나눔스퀘어_ac" panose="020B0600000101010101"/>
              </a:rPr>
              <a:t>“한국에서 연구</a:t>
            </a:r>
            <a:r>
              <a:rPr lang="en-US" altLang="ko-KR" sz="2400" b="1" dirty="0">
                <a:latin typeface="나눔스퀘어_ac" panose="020B0600000101010101"/>
                <a:ea typeface="나눔스퀘어_ac" panose="020B0600000101010101"/>
              </a:rPr>
              <a:t>”</a:t>
            </a:r>
            <a:r>
              <a:rPr lang="ko-KR" altLang="en-US" sz="2400" b="1" dirty="0">
                <a:latin typeface="나눔스퀘어_ac" panose="020B0600000101010101"/>
                <a:ea typeface="나눔스퀘어_ac" panose="020B0600000101010101"/>
              </a:rPr>
              <a:t>를 지속하기 위해서</a:t>
            </a:r>
            <a:endParaRPr lang="en-US" altLang="ko-KR" sz="2400" b="1" dirty="0">
              <a:latin typeface="나눔스퀘어_ac" panose="020B0600000101010101"/>
              <a:ea typeface="나눔스퀘어_ac" panose="020B0600000101010101"/>
            </a:endParaRPr>
          </a:p>
          <a:p>
            <a:pPr>
              <a:lnSpc>
                <a:spcPct val="150000"/>
              </a:lnSpc>
            </a:pPr>
            <a:endParaRPr lang="en-US" altLang="ko-KR" sz="2000" dirty="0">
              <a:latin typeface="나눔스퀘어_ac" panose="020B0600000101010101"/>
              <a:ea typeface="나눔스퀘어_ac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스퀘어_ac" panose="020B0600000101010101"/>
                <a:ea typeface="나눔스퀘어_ac" panose="020B0600000101010101"/>
              </a:rPr>
              <a:t>_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2022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년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3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월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&lt;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교수신문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&gt;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대담 </a:t>
            </a:r>
            <a:endParaRPr lang="en-US" altLang="ko-KR" sz="2000" dirty="0">
              <a:latin typeface="나눔스퀘어_ac" panose="020B0600000101010101"/>
              <a:ea typeface="나눔스퀘어_ac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스퀘어_ac" panose="020B0600000101010101"/>
                <a:ea typeface="나눔스퀘어_ac" panose="020B0600000101010101"/>
              </a:rPr>
              <a:t>_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2022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년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12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월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『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한국에서 박사하기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』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발간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  </a:t>
            </a:r>
            <a:endParaRPr lang="en-US" altLang="ko-KR" sz="2000" dirty="0">
              <a:latin typeface="나눔스퀘어_ac" panose="020B0600000101010101"/>
              <a:ea typeface="나눔스퀘어_ac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스퀘어_ac" panose="020B0600000101010101"/>
                <a:ea typeface="나눔스퀘어_ac" panose="020B0600000101010101"/>
              </a:rPr>
              <a:t>_</a:t>
            </a:r>
            <a:r>
              <a:rPr lang="ko-KR" altLang="en-US" sz="2000" dirty="0">
                <a:latin typeface="나눔스퀘어_ac" panose="020B0600000101010101"/>
                <a:ea typeface="나눔스퀘어_ac" panose="020B0600000101010101"/>
              </a:rPr>
              <a:t>대학원생의 피해자성을 넘어 전문성의 창출 기관이라는 측면에서 대학원에 대한 제도적인 고민 시도</a:t>
            </a:r>
            <a:endParaRPr lang="en-US" altLang="ko-KR" sz="2000" dirty="0">
              <a:latin typeface="나눔스퀘어_ac" panose="020B0600000101010101"/>
              <a:ea typeface="나눔스퀘어_ac" panose="020B0600000101010101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나눔스퀘어_ac" panose="020B0600000101010101"/>
                <a:ea typeface="나눔스퀘어_ac" panose="020B0600000101010101"/>
              </a:rPr>
              <a:t>_</a:t>
            </a:r>
            <a:r>
              <a:rPr lang="ko-KR" altLang="en-US" sz="2000" dirty="0">
                <a:latin typeface="나눔스퀘어_ac" panose="020B0600000101010101"/>
                <a:ea typeface="나눔스퀘어_ac" panose="020B0600000101010101"/>
              </a:rPr>
              <a:t>다양한 비판</a:t>
            </a:r>
            <a:r>
              <a:rPr lang="en-US" altLang="ko-KR" sz="2000" dirty="0">
                <a:latin typeface="나눔스퀘어_ac" panose="020B0600000101010101"/>
                <a:ea typeface="나눔스퀘어_ac" panose="020B0600000101010101"/>
              </a:rPr>
              <a:t>/</a:t>
            </a:r>
            <a:r>
              <a:rPr lang="ko-KR" altLang="en-US" sz="2000" dirty="0">
                <a:latin typeface="나눔스퀘어_ac" panose="020B0600000101010101"/>
                <a:ea typeface="나눔스퀘어_ac" panose="020B0600000101010101"/>
              </a:rPr>
              <a:t>응원 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47538E6-162F-4C72-9B0F-5F88E6BC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2325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77826" cy="85496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800" y="244563"/>
            <a:ext cx="770102" cy="3366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40" y="294370"/>
            <a:ext cx="996155" cy="237016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811746" y="332469"/>
            <a:ext cx="656406" cy="656406"/>
            <a:chOff x="1735546" y="1348196"/>
            <a:chExt cx="656406" cy="656406"/>
          </a:xfrm>
        </p:grpSpPr>
        <p:sp>
          <p:nvSpPr>
            <p:cNvPr id="6" name="타원 5"/>
            <p:cNvSpPr/>
            <p:nvPr/>
          </p:nvSpPr>
          <p:spPr>
            <a:xfrm>
              <a:off x="1735546" y="1348196"/>
              <a:ext cx="656406" cy="656406"/>
            </a:xfrm>
            <a:prstGeom prst="ellipse">
              <a:avLst/>
            </a:prstGeom>
            <a:solidFill>
              <a:srgbClr val="6D2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800484" y="1413134"/>
              <a:ext cx="526531" cy="526531"/>
            </a:xfrm>
            <a:prstGeom prst="ellipse">
              <a:avLst/>
            </a:prstGeom>
            <a:solidFill>
              <a:srgbClr val="892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75940" y="466716"/>
            <a:ext cx="3966150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6350"/>
          </a:bodyPr>
          <a:lstStyle/>
          <a:p>
            <a:r>
              <a:rPr lang="ko-KR" altLang="en-US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연구</a:t>
            </a:r>
            <a:r>
              <a:rPr lang="en-US" altLang="ko-KR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:  </a:t>
            </a:r>
            <a:r>
              <a:rPr lang="ko-KR" altLang="en-US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학문 재생산 기능 약화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5866" y="438141"/>
            <a:ext cx="553357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6350"/>
          </a:bodyPr>
          <a:lstStyle/>
          <a:p>
            <a:r>
              <a:rPr lang="en-US" altLang="ko-KR" sz="2600" dirty="0">
                <a:solidFill>
                  <a:schemeClr val="bg1"/>
                </a:solidFill>
                <a:latin typeface="고도 M" panose="02000503000000020004" pitchFamily="2" charset="-127"/>
                <a:ea typeface="고도 M" panose="02000503000000020004" pitchFamily="2" charset="-127"/>
              </a:rPr>
              <a:t>13</a:t>
            </a:r>
            <a:endParaRPr lang="ko-KR" altLang="en-US" sz="2600" dirty="0">
              <a:solidFill>
                <a:schemeClr val="bg1"/>
              </a:solidFill>
              <a:latin typeface="고도 M" panose="02000503000000020004" pitchFamily="2" charset="-127"/>
              <a:ea typeface="고도 M" panose="02000503000000020004" pitchFamily="2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FDC12FA-CCE9-48FC-AC42-A2A5C7CE73DB}"/>
              </a:ext>
            </a:extLst>
          </p:cNvPr>
          <p:cNvSpPr/>
          <p:nvPr/>
        </p:nvSpPr>
        <p:spPr>
          <a:xfrm>
            <a:off x="1811746" y="1187436"/>
            <a:ext cx="8543548" cy="960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박사 공급과잉</a:t>
            </a:r>
            <a:r>
              <a:rPr lang="en-US" altLang="ko-KR" sz="20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대학원 붕괴의 역설</a:t>
            </a:r>
            <a:endParaRPr lang="en-US" altLang="ko-KR" sz="2000" b="1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교원 </a:t>
            </a:r>
            <a:r>
              <a:rPr lang="en-US" altLang="ko-KR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인당 박사배출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0.17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명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(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미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0.08, 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일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0.09)</a:t>
            </a: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전임 연구인력으로 성장하기 어려움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(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비정규 연구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연구 외 부문으로 이탈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</p:txBody>
      </p:sp>
      <p:graphicFrame>
        <p:nvGraphicFramePr>
          <p:cNvPr id="15" name="차트 14">
            <a:extLst>
              <a:ext uri="{FF2B5EF4-FFF2-40B4-BE49-F238E27FC236}">
                <a16:creationId xmlns:a16="http://schemas.microsoft.com/office/drawing/2014/main" id="{B268099A-960D-4053-9B54-0D070C6E23F0}"/>
              </a:ext>
            </a:extLst>
          </p:cNvPr>
          <p:cNvGraphicFramePr>
            <a:graphicFrameLocks/>
          </p:cNvGraphicFramePr>
          <p:nvPr/>
        </p:nvGraphicFramePr>
        <p:xfrm>
          <a:off x="1811747" y="2375860"/>
          <a:ext cx="8615965" cy="4253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B5C2692B-0DCA-49B6-ADB3-F90F64E3DB4C}"/>
              </a:ext>
            </a:extLst>
          </p:cNvPr>
          <p:cNvSpPr/>
          <p:nvPr/>
        </p:nvSpPr>
        <p:spPr>
          <a:xfrm>
            <a:off x="9557583" y="6119336"/>
            <a:ext cx="25691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출처</a:t>
            </a:r>
            <a:r>
              <a:rPr lang="en-US" altLang="ko-KR" sz="1400" dirty="0"/>
              <a:t>: </a:t>
            </a:r>
            <a:r>
              <a:rPr lang="ko-KR" altLang="en-US" sz="1400" dirty="0"/>
              <a:t>민형배 의원실 교육포럼</a:t>
            </a:r>
            <a:r>
              <a:rPr lang="en-US" altLang="ko-KR" sz="1400" dirty="0"/>
              <a:t>(2022.10.06) </a:t>
            </a:r>
          </a:p>
          <a:p>
            <a:r>
              <a:rPr lang="ko-KR" altLang="en-US" sz="1400" dirty="0" err="1"/>
              <a:t>장수명</a:t>
            </a:r>
            <a:r>
              <a:rPr lang="ko-KR" altLang="en-US" sz="1400" dirty="0"/>
              <a:t> 교수 발표문 </a:t>
            </a:r>
          </a:p>
        </p:txBody>
      </p:sp>
    </p:spTree>
    <p:extLst>
      <p:ext uri="{BB962C8B-B14F-4D97-AF65-F5344CB8AC3E}">
        <p14:creationId xmlns:p14="http://schemas.microsoft.com/office/powerpoint/2010/main" val="15144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77826" cy="85496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800" y="244563"/>
            <a:ext cx="770102" cy="3366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40" y="294370"/>
            <a:ext cx="996155" cy="237016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811746" y="332469"/>
            <a:ext cx="656406" cy="656406"/>
            <a:chOff x="1735546" y="1348196"/>
            <a:chExt cx="656406" cy="656406"/>
          </a:xfrm>
        </p:grpSpPr>
        <p:sp>
          <p:nvSpPr>
            <p:cNvPr id="6" name="타원 5"/>
            <p:cNvSpPr/>
            <p:nvPr/>
          </p:nvSpPr>
          <p:spPr>
            <a:xfrm>
              <a:off x="1735546" y="1348196"/>
              <a:ext cx="656406" cy="656406"/>
            </a:xfrm>
            <a:prstGeom prst="ellipse">
              <a:avLst/>
            </a:prstGeom>
            <a:solidFill>
              <a:srgbClr val="6D2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800484" y="1413134"/>
              <a:ext cx="526531" cy="526531"/>
            </a:xfrm>
            <a:prstGeom prst="ellipse">
              <a:avLst/>
            </a:prstGeom>
            <a:solidFill>
              <a:srgbClr val="892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75941" y="466716"/>
            <a:ext cx="5171609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6350"/>
          </a:bodyPr>
          <a:lstStyle/>
          <a:p>
            <a:r>
              <a:rPr lang="ko-KR" altLang="en-US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연구</a:t>
            </a:r>
            <a:r>
              <a:rPr lang="en-US" altLang="ko-KR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:  </a:t>
            </a:r>
            <a:r>
              <a:rPr lang="ko-KR" altLang="en-US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단기적 사업방식의 연구비 배분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75866" y="438141"/>
            <a:ext cx="553357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6350"/>
          </a:bodyPr>
          <a:lstStyle/>
          <a:p>
            <a:r>
              <a:rPr lang="en-US" altLang="ko-KR" sz="2600" dirty="0">
                <a:solidFill>
                  <a:schemeClr val="bg1"/>
                </a:solidFill>
                <a:latin typeface="고도 M" panose="02000503000000020004" pitchFamily="2" charset="-127"/>
                <a:ea typeface="고도 M" panose="02000503000000020004" pitchFamily="2" charset="-127"/>
              </a:rPr>
              <a:t>15</a:t>
            </a:r>
            <a:endParaRPr lang="ko-KR" altLang="en-US" sz="2600" dirty="0">
              <a:solidFill>
                <a:schemeClr val="bg1"/>
              </a:solidFill>
              <a:latin typeface="고도 M" panose="02000503000000020004" pitchFamily="2" charset="-127"/>
              <a:ea typeface="고도 M" panose="02000503000000020004" pitchFamily="2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FDC12FA-CCE9-48FC-AC42-A2A5C7CE73DB}"/>
              </a:ext>
            </a:extLst>
          </p:cNvPr>
          <p:cNvSpPr/>
          <p:nvPr/>
        </p:nvSpPr>
        <p:spPr>
          <a:xfrm>
            <a:off x="1811746" y="1187436"/>
            <a:ext cx="8543548" cy="1421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단기적 사업방식의 연구비 지원</a:t>
            </a:r>
            <a:endParaRPr lang="en-US" altLang="ko-KR" sz="2000" b="1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연구비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(R&amp;D) 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규모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세계적으로 작지 않음</a:t>
            </a:r>
            <a:endParaRPr lang="en-US" altLang="ko-KR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사업 방식의 연구비 수주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박사후 전임연구원보다 박사과정 학생이 주축이 되어 연구</a:t>
            </a:r>
            <a:endParaRPr lang="en-US" altLang="ko-KR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전임교원</a:t>
            </a:r>
            <a:r>
              <a:rPr lang="en-US" altLang="ko-KR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상임연구원</a:t>
            </a:r>
            <a:r>
              <a:rPr lang="en-US" altLang="ko-KR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박사후</a:t>
            </a:r>
            <a:r>
              <a:rPr lang="en-US" altLang="ko-KR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을 충분히 </a:t>
            </a:r>
            <a:r>
              <a:rPr lang="en-US" altLang="ko-KR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b="1" dirty="0" err="1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임계치</a:t>
            </a:r>
            <a:r>
              <a:rPr lang="en-US" altLang="ko-KR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r>
              <a:rPr lang="ko-KR" altLang="en-US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확보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연구소에 정보와 지식이 누적되도록 지원 방식을 개선하여야 함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-</a:t>
            </a:r>
            <a:r>
              <a:rPr lang="ko-KR" altLang="en-US" dirty="0" err="1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임계치는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명확하지 않으나 주요 국립대학의 경우 현재의 수준은 지나치게 낮음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</p:txBody>
      </p:sp>
      <p:graphicFrame>
        <p:nvGraphicFramePr>
          <p:cNvPr id="13" name="차트 12">
            <a:extLst>
              <a:ext uri="{FF2B5EF4-FFF2-40B4-BE49-F238E27FC236}">
                <a16:creationId xmlns:a16="http://schemas.microsoft.com/office/drawing/2014/main" id="{09D6C350-81FF-4BDA-96E9-8D4DAEF6851B}"/>
              </a:ext>
            </a:extLst>
          </p:cNvPr>
          <p:cNvGraphicFramePr>
            <a:graphicFrameLocks/>
          </p:cNvGraphicFramePr>
          <p:nvPr/>
        </p:nvGraphicFramePr>
        <p:xfrm>
          <a:off x="1811747" y="2837255"/>
          <a:ext cx="8481087" cy="3914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AB09F5CD-ABC3-4AC6-9873-BD1E873A2707}"/>
              </a:ext>
            </a:extLst>
          </p:cNvPr>
          <p:cNvSpPr/>
          <p:nvPr/>
        </p:nvSpPr>
        <p:spPr>
          <a:xfrm>
            <a:off x="9557583" y="6119336"/>
            <a:ext cx="25691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출처</a:t>
            </a:r>
            <a:r>
              <a:rPr lang="en-US" altLang="ko-KR" sz="1400" dirty="0"/>
              <a:t>: </a:t>
            </a:r>
            <a:r>
              <a:rPr lang="ko-KR" altLang="en-US" sz="1400" dirty="0"/>
              <a:t>민형배 의원실 교육포럼</a:t>
            </a:r>
            <a:r>
              <a:rPr lang="en-US" altLang="ko-KR" sz="1400" dirty="0"/>
              <a:t>(2022.10.06) </a:t>
            </a:r>
          </a:p>
          <a:p>
            <a:r>
              <a:rPr lang="ko-KR" altLang="en-US" sz="1400" dirty="0" err="1"/>
              <a:t>장수명</a:t>
            </a:r>
            <a:r>
              <a:rPr lang="ko-KR" altLang="en-US" sz="1400" dirty="0"/>
              <a:t> 교수 발표문 </a:t>
            </a:r>
          </a:p>
        </p:txBody>
      </p:sp>
    </p:spTree>
    <p:extLst>
      <p:ext uri="{BB962C8B-B14F-4D97-AF65-F5344CB8AC3E}">
        <p14:creationId xmlns:p14="http://schemas.microsoft.com/office/powerpoint/2010/main" val="13913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77826" cy="85496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3800" y="244563"/>
            <a:ext cx="770102" cy="3366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40" y="294370"/>
            <a:ext cx="996155" cy="237016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811746" y="332469"/>
            <a:ext cx="656406" cy="656406"/>
            <a:chOff x="1735546" y="1348196"/>
            <a:chExt cx="656406" cy="656406"/>
          </a:xfrm>
        </p:grpSpPr>
        <p:sp>
          <p:nvSpPr>
            <p:cNvPr id="6" name="타원 5"/>
            <p:cNvSpPr/>
            <p:nvPr/>
          </p:nvSpPr>
          <p:spPr>
            <a:xfrm>
              <a:off x="1735546" y="1348196"/>
              <a:ext cx="656406" cy="656406"/>
            </a:xfrm>
            <a:prstGeom prst="ellipse">
              <a:avLst/>
            </a:prstGeom>
            <a:solidFill>
              <a:srgbClr val="6D22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타원 6"/>
            <p:cNvSpPr/>
            <p:nvPr/>
          </p:nvSpPr>
          <p:spPr>
            <a:xfrm>
              <a:off x="1800484" y="1413134"/>
              <a:ext cx="526531" cy="526531"/>
            </a:xfrm>
            <a:prstGeom prst="ellipse">
              <a:avLst/>
            </a:prstGeom>
            <a:solidFill>
              <a:srgbClr val="8929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75941" y="466716"/>
            <a:ext cx="5610831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6350"/>
          </a:bodyPr>
          <a:lstStyle/>
          <a:p>
            <a:r>
              <a:rPr lang="ko-KR" altLang="en-US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개혁 방향</a:t>
            </a:r>
            <a:r>
              <a:rPr lang="en-US" altLang="ko-KR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: </a:t>
            </a:r>
            <a:r>
              <a:rPr lang="ko-KR" altLang="en-US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법적 기준 준수</a:t>
            </a:r>
            <a:r>
              <a:rPr lang="en-US" altLang="ko-KR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(</a:t>
            </a:r>
            <a:r>
              <a:rPr lang="ko-KR" altLang="en-US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연구 임계질량</a:t>
            </a:r>
            <a:r>
              <a:rPr lang="en-US" altLang="ko-KR" sz="2600" spc="-250" dirty="0">
                <a:latin typeface="고도 M" panose="02000503000000020004" pitchFamily="2" charset="-127"/>
                <a:ea typeface="고도 M" panose="02000503000000020004" pitchFamily="2" charset="-127"/>
              </a:rPr>
              <a:t>)</a:t>
            </a:r>
            <a:endParaRPr lang="ko-KR" altLang="en-US" sz="2600" spc="-250" dirty="0">
              <a:latin typeface="고도 M" panose="02000503000000020004" pitchFamily="2" charset="-127"/>
              <a:ea typeface="고도 M" panose="02000503000000020004" pitchFamily="2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5866" y="438141"/>
            <a:ext cx="562975" cy="49244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6350"/>
          </a:bodyPr>
          <a:lstStyle/>
          <a:p>
            <a:r>
              <a:rPr lang="en-US" altLang="ko-KR" sz="2600" dirty="0">
                <a:solidFill>
                  <a:schemeClr val="bg1"/>
                </a:solidFill>
                <a:latin typeface="고도 M" panose="02000503000000020004" pitchFamily="2" charset="-127"/>
                <a:ea typeface="고도 M" panose="02000503000000020004" pitchFamily="2" charset="-127"/>
              </a:rPr>
              <a:t>20</a:t>
            </a:r>
            <a:endParaRPr lang="ko-KR" altLang="en-US" sz="2600" dirty="0">
              <a:solidFill>
                <a:schemeClr val="bg1"/>
              </a:solidFill>
              <a:latin typeface="고도 M" panose="02000503000000020004" pitchFamily="2" charset="-127"/>
              <a:ea typeface="고도 M" panose="02000503000000020004" pitchFamily="2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4C6BD04-9EE2-40DE-9CCA-725786BB1534}"/>
              </a:ext>
            </a:extLst>
          </p:cNvPr>
          <p:cNvSpPr/>
          <p:nvPr/>
        </p:nvSpPr>
        <p:spPr>
          <a:xfrm>
            <a:off x="1811746" y="1094547"/>
            <a:ext cx="8543548" cy="19063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ko-KR" sz="2000" b="1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sz="20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『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임계질량을 고려한 집단적 연구역량 향상</a:t>
            </a:r>
            <a:r>
              <a:rPr lang="en-US" altLang="ko-KR" sz="20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』-</a:t>
            </a:r>
            <a:r>
              <a:rPr lang="ko-KR" altLang="en-US" sz="20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현재 상태를 방치할 경우 학문의 세대가 계승과 혁신도 어렵고 국가 전체의 기초연구역량도 위기  </a:t>
            </a:r>
            <a:endParaRPr lang="en-US" altLang="ko-KR" sz="2000" b="1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r"/>
            <a:endParaRPr lang="en-US" altLang="ko-KR" sz="20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2000" b="1" dirty="0">
                <a:solidFill>
                  <a:schemeClr val="accent1">
                    <a:lumMod val="50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인구 감소에 의한 연구집단의 축소</a:t>
            </a:r>
            <a:endParaRPr lang="en-US" altLang="ko-KR" sz="2000" b="1" dirty="0">
              <a:solidFill>
                <a:schemeClr val="accent1">
                  <a:lumMod val="50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- </a:t>
            </a:r>
            <a:r>
              <a:rPr lang="ko-KR" altLang="en-US" b="1" dirty="0">
                <a:solidFill>
                  <a:srgbClr val="C0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연구집단의 감소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현재의 전임교원확보율과 전임교원기준을 유지할 경우 </a:t>
            </a:r>
            <a:endParaRPr lang="en-US" altLang="ko-KR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- 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전임교원확보율 </a:t>
            </a:r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100% 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확보가 반드시 필요</a:t>
            </a:r>
            <a:endParaRPr lang="en-US" altLang="ko-KR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- </a:t>
            </a:r>
            <a:r>
              <a:rPr lang="ko-KR" altLang="en-US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장기적으로 전임교원기준도 상향조정 필요</a:t>
            </a:r>
            <a:endParaRPr lang="en-US" altLang="ko-KR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r"/>
            <a:endParaRPr lang="en-US" altLang="ko-KR" sz="16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22" name="차트 21">
            <a:extLst>
              <a:ext uri="{FF2B5EF4-FFF2-40B4-BE49-F238E27FC236}">
                <a16:creationId xmlns:a16="http://schemas.microsoft.com/office/drawing/2014/main" id="{374F1894-8C24-4C0B-9A41-C669920B29BE}"/>
              </a:ext>
            </a:extLst>
          </p:cNvPr>
          <p:cNvGraphicFramePr>
            <a:graphicFrameLocks/>
          </p:cNvGraphicFramePr>
          <p:nvPr/>
        </p:nvGraphicFramePr>
        <p:xfrm>
          <a:off x="1038656" y="3302112"/>
          <a:ext cx="8608232" cy="3382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직사각형 11">
            <a:extLst>
              <a:ext uri="{FF2B5EF4-FFF2-40B4-BE49-F238E27FC236}">
                <a16:creationId xmlns:a16="http://schemas.microsoft.com/office/drawing/2014/main" id="{16868C8C-0628-4A3D-BAF8-3DFA04F73CAA}"/>
              </a:ext>
            </a:extLst>
          </p:cNvPr>
          <p:cNvSpPr/>
          <p:nvPr/>
        </p:nvSpPr>
        <p:spPr>
          <a:xfrm>
            <a:off x="9557583" y="6119336"/>
            <a:ext cx="25691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/>
              <a:t>출처</a:t>
            </a:r>
            <a:r>
              <a:rPr lang="en-US" altLang="ko-KR" sz="1400" dirty="0"/>
              <a:t>: </a:t>
            </a:r>
            <a:r>
              <a:rPr lang="ko-KR" altLang="en-US" sz="1400" dirty="0"/>
              <a:t>민형배 의원실 교육포럼</a:t>
            </a:r>
            <a:r>
              <a:rPr lang="en-US" altLang="ko-KR" sz="1400" dirty="0"/>
              <a:t>(2022.10.06) </a:t>
            </a:r>
          </a:p>
          <a:p>
            <a:r>
              <a:rPr lang="ko-KR" altLang="en-US" sz="1400" dirty="0" err="1"/>
              <a:t>장수명</a:t>
            </a:r>
            <a:r>
              <a:rPr lang="ko-KR" altLang="en-US" sz="1400" dirty="0"/>
              <a:t> 교수 발표문 </a:t>
            </a:r>
          </a:p>
        </p:txBody>
      </p:sp>
    </p:spTree>
    <p:extLst>
      <p:ext uri="{BB962C8B-B14F-4D97-AF65-F5344CB8AC3E}">
        <p14:creationId xmlns:p14="http://schemas.microsoft.com/office/powerpoint/2010/main" val="12257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C1E1F-A6D1-4EF2-BED3-40700C69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7935"/>
            <a:ext cx="10515600" cy="1325563"/>
          </a:xfrm>
        </p:spPr>
        <p:txBody>
          <a:bodyPr/>
          <a:lstStyle/>
          <a:p>
            <a:r>
              <a:rPr lang="ko-KR" altLang="en-US" dirty="0"/>
              <a:t>몇 가지 아이디어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4B1C4C-A7E3-4F20-8EA7-A31D73F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701" y="1229093"/>
            <a:ext cx="10787743" cy="5545779"/>
          </a:xfrm>
        </p:spPr>
        <p:txBody>
          <a:bodyPr>
            <a:normAutofit fontScale="92500" lnSpcReduction="20000"/>
          </a:bodyPr>
          <a:lstStyle/>
          <a:p>
            <a:endParaRPr lang="en-US" altLang="ko-KR" sz="2400" dirty="0"/>
          </a:p>
          <a:p>
            <a:pPr>
              <a:lnSpc>
                <a:spcPct val="130000"/>
              </a:lnSpc>
            </a:pPr>
            <a:r>
              <a:rPr lang="en-US" altLang="ko-KR" sz="2400" dirty="0"/>
              <a:t>(</a:t>
            </a:r>
            <a:r>
              <a:rPr lang="ko-KR" altLang="en-US" sz="2400" dirty="0"/>
              <a:t>신진</a:t>
            </a:r>
            <a:r>
              <a:rPr lang="en-US" altLang="ko-KR" sz="2400" dirty="0"/>
              <a:t>)</a:t>
            </a:r>
            <a:r>
              <a:rPr lang="ko-KR" altLang="en-US" sz="2400" b="1" dirty="0"/>
              <a:t>연구자의 인문사회 분야 정책결정과정 참여 경로의 확보</a:t>
            </a:r>
            <a:endParaRPr lang="en-US" altLang="ko-KR" sz="2400" b="1" dirty="0"/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z="2400" dirty="0"/>
              <a:t> 정책결정</a:t>
            </a:r>
            <a:r>
              <a:rPr lang="en-US" altLang="ko-KR" sz="2400" dirty="0"/>
              <a:t>/</a:t>
            </a:r>
            <a:r>
              <a:rPr lang="ko-KR" altLang="en-US" sz="2400" dirty="0"/>
              <a:t>집행 기구</a:t>
            </a:r>
            <a:r>
              <a:rPr lang="en-US" altLang="ko-KR" sz="2400" dirty="0"/>
              <a:t>(</a:t>
            </a:r>
            <a:r>
              <a:rPr lang="ko-KR" altLang="en-US" sz="2400" dirty="0"/>
              <a:t>한국연구재단</a:t>
            </a:r>
            <a:r>
              <a:rPr lang="en-US" altLang="ko-KR" sz="2400" dirty="0"/>
              <a:t>, </a:t>
            </a:r>
            <a:r>
              <a:rPr lang="ko-KR" altLang="en-US" sz="2400" dirty="0"/>
              <a:t>교육부</a:t>
            </a:r>
            <a:r>
              <a:rPr lang="en-US" altLang="ko-KR" sz="2400" dirty="0"/>
              <a:t>, </a:t>
            </a:r>
            <a:r>
              <a:rPr lang="ko-KR" altLang="en-US" sz="2400" dirty="0"/>
              <a:t>기획재정부</a:t>
            </a:r>
            <a:r>
              <a:rPr lang="en-US" altLang="ko-KR" sz="2400" dirty="0"/>
              <a:t>, </a:t>
            </a:r>
            <a:r>
              <a:rPr lang="ko-KR" altLang="en-US" sz="2400" dirty="0"/>
              <a:t>국회 교육위원회 의원실</a:t>
            </a:r>
            <a:r>
              <a:rPr lang="en-US" altLang="ko-KR" sz="2400" dirty="0"/>
              <a:t>, </a:t>
            </a:r>
            <a:r>
              <a:rPr lang="ko-KR" altLang="en-US" sz="2400" dirty="0"/>
              <a:t>지자체 등</a:t>
            </a:r>
            <a:r>
              <a:rPr lang="en-US" altLang="ko-KR" sz="2400" dirty="0"/>
              <a:t>)</a:t>
            </a:r>
            <a:r>
              <a:rPr lang="ko-KR" altLang="en-US" sz="2400" dirty="0"/>
              <a:t>와 접촉면을 넓혀 학계의 불만사항</a:t>
            </a:r>
            <a:r>
              <a:rPr lang="en-US" altLang="ko-KR" sz="2400" dirty="0"/>
              <a:t>, </a:t>
            </a:r>
            <a:r>
              <a:rPr lang="ko-KR" altLang="en-US" sz="2400" dirty="0"/>
              <a:t>현황을 빠르게 전달하고 반영할 수 있는 구조 구축</a:t>
            </a:r>
            <a:r>
              <a:rPr lang="en-US" altLang="ko-KR" sz="2400" dirty="0"/>
              <a:t>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ko-KR" altLang="en-US" sz="2400" dirty="0"/>
              <a:t> 학계 다양한 구성원을 대표하는 모임의 상례화</a:t>
            </a:r>
            <a:r>
              <a:rPr lang="en-US" altLang="ko-KR" sz="2400" dirty="0"/>
              <a:t>. </a:t>
            </a:r>
            <a:r>
              <a:rPr lang="ko-KR" altLang="en-US" sz="2400" dirty="0"/>
              <a:t>장기적으로 대학</a:t>
            </a:r>
            <a:r>
              <a:rPr lang="en-US" altLang="ko-KR" sz="2400" dirty="0"/>
              <a:t>·</a:t>
            </a:r>
            <a:r>
              <a:rPr lang="ko-KR" altLang="en-US" sz="2400" dirty="0"/>
              <a:t>고등교육</a:t>
            </a:r>
            <a:r>
              <a:rPr lang="en-US" altLang="ko-KR" sz="2400" dirty="0"/>
              <a:t>·</a:t>
            </a:r>
            <a:r>
              <a:rPr lang="ko-KR" altLang="en-US" sz="2400" dirty="0"/>
              <a:t>학술정책 관련 활동을 적절하게 수행할 수 있는 집단을 육성해</a:t>
            </a:r>
            <a:r>
              <a:rPr lang="en-US" altLang="ko-KR" sz="2400" dirty="0"/>
              <a:t> </a:t>
            </a:r>
            <a:r>
              <a:rPr lang="ko-KR" altLang="en-US" sz="2400" dirty="0"/>
              <a:t>학계의 이해관계를 대변하고 행정</a:t>
            </a:r>
            <a:r>
              <a:rPr lang="en-US" altLang="ko-KR" sz="2400" dirty="0"/>
              <a:t>/</a:t>
            </a:r>
            <a:r>
              <a:rPr lang="ko-KR" altLang="en-US" sz="2400" dirty="0"/>
              <a:t>정책 사이의 가교를 놓을 수 있어야 함</a:t>
            </a:r>
            <a:r>
              <a:rPr lang="en-US" altLang="ko-KR" sz="2400" dirty="0"/>
              <a:t>.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 </a:t>
            </a:r>
            <a:r>
              <a:rPr lang="ko-KR" altLang="en-US" sz="2400" dirty="0"/>
              <a:t>인문사회계의 재정</a:t>
            </a:r>
            <a:r>
              <a:rPr lang="en-US" altLang="ko-KR" sz="2400" dirty="0"/>
              <a:t>,</a:t>
            </a:r>
            <a:r>
              <a:rPr lang="ko-KR" altLang="en-US" sz="2400" dirty="0"/>
              <a:t> 인력구조</a:t>
            </a:r>
            <a:r>
              <a:rPr lang="en-US" altLang="ko-KR" sz="2400" dirty="0"/>
              <a:t>, </a:t>
            </a:r>
            <a:r>
              <a:rPr lang="ko-KR" altLang="en-US" sz="2400" dirty="0"/>
              <a:t>교육</a:t>
            </a:r>
            <a:r>
              <a:rPr lang="en-US" altLang="ko-KR" sz="2400" dirty="0"/>
              <a:t>/</a:t>
            </a:r>
            <a:r>
              <a:rPr lang="ko-KR" altLang="en-US" sz="2400" dirty="0"/>
              <a:t>연구 환경</a:t>
            </a:r>
            <a:r>
              <a:rPr lang="en-US" altLang="ko-KR" sz="2400" dirty="0"/>
              <a:t>, </a:t>
            </a:r>
            <a:r>
              <a:rPr lang="ko-KR" altLang="en-US" sz="2400" dirty="0"/>
              <a:t>노동 과정</a:t>
            </a:r>
            <a:r>
              <a:rPr lang="en-US" altLang="ko-KR" sz="2400" dirty="0"/>
              <a:t>, </a:t>
            </a:r>
            <a:r>
              <a:rPr lang="ko-KR" altLang="en-US" sz="2400" dirty="0"/>
              <a:t>인사</a:t>
            </a:r>
            <a:r>
              <a:rPr lang="en-US" altLang="ko-KR" sz="2400" dirty="0"/>
              <a:t>/</a:t>
            </a:r>
            <a:r>
              <a:rPr lang="ko-KR" altLang="en-US" sz="2400" dirty="0"/>
              <a:t>평가체계의 구체적 작동에 관한 </a:t>
            </a:r>
            <a:r>
              <a:rPr lang="ko-KR" altLang="en-US" sz="2400" b="1" dirty="0"/>
              <a:t>실증데이터나 자료 부족</a:t>
            </a:r>
            <a:r>
              <a:rPr lang="en-US" altLang="ko-KR" sz="2400" b="1" dirty="0"/>
              <a:t>+</a:t>
            </a:r>
            <a:r>
              <a:rPr lang="ko-KR" altLang="en-US" sz="2400" b="1" dirty="0"/>
              <a:t>체계적 </a:t>
            </a:r>
            <a:r>
              <a:rPr lang="ko-KR" altLang="en-US" sz="2400" b="1" dirty="0" err="1"/>
              <a:t>아카이빙</a:t>
            </a:r>
            <a:r>
              <a:rPr lang="ko-KR" altLang="en-US" sz="2400" b="1" dirty="0"/>
              <a:t> 부족</a:t>
            </a:r>
            <a:r>
              <a:rPr lang="en-US" altLang="ko-KR" sz="2400" dirty="0"/>
              <a:t>. 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altLang="ko-KR" sz="2400" dirty="0"/>
              <a:t> </a:t>
            </a:r>
            <a:r>
              <a:rPr lang="ko-KR" altLang="en-US" sz="2400" dirty="0"/>
              <a:t>데이터 만들고 모으고</a:t>
            </a:r>
            <a:r>
              <a:rPr lang="en-US" altLang="ko-KR" sz="2400" dirty="0"/>
              <a:t>, </a:t>
            </a:r>
            <a:r>
              <a:rPr lang="ko-KR" altLang="en-US" sz="2400" dirty="0"/>
              <a:t>그에 기반해 들고 갈 정책제안서 만들고</a:t>
            </a:r>
            <a:r>
              <a:rPr lang="en-US" altLang="ko-KR" sz="2400" dirty="0"/>
              <a:t>, </a:t>
            </a:r>
            <a:r>
              <a:rPr lang="ko-KR" altLang="en-US" sz="2400" dirty="0"/>
              <a:t>그걸로</a:t>
            </a:r>
            <a:r>
              <a:rPr lang="en-US" altLang="ko-KR" sz="2400" dirty="0"/>
              <a:t> </a:t>
            </a:r>
            <a:r>
              <a:rPr lang="ko-KR" altLang="en-US" sz="2400" dirty="0"/>
              <a:t>사람들을 설득할 사람이 조직적으로 재생산되지 않는다면</a:t>
            </a:r>
            <a:r>
              <a:rPr lang="en-US" altLang="ko-KR" sz="2400" dirty="0"/>
              <a:t>, </a:t>
            </a:r>
            <a:r>
              <a:rPr lang="ko-KR" altLang="en-US" sz="2400" dirty="0"/>
              <a:t>아이디어와 시도들은 힘을 발휘하기 어렵다</a:t>
            </a:r>
            <a:r>
              <a:rPr lang="en-US" altLang="ko-KR" sz="2400" dirty="0"/>
              <a:t>. </a:t>
            </a:r>
            <a:r>
              <a:rPr lang="ko-KR" altLang="en-US" sz="2400" dirty="0"/>
              <a:t>  </a:t>
            </a:r>
            <a:r>
              <a:rPr lang="en-US" altLang="ko-KR" sz="2400" dirty="0"/>
              <a:t> </a:t>
            </a:r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4137ECD3-0FEF-4F99-A0D0-45684D74171B}"/>
              </a:ext>
            </a:extLst>
          </p:cNvPr>
          <p:cNvCxnSpPr/>
          <p:nvPr/>
        </p:nvCxnSpPr>
        <p:spPr>
          <a:xfrm flipV="1">
            <a:off x="838200" y="1280330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87EA3FA-771A-4495-8257-9D13A156D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D07D-2F0A-4B3E-AF90-75C7BF929BDF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357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734C40-1F8E-4A7F-9B34-A375FA1F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480"/>
            <a:ext cx="10515600" cy="1325563"/>
          </a:xfrm>
        </p:spPr>
        <p:txBody>
          <a:bodyPr/>
          <a:lstStyle/>
          <a:p>
            <a:r>
              <a:rPr lang="ko-KR" altLang="en-US" dirty="0"/>
              <a:t>나가며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CF50BB-BB69-469B-AE2F-CAA75CE35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043"/>
            <a:ext cx="10515600" cy="514139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ko-KR" altLang="en-US" dirty="0"/>
              <a:t>연구자 연대</a:t>
            </a:r>
            <a:r>
              <a:rPr lang="en-US" altLang="ko-KR" dirty="0"/>
              <a:t>: </a:t>
            </a:r>
            <a:r>
              <a:rPr lang="ko-KR" altLang="en-US" dirty="0"/>
              <a:t>국가가</a:t>
            </a:r>
            <a:r>
              <a:rPr lang="en-US" altLang="ko-KR" dirty="0"/>
              <a:t>, </a:t>
            </a:r>
            <a:r>
              <a:rPr lang="ko-KR" altLang="en-US" dirty="0"/>
              <a:t>외부 사회가 해줄 수 없는 것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주체성이 결여된 주체들이 왜 가득할까</a:t>
            </a:r>
            <a:r>
              <a:rPr lang="en-US" altLang="ko-KR" dirty="0"/>
              <a:t>? 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학계</a:t>
            </a:r>
            <a:r>
              <a:rPr lang="en-US" altLang="ko-KR" dirty="0"/>
              <a:t>- </a:t>
            </a:r>
            <a:r>
              <a:rPr lang="ko-KR" altLang="en-US" dirty="0"/>
              <a:t>상호인정 의례가 부족하거나</a:t>
            </a:r>
            <a:r>
              <a:rPr lang="en-US" altLang="ko-KR" dirty="0"/>
              <a:t>, </a:t>
            </a:r>
            <a:r>
              <a:rPr lang="ko-KR" altLang="en-US" dirty="0"/>
              <a:t>지위에 따라 차등적으로 부여되는 곳</a:t>
            </a:r>
            <a:r>
              <a:rPr lang="en-US" altLang="ko-KR" dirty="0"/>
              <a:t>. </a:t>
            </a:r>
            <a:r>
              <a:rPr lang="ko-KR" altLang="en-US" dirty="0"/>
              <a:t>경제적 박탈과 착취의 문제만은 아님</a:t>
            </a:r>
            <a:r>
              <a:rPr lang="en-US" altLang="ko-KR" dirty="0"/>
              <a:t>. </a:t>
            </a:r>
            <a:r>
              <a:rPr lang="ko-KR" altLang="en-US" dirty="0"/>
              <a:t>아래일수록</a:t>
            </a:r>
            <a:r>
              <a:rPr lang="en-US" altLang="ko-KR" dirty="0"/>
              <a:t>, </a:t>
            </a:r>
            <a:r>
              <a:rPr lang="ko-KR" altLang="en-US" dirty="0"/>
              <a:t>주변부로 갈수록 심해지는 모멸과 자학의 감각</a:t>
            </a:r>
            <a:r>
              <a:rPr lang="en-US" altLang="ko-KR" dirty="0"/>
              <a:t>. </a:t>
            </a:r>
            <a:r>
              <a:rPr lang="ko-KR" altLang="en-US" dirty="0"/>
              <a:t>사람됨의 박탈</a:t>
            </a:r>
            <a:r>
              <a:rPr lang="en-US" altLang="ko-KR" dirty="0"/>
              <a:t>.</a:t>
            </a:r>
            <a:r>
              <a:rPr lang="ko-KR" altLang="en-US" dirty="0"/>
              <a:t> 모멸</a:t>
            </a:r>
            <a:r>
              <a:rPr lang="en-US" altLang="ko-KR" dirty="0"/>
              <a:t>/</a:t>
            </a:r>
            <a:r>
              <a:rPr lang="ko-KR" altLang="en-US" dirty="0"/>
              <a:t>분노</a:t>
            </a:r>
            <a:r>
              <a:rPr lang="en-US" altLang="ko-KR" dirty="0"/>
              <a:t>/</a:t>
            </a:r>
            <a:r>
              <a:rPr lang="ko-KR" altLang="en-US" dirty="0"/>
              <a:t>피해의식</a:t>
            </a:r>
            <a:r>
              <a:rPr lang="en-US" altLang="ko-KR" dirty="0"/>
              <a:t>/</a:t>
            </a:r>
            <a:r>
              <a:rPr lang="ko-KR" altLang="en-US" dirty="0"/>
              <a:t>경쟁의식이 누적된 존재들이 무언가를 집단으로 하긴 어렵다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“</a:t>
            </a:r>
            <a:r>
              <a:rPr lang="ko-KR" altLang="en-US" dirty="0"/>
              <a:t>서로를 소중하게 대해 줌</a:t>
            </a:r>
            <a:r>
              <a:rPr lang="en-US" altLang="ko-KR" dirty="0"/>
              <a:t>(&lt;</a:t>
            </a:r>
            <a:r>
              <a:rPr lang="ko-KR" altLang="en-US" dirty="0" err="1"/>
              <a:t>한박</a:t>
            </a:r>
            <a:r>
              <a:rPr lang="en-US" altLang="ko-KR" dirty="0"/>
              <a:t>&gt;</a:t>
            </a:r>
            <a:r>
              <a:rPr lang="ko-KR" altLang="en-US" dirty="0"/>
              <a:t>의 마지막 문장</a:t>
            </a:r>
            <a:r>
              <a:rPr lang="en-US" altLang="ko-KR" dirty="0"/>
              <a:t>)”</a:t>
            </a:r>
            <a:r>
              <a:rPr lang="ko-KR" altLang="en-US" dirty="0"/>
              <a:t>으로써 연구자</a:t>
            </a:r>
            <a:r>
              <a:rPr lang="en-US" altLang="ko-KR" dirty="0"/>
              <a:t>’</a:t>
            </a:r>
            <a:r>
              <a:rPr lang="ko-KR" altLang="en-US" dirty="0"/>
              <a:t>사회</a:t>
            </a:r>
            <a:r>
              <a:rPr lang="en-US" altLang="ko-KR" dirty="0"/>
              <a:t>’</a:t>
            </a:r>
            <a:r>
              <a:rPr lang="ko-KR" altLang="en-US" dirty="0"/>
              <a:t>를 만드는 것</a:t>
            </a:r>
            <a:r>
              <a:rPr lang="en-US" altLang="ko-KR" dirty="0"/>
              <a:t>, </a:t>
            </a:r>
            <a:r>
              <a:rPr lang="ko-KR" altLang="en-US" dirty="0"/>
              <a:t>다른 사회 구성원들과 함께 사회 속에 자신의 자리를 만드는 과정은 오직 </a:t>
            </a:r>
            <a:r>
              <a:rPr lang="ko-KR" altLang="en-US" dirty="0" err="1"/>
              <a:t>우리만이</a:t>
            </a:r>
            <a:r>
              <a:rPr lang="ko-KR" altLang="en-US" dirty="0"/>
              <a:t> 할 수 있는 것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/>
              <a:t>구체적이고 가시적인 작은 성공의 사례들이 누적되어야</a:t>
            </a:r>
            <a:r>
              <a:rPr lang="en-US" altLang="ko-KR" dirty="0"/>
              <a:t>.  </a:t>
            </a:r>
            <a:r>
              <a:rPr lang="ko-KR" altLang="en-US" dirty="0"/>
              <a:t>  </a:t>
            </a:r>
            <a:endParaRPr lang="en-US" altLang="ko-KR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B470B31-7A65-4642-B2FB-4C4A09D96C31}"/>
              </a:ext>
            </a:extLst>
          </p:cNvPr>
          <p:cNvCxnSpPr/>
          <p:nvPr/>
        </p:nvCxnSpPr>
        <p:spPr>
          <a:xfrm flipV="1">
            <a:off x="838200" y="1283646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62F3562-32FF-44B3-AE15-CFD02682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D07D-2F0A-4B3E-AF90-75C7BF929BDF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093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734C40-1F8E-4A7F-9B34-A375FA1FD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4480"/>
            <a:ext cx="10515600" cy="1325563"/>
          </a:xfrm>
        </p:spPr>
        <p:txBody>
          <a:bodyPr/>
          <a:lstStyle/>
          <a:p>
            <a:r>
              <a:rPr lang="ko-KR" altLang="en-US" dirty="0"/>
              <a:t>나가며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CF50BB-BB69-469B-AE2F-CAA75CE35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1747"/>
            <a:ext cx="10515600" cy="372228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 err="1"/>
              <a:t>들어주셔서</a:t>
            </a:r>
            <a:r>
              <a:rPr lang="ko-KR" altLang="en-US" dirty="0"/>
              <a:t> 감사합니다</a:t>
            </a:r>
            <a:r>
              <a:rPr lang="en-US" altLang="ko-KR" dirty="0"/>
              <a:t>!</a:t>
            </a:r>
          </a:p>
          <a:p>
            <a:pPr algn="ctr">
              <a:lnSpc>
                <a:spcPct val="150000"/>
              </a:lnSpc>
            </a:pPr>
            <a:r>
              <a:rPr lang="en-US" altLang="ko-KR" dirty="0"/>
              <a:t>Q&amp;A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altLang="ko-KR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DB470B31-7A65-4642-B2FB-4C4A09D96C31}"/>
              </a:ext>
            </a:extLst>
          </p:cNvPr>
          <p:cNvCxnSpPr/>
          <p:nvPr/>
        </p:nvCxnSpPr>
        <p:spPr>
          <a:xfrm flipV="1">
            <a:off x="838200" y="1283646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62F3562-32FF-44B3-AE15-CFD02682B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D07D-2F0A-4B3E-AF90-75C7BF929BD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410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8683" y="156397"/>
            <a:ext cx="10773508" cy="1325563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주요 내용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303100"/>
            <a:ext cx="10983012" cy="5398503"/>
          </a:xfrm>
        </p:spPr>
        <p:txBody>
          <a:bodyPr>
            <a:noAutofit/>
          </a:bodyPr>
          <a:lstStyle/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ko-KR" altLang="en-US" sz="2000" b="1" spc="-100" dirty="0">
                <a:latin typeface="KoPubDotum Light" pitchFamily="2" charset="-127"/>
                <a:ea typeface="KoPubDotum Light" pitchFamily="2" charset="-127"/>
              </a:rPr>
              <a:t>가속화된 학계와 평가시스템</a:t>
            </a:r>
            <a:endParaRPr lang="ko-KR" altLang="en-US" sz="2000" spc="-100" dirty="0">
              <a:latin typeface="KoPubDotum Light" pitchFamily="2" charset="-127"/>
              <a:ea typeface="KoPubDotum Light" pitchFamily="2" charset="-127"/>
            </a:endParaRP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-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단위 논문 중심의 성과 지표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(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번역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단행본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평론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spc="-100" dirty="0" err="1">
                <a:latin typeface="KoPubDotum Light" pitchFamily="2" charset="-127"/>
                <a:ea typeface="KoPubDotum Light" pitchFamily="2" charset="-127"/>
              </a:rPr>
              <a:t>아카이빙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대중 활동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현장 연구 활동 반영 어떻게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?)</a:t>
            </a: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Tx/>
              <a:buChar char="-"/>
              <a:defRPr lang="ko-KR" altLang="en-US"/>
            </a:pP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젠더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계급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나이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지역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출신 대학 등 다양한 요인을 고려하지 않은 “보편적인” 평가 지표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</a:t>
            </a: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Tx/>
              <a:buChar char="-"/>
              <a:defRPr lang="ko-KR" altLang="en-US"/>
            </a:pP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커리어 모델의 다양성 부재와 사회적 인정 부족</a:t>
            </a: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ko-KR" altLang="en-US" sz="2000" b="1" spc="-100" dirty="0">
                <a:latin typeface="KoPubDotum Light" pitchFamily="2" charset="-127"/>
                <a:ea typeface="KoPubDotum Light" pitchFamily="2" charset="-127"/>
              </a:rPr>
              <a:t>국내외 학계의 위계적 이중구조 </a:t>
            </a:r>
            <a:endParaRPr lang="en-US" altLang="ko-KR" sz="2000" b="1" spc="-100" dirty="0">
              <a:latin typeface="KoPubDotum Light" pitchFamily="2" charset="-127"/>
              <a:ea typeface="KoPubDotum Light" pitchFamily="2" charset="-127"/>
            </a:endParaRP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-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박사의 위계화 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: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미국 박사 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–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국내 “명문대” 박사 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–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국내 박사</a:t>
            </a: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Tx/>
              <a:buChar char="-"/>
              <a:defRPr lang="ko-KR" altLang="en-US"/>
            </a:pP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“</a:t>
            </a:r>
            <a:r>
              <a:rPr lang="ko-KR" altLang="en-US" sz="2000" spc="-100" dirty="0" err="1">
                <a:latin typeface="KoPubDotum Light" pitchFamily="2" charset="-127"/>
                <a:ea typeface="KoPubDotum Light" pitchFamily="2" charset="-127"/>
              </a:rPr>
              <a:t>석사대학원”에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 그치는 한국의 박사과정과 박사 교육제도 및 교육과정의 부재</a:t>
            </a: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ko-KR" altLang="en-US" sz="2000" b="1" spc="-100" dirty="0">
                <a:latin typeface="KoPubDotum Light" pitchFamily="2" charset="-127"/>
                <a:ea typeface="KoPubDotum Light" pitchFamily="2" charset="-127"/>
              </a:rPr>
              <a:t>대학원 거버넌스의 필요성</a:t>
            </a:r>
            <a:endParaRPr lang="en-US" altLang="ko-KR" sz="2000" b="1" spc="-1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Tx/>
              <a:buChar char="-"/>
              <a:defRPr lang="ko-KR" altLang="en-US"/>
            </a:pP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한정된 자원과 자원 배분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(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지역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학벌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젠더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)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 불균형</a:t>
            </a: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Tx/>
              <a:buChar char="-"/>
              <a:defRPr lang="ko-KR" altLang="en-US"/>
            </a:pP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학내 위계 구조 및 의사결정 구조 개선</a:t>
            </a: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endParaRPr lang="ko-KR" altLang="en-US" sz="2000" spc="-100" dirty="0">
              <a:latin typeface="KoPubDotum Light" pitchFamily="2" charset="-127"/>
              <a:ea typeface="KoPubDotum Light" pitchFamily="2" charset="-127"/>
            </a:endParaRP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r>
              <a:rPr lang="ko-KR" altLang="en-US" sz="2000" spc="-100" dirty="0">
                <a:latin typeface="나눔스퀘어_ac" panose="020B0600000101010101" pitchFamily="50" charset="-127"/>
                <a:ea typeface="KoPubDotum Light" pitchFamily="2" charset="-127"/>
              </a:rPr>
              <a:t> </a:t>
            </a:r>
            <a:endParaRPr lang="en-US" altLang="ko-KR" sz="2000" spc="-100" dirty="0">
              <a:latin typeface="나눔스퀘어_ac" panose="020B0600000101010101" pitchFamily="50" charset="-127"/>
              <a:ea typeface="KoPubDotum Light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838200" y="1182706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5C9B1A9-8A83-AE66-E583-3858724FE451}"/>
              </a:ext>
            </a:extLst>
          </p:cNvPr>
          <p:cNvSpPr/>
          <p:nvPr/>
        </p:nvSpPr>
        <p:spPr>
          <a:xfrm>
            <a:off x="1094875" y="5675294"/>
            <a:ext cx="9901988" cy="785664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en-US" altLang="ko-KR" sz="1800" spc="-100" dirty="0">
                <a:latin typeface="나눔스퀘어_ac" panose="020B0600000101010101" pitchFamily="50" charset="-127"/>
                <a:ea typeface="KoPubDotum Light" pitchFamily="2" charset="-127"/>
              </a:rPr>
              <a:t> ‘</a:t>
            </a:r>
            <a:r>
              <a:rPr lang="ko-KR" altLang="en-US" sz="1800" spc="-100" dirty="0">
                <a:latin typeface="나눔스퀘어_ac" panose="020B0600000101010101" pitchFamily="50" charset="-127"/>
                <a:ea typeface="KoPubDotum Light" pitchFamily="2" charset="-127"/>
              </a:rPr>
              <a:t>좋은</a:t>
            </a:r>
            <a:r>
              <a:rPr lang="en-US" altLang="ko-KR" sz="1800" spc="-100" dirty="0">
                <a:latin typeface="나눔스퀘어_ac" panose="020B0600000101010101" pitchFamily="50" charset="-127"/>
                <a:ea typeface="KoPubDotum Light" pitchFamily="2" charset="-127"/>
              </a:rPr>
              <a:t>’ </a:t>
            </a:r>
            <a:r>
              <a:rPr lang="ko-KR" altLang="en-US" sz="1800" spc="-100" dirty="0">
                <a:latin typeface="나눔스퀘어_ac" panose="020B0600000101010101" pitchFamily="50" charset="-127"/>
                <a:ea typeface="KoPubDotum Light" pitchFamily="2" charset="-127"/>
              </a:rPr>
              <a:t>대학 교육은 무엇이며 연구기관으로서 대학의 역할은 무엇이 되어야 하는가</a:t>
            </a:r>
            <a:endParaRPr lang="en-US" altLang="ko-KR" sz="1800" spc="-100" dirty="0">
              <a:latin typeface="나눔스퀘어_ac" panose="020B0600000101010101" pitchFamily="50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en-US" altLang="ko-KR" spc="-100" dirty="0">
                <a:latin typeface="나눔스퀘어_ac" panose="020B0600000101010101" pitchFamily="50" charset="-127"/>
                <a:ea typeface="KoPubDotum Light" pitchFamily="2" charset="-127"/>
              </a:rPr>
              <a:t> ‘</a:t>
            </a:r>
            <a:r>
              <a:rPr lang="ko-KR" altLang="en-US" spc="-100" dirty="0">
                <a:latin typeface="나눔스퀘어_ac" panose="020B0600000101010101" pitchFamily="50" charset="-127"/>
                <a:ea typeface="KoPubDotum Light" pitchFamily="2" charset="-127"/>
              </a:rPr>
              <a:t>피해자</a:t>
            </a:r>
            <a:r>
              <a:rPr lang="en-US" altLang="ko-KR" spc="-100" dirty="0">
                <a:latin typeface="나눔스퀘어_ac" panose="020B0600000101010101" pitchFamily="50" charset="-127"/>
                <a:ea typeface="KoPubDotum Light" pitchFamily="2" charset="-127"/>
              </a:rPr>
              <a:t>’ </a:t>
            </a:r>
            <a:r>
              <a:rPr lang="ko-KR" altLang="en-US" spc="-100" dirty="0">
                <a:latin typeface="나눔스퀘어_ac" panose="020B0600000101010101" pitchFamily="50" charset="-127"/>
                <a:ea typeface="KoPubDotum Light" pitchFamily="2" charset="-127"/>
              </a:rPr>
              <a:t>혹은 </a:t>
            </a:r>
            <a:r>
              <a:rPr lang="en-US" altLang="ko-KR" spc="-100" dirty="0">
                <a:latin typeface="나눔스퀘어_ac" panose="020B0600000101010101" pitchFamily="50" charset="-127"/>
                <a:ea typeface="KoPubDotum Light" pitchFamily="2" charset="-127"/>
              </a:rPr>
              <a:t>‘</a:t>
            </a:r>
            <a:r>
              <a:rPr lang="ko-KR" altLang="en-US" spc="-100" dirty="0">
                <a:latin typeface="나눔스퀘어_ac" panose="020B0600000101010101" pitchFamily="50" charset="-127"/>
                <a:ea typeface="KoPubDotum Light" pitchFamily="2" charset="-127"/>
              </a:rPr>
              <a:t>수혜자</a:t>
            </a:r>
            <a:r>
              <a:rPr lang="en-US" altLang="ko-KR" spc="-100" dirty="0">
                <a:latin typeface="나눔스퀘어_ac" panose="020B0600000101010101" pitchFamily="50" charset="-127"/>
                <a:ea typeface="KoPubDotum Light" pitchFamily="2" charset="-127"/>
              </a:rPr>
              <a:t>’</a:t>
            </a:r>
            <a:r>
              <a:rPr lang="ko-KR" altLang="en-US" spc="-100" dirty="0">
                <a:latin typeface="나눔스퀘어_ac" panose="020B0600000101010101" pitchFamily="50" charset="-127"/>
                <a:ea typeface="KoPubDotum Light" pitchFamily="2" charset="-127"/>
              </a:rPr>
              <a:t>를 넘어 학술 제도의 주체로서 학문후속세대의 조직화</a:t>
            </a:r>
            <a:r>
              <a:rPr lang="en-US" altLang="ko-KR" spc="-100" dirty="0">
                <a:latin typeface="나눔스퀘어_ac" panose="020B0600000101010101" pitchFamily="50" charset="-127"/>
                <a:ea typeface="KoPubDotum Light" pitchFamily="2" charset="-127"/>
              </a:rPr>
              <a:t>/</a:t>
            </a:r>
            <a:r>
              <a:rPr lang="ko-KR" altLang="en-US" spc="-100" dirty="0">
                <a:latin typeface="나눔스퀘어_ac" panose="020B0600000101010101" pitchFamily="50" charset="-127"/>
                <a:ea typeface="KoPubDotum Light" pitchFamily="2" charset="-127"/>
              </a:rPr>
              <a:t>연대 필요  </a:t>
            </a:r>
            <a:endParaRPr lang="en-US" altLang="ko-KR" sz="1800" spc="-100" dirty="0">
              <a:latin typeface="나눔스퀘어_ac" panose="020B0600000101010101" pitchFamily="50" charset="-127"/>
              <a:ea typeface="KoPubDotum Light" pitchFamily="2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5DC68A-E484-4BAB-B961-ECA4880D1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8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15554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‘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명문대</a:t>
            </a:r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’ ‘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서울</a:t>
            </a:r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‘ </a:t>
            </a:r>
            <a:r>
              <a:rPr lang="ko-KR" altLang="en-US" sz="4000" dirty="0" err="1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중심성</a:t>
            </a:r>
            <a:endParaRPr lang="ko-KR" altLang="en-US" sz="4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57234" y="1318878"/>
            <a:ext cx="10515600" cy="5355825"/>
          </a:xfrm>
        </p:spPr>
        <p:txBody>
          <a:bodyPr>
            <a:normAutofit fontScale="85000" lnSpcReduction="10000"/>
          </a:bodyPr>
          <a:lstStyle/>
          <a:p>
            <a:pPr marL="114300" indent="-114300" algn="just">
              <a:lnSpc>
                <a:spcPct val="120000"/>
              </a:lnSpc>
              <a:buFont typeface="Wingdings"/>
              <a:buChar char="§"/>
              <a:defRPr lang="ko-KR" altLang="en-US"/>
            </a:pPr>
            <a:r>
              <a:rPr lang="ko-KR" altLang="en-US" sz="26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2022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년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3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월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&lt;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교수신문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&gt;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대담 논란</a:t>
            </a:r>
            <a:endParaRPr lang="en-US" altLang="ko-KR" sz="2000" dirty="0">
              <a:latin typeface="나눔스퀘어_ac" panose="020B0600000101010101" pitchFamily="50" charset="-127"/>
              <a:ea typeface="나눔스퀘어_ac" panose="020B0600000101010101" pitchFamily="50" charset="-127"/>
              <a:cs typeface="조선일보명조"/>
            </a:endParaRPr>
          </a:p>
          <a:p>
            <a:pPr marL="0" indent="0" algn="just">
              <a:lnSpc>
                <a:spcPct val="120000"/>
              </a:lnSpc>
              <a:buNone/>
              <a:defRPr lang="ko-KR" altLang="en-US"/>
            </a:pP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_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패널 구성과 관점의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’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명문대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’ 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중심성</a:t>
            </a:r>
            <a:endParaRPr lang="en-US" altLang="ko-KR" sz="2000" dirty="0">
              <a:latin typeface="나눔스퀘어_ac" panose="020B0600000101010101" pitchFamily="50" charset="-127"/>
              <a:ea typeface="나눔스퀘어_ac" panose="020B0600000101010101" pitchFamily="50" charset="-127"/>
              <a:cs typeface="조선일보명조"/>
            </a:endParaRPr>
          </a:p>
          <a:p>
            <a:pPr marL="114300" indent="-114300" algn="just">
              <a:lnSpc>
                <a:spcPct val="120000"/>
              </a:lnSpc>
              <a:buFont typeface="Wingdings"/>
              <a:buChar char="§"/>
              <a:defRPr lang="ko-KR" altLang="en-US"/>
            </a:pP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2022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년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6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월 한국문화연구학회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“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페미니즘 대중화 시대 여성 대표성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: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피해자성 투쟁의 자리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” 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토론문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(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김주희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):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상기 대담이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‘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아는 사람 섭외하기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’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라는 비판에 관하여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  <a:defRPr lang="ko-KR" altLang="en-US"/>
            </a:pP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_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패널 절반 이상이 여성이었는데 왜 신진연구자의 얼굴이 여성으로 대표되었음은 논해지지 못했는가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? </a:t>
            </a:r>
          </a:p>
          <a:p>
            <a:pPr marL="114300" indent="-114300" algn="just">
              <a:lnSpc>
                <a:spcPct val="120000"/>
              </a:lnSpc>
              <a:buFont typeface="Wingdings"/>
              <a:buChar char="§"/>
              <a:defRPr lang="ko-KR" altLang="en-US"/>
            </a:pP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「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‘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은마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아파트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‘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바깥의 퍼레이드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」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(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신현아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, &lt;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교수신문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&gt; 2022.05.24.)</a:t>
            </a:r>
          </a:p>
          <a:p>
            <a:pPr marL="0" indent="0" algn="just">
              <a:lnSpc>
                <a:spcPct val="120000"/>
              </a:lnSpc>
              <a:buNone/>
              <a:defRPr lang="ko-KR" altLang="en-US"/>
            </a:pP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_“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‘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은마아파트’에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들어가지 못하는 ‘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지방민’과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‘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외국인’을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하나로 묶어 호명하는 기적의 논리 덕분에 오히려 지방 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연구자든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외국인 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연구자든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심지어 외계인 연구자까지도 포함한 ‘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에이리언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(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이방인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‧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외국인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‧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외계인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)’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들이 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은마아파트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바깥에서 만날 수 있게 될 듯하다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”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§"/>
              <a:defRPr lang="ko-KR" altLang="en-US"/>
            </a:pP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「‘미국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·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서울에서 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박사하기’를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넘어선 실천을 기대한다」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(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홍덕구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, &lt;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교수신문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&gt; 2023.05.29.)</a:t>
            </a:r>
            <a:endParaRPr lang="ko-KR" altLang="en-US" sz="2000" dirty="0">
              <a:latin typeface="나눔스퀘어_ac" panose="020B0600000101010101" pitchFamily="50" charset="-127"/>
              <a:ea typeface="나눔스퀘어_ac" panose="020B0600000101010101" pitchFamily="50" charset="-127"/>
              <a:cs typeface="조선일보명조"/>
            </a:endParaRPr>
          </a:p>
          <a:p>
            <a:pPr marL="0" indent="0" algn="just">
              <a:lnSpc>
                <a:spcPct val="120000"/>
              </a:lnSpc>
              <a:buNone/>
              <a:defRPr lang="ko-KR" altLang="en-US"/>
            </a:pP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_”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해결책으로 제시된 ‘학문 공동체’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, ‘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연구자 네트워크’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, ‘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학술지식의 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대중화’는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서울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-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수도권에서보다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지방에서 훨씬 더 실현되기 어렵다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.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생색내기용으로 지방대 소속 필진을 한두 명 배치하는 정도로 가려질 수 있는 문제가 아닌 것이다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.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이러한 맥락에서 이 책의 시도는 도리어 정직했다고 볼 수도 있겠다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. 『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한국에서 박사하기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』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는 지방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(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대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)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문제의 원인이 아니라 증상이다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.”</a:t>
            </a: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957234" y="1127337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4216B2F-9851-4505-906D-DD9BB41B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17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8683" y="156397"/>
            <a:ext cx="10773508" cy="1325563"/>
          </a:xfrm>
        </p:spPr>
        <p:txBody>
          <a:bodyPr>
            <a:normAutofit/>
          </a:bodyPr>
          <a:lstStyle/>
          <a:p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왜 </a:t>
            </a:r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‘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한국</a:t>
            </a:r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’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인가</a:t>
            </a:r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endParaRPr lang="ko-KR" altLang="en-US" sz="40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303100"/>
            <a:ext cx="10773508" cy="5398503"/>
          </a:xfrm>
        </p:spPr>
        <p:txBody>
          <a:bodyPr>
            <a:noAutofit/>
          </a:bodyPr>
          <a:lstStyle/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ko-KR" altLang="en-US" sz="2000" dirty="0" err="1">
                <a:latin typeface="KoPubDotum Light" pitchFamily="2" charset="-127"/>
                <a:ea typeface="KoPubDotum Light" pitchFamily="2" charset="-127"/>
              </a:rPr>
              <a:t>김두얼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「한국이라는 울타리를 넘어설 수 있기를」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(『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서울 리뷰 오브 </a:t>
            </a:r>
            <a:r>
              <a:rPr lang="ko-KR" altLang="en-US" sz="2000" dirty="0" err="1">
                <a:latin typeface="KoPubDotum Light" pitchFamily="2" charset="-127"/>
                <a:ea typeface="KoPubDotum Light" pitchFamily="2" charset="-127"/>
              </a:rPr>
              <a:t>북스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』, 2023, p.125)</a:t>
            </a: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_ “2023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년 대한민국의 대학원생들은 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‘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한국 대 외국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＇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이라는 이분법을 뛰어넘어야 하는 것 아닐까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? 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한국에서 박사를 하는 이유는 그저 한국에 있으니까 한국을 더 잘 연구할 수 있다는 것이 아니라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그것이 유학을 가는 것보다 세계적인 슈퍼스타 학자가 되는 더 좋은 길이라 판단했기 때문이라고 이야기해야 하는 것 아닐까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?” </a:t>
            </a:r>
            <a:endParaRPr lang="ko-KR" altLang="en-US" sz="20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저자들의 답변</a:t>
            </a:r>
            <a:endParaRPr lang="en-US" altLang="ko-KR" sz="2000" dirty="0">
              <a:latin typeface="KoPubDotum Light" pitchFamily="2" charset="-127"/>
              <a:ea typeface="KoPubDotum Light" pitchFamily="2" charset="-127"/>
            </a:endParaRP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- “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서구 학술장과의 교류가 가속화된 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1990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년대 이후 점차 한국 학자들이 국제적으로 활약하는 풍경은 낯설지 않게 되었다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문제는 그런 변화에도 불구하고 여전히 한국 인문사회 학계는 심각한 위기에 직면하고 있다는 사실이다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일부 연구자의 활약이 곧 한국 학술 제도의 변화를 의미하지는 않는다 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(…)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 ‘</a:t>
            </a:r>
            <a:r>
              <a:rPr lang="ko-KR" altLang="en-US" sz="2000" dirty="0" err="1">
                <a:latin typeface="KoPubDotum Light" pitchFamily="2" charset="-127"/>
                <a:ea typeface="KoPubDotum Light" pitchFamily="2" charset="-127"/>
              </a:rPr>
              <a:t>로컬’의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 문제는 ‘</a:t>
            </a:r>
            <a:r>
              <a:rPr lang="ko-KR" altLang="en-US" sz="2000" dirty="0" err="1">
                <a:latin typeface="KoPubDotum Light" pitchFamily="2" charset="-127"/>
                <a:ea typeface="KoPubDotum Light" pitchFamily="2" charset="-127"/>
              </a:rPr>
              <a:t>글로벌’로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 해결될 수 없다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.” (</a:t>
            </a:r>
            <a:r>
              <a:rPr lang="ko-KR" altLang="en-US" sz="2000" dirty="0" err="1">
                <a:latin typeface="KoPubDotum Light" pitchFamily="2" charset="-127"/>
                <a:ea typeface="KoPubDotum Light" pitchFamily="2" charset="-127"/>
              </a:rPr>
              <a:t>이우창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,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「이제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함께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2020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년대를 이야기하자」 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(</a:t>
            </a:r>
            <a:r>
              <a:rPr lang="ko-KR" altLang="en-US" sz="20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이우창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, &lt;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교수신문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&gt; 2023.04.24.)</a:t>
            </a:r>
            <a:endParaRPr lang="en-US" altLang="ko-KR" sz="2000" dirty="0">
              <a:latin typeface="KoPubDotum Light" pitchFamily="2" charset="-127"/>
              <a:ea typeface="KoPubDotum Light" pitchFamily="2" charset="-127"/>
            </a:endParaRP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r>
              <a:rPr lang="en-US" altLang="ko-KR" sz="2000" spc="-100" dirty="0">
                <a:latin typeface="나눔스퀘어_ac" panose="020B0600000101010101" pitchFamily="50" charset="-127"/>
                <a:ea typeface="KoPubDotum Light" pitchFamily="2" charset="-127"/>
              </a:rPr>
              <a:t>- “</a:t>
            </a:r>
            <a:r>
              <a:rPr lang="ko-KR" altLang="en-US" sz="2000" spc="-100" dirty="0">
                <a:latin typeface="나눔스퀘어_ac" panose="020B0600000101010101" pitchFamily="50" charset="-127"/>
                <a:ea typeface="KoPubDotum Light" pitchFamily="2" charset="-127"/>
              </a:rPr>
              <a:t>우리에게 필요한 건 한국 박사 개개인이 세계적인 슈퍼스타 학자가 될 수 있는 방법이 아니라 한국 대학원과 학계에서 창출하는 지식이 세계에서 통용될 수 있게 만들어줄 기준이다</a:t>
            </a:r>
            <a:r>
              <a:rPr lang="en-US" altLang="ko-KR" sz="2000" spc="-100" dirty="0">
                <a:latin typeface="나눔스퀘어_ac" panose="020B0600000101010101" pitchFamily="50" charset="-127"/>
                <a:ea typeface="KoPubDotum Light" pitchFamily="2" charset="-127"/>
              </a:rPr>
              <a:t>.” (</a:t>
            </a:r>
            <a:r>
              <a:rPr lang="ko-KR" altLang="en-US" sz="2000" spc="-100" dirty="0" err="1">
                <a:latin typeface="나눔스퀘어_ac" panose="020B0600000101010101" pitchFamily="50" charset="-127"/>
                <a:ea typeface="KoPubDotum Light" pitchFamily="2" charset="-127"/>
              </a:rPr>
              <a:t>전준하</a:t>
            </a:r>
            <a:r>
              <a:rPr lang="en-US" altLang="ko-KR" sz="2000" spc="-100" dirty="0">
                <a:latin typeface="나눔스퀘어_ac" panose="020B0600000101010101" pitchFamily="50" charset="-127"/>
                <a:ea typeface="KoPubDotum Light" pitchFamily="2" charset="-127"/>
              </a:rPr>
              <a:t>,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「</a:t>
            </a:r>
            <a:r>
              <a:rPr lang="ko-KR" altLang="en-US" sz="2000" spc="-100" dirty="0">
                <a:latin typeface="나눔스퀘어_ac" panose="020B0600000101010101" pitchFamily="50" charset="-127"/>
                <a:ea typeface="KoPubDotum Light" pitchFamily="2" charset="-127"/>
              </a:rPr>
              <a:t>양적 성과로 내달리는 ‘학계의 가속화’</a:t>
            </a:r>
            <a:r>
              <a:rPr lang="en-US" altLang="ko-KR" sz="2000" spc="-100" dirty="0">
                <a:latin typeface="나눔스퀘어_ac" panose="020B0600000101010101" pitchFamily="50" charset="-127"/>
                <a:ea typeface="KoPubDotum Light" pitchFamily="2" charset="-127"/>
              </a:rPr>
              <a:t>…“</a:t>
            </a:r>
            <a:r>
              <a:rPr lang="ko-KR" altLang="en-US" sz="2000" spc="-100" dirty="0">
                <a:latin typeface="나눔스퀘어_ac" panose="020B0600000101010101" pitchFamily="50" charset="-127"/>
                <a:ea typeface="KoPubDotum Light" pitchFamily="2" charset="-127"/>
              </a:rPr>
              <a:t>우리에겐 브레이크가 필요하다”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」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, &lt;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교수신문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&gt; 2023.05.02.</a:t>
            </a:r>
            <a:r>
              <a:rPr lang="en-US" altLang="ko-KR" sz="2000" spc="-100" dirty="0">
                <a:latin typeface="나눔스퀘어_ac" panose="020B0600000101010101" pitchFamily="50" charset="-127"/>
                <a:ea typeface="KoPubDotum Light" pitchFamily="2" charset="-127"/>
              </a:rPr>
              <a:t>) </a:t>
            </a: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838200" y="1182706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CE4B67-5759-4289-897E-2D8775C0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7918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8683" y="156397"/>
            <a:ext cx="10773508" cy="1325563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‘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문제</a:t>
            </a:r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’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와 </a:t>
            </a:r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‘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대안</a:t>
            </a:r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’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의 무용함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303100"/>
            <a:ext cx="10983012" cy="5398503"/>
          </a:xfrm>
        </p:spPr>
        <p:txBody>
          <a:bodyPr>
            <a:noAutofit/>
          </a:bodyPr>
          <a:lstStyle/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김종영</a:t>
            </a:r>
            <a:r>
              <a:rPr lang="en-US" altLang="ko-KR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,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「 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『</a:t>
            </a:r>
            <a:r>
              <a:rPr lang="ko-KR" altLang="en-US" sz="2000" dirty="0" err="1">
                <a:latin typeface="KoPubDotum Light" pitchFamily="2" charset="-127"/>
                <a:ea typeface="KoPubDotum Light" pitchFamily="2" charset="-127"/>
              </a:rPr>
              <a:t>지배받는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 지배자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』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가 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『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한국에서 박사하기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』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에게」 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(&lt;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교수신문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&gt; 2023.05.03.)</a:t>
            </a: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r>
              <a:rPr lang="en-US" altLang="ko-KR" sz="2000" b="1" spc="-100" dirty="0">
                <a:latin typeface="KoPubDotum Light" pitchFamily="2" charset="-127"/>
                <a:ea typeface="KoPubDotum Light" pitchFamily="2" charset="-127"/>
              </a:rPr>
              <a:t>_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 “『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한국에서 박사하기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』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저자들은 대학원에서 인권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·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여성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·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노동 문제 등으로 운동을 해 온 사람들이다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이들 중 일부는 학계와 대학에 대한 정치적 의사 결정에 직접 참여해본 경험이 있어 정치인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·</a:t>
            </a:r>
            <a:r>
              <a:rPr lang="ko-KR" altLang="en-US" sz="2000" spc="-100" dirty="0" err="1">
                <a:latin typeface="KoPubDotum Light" pitchFamily="2" charset="-127"/>
                <a:ea typeface="KoPubDotum Light" pitchFamily="2" charset="-127"/>
              </a:rPr>
              <a:t>원로들과의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 연대 형성의 필요성을 역설한다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여기서 나는 이들이 결정적으로 사태를 잘못 파악하고 있다고 생각한다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문재인 정권 당시 진보 정치인들과 지식인들이 교육부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·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국가교육회의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·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교육청을 완전히 장악해 교육 권력의 삼위일체를 성취했다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하지만 대학과 학계에 이들이 이룩한 업적은 무엇인가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?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아무것도 없다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정말 아무것도 없다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있다면 반박하기를 바란다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.”</a:t>
            </a: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ko-KR" altLang="en-US" sz="2000" spc="-100" dirty="0" err="1">
                <a:latin typeface="KoPubDotum Light" pitchFamily="2" charset="-127"/>
                <a:ea typeface="KoPubDotum Light" pitchFamily="2" charset="-127"/>
              </a:rPr>
              <a:t>손성욱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조선일보명조"/>
              </a:rPr>
              <a:t>「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삐딱한 시선만으로 해결될 일이 아니다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」 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(&lt;</a:t>
            </a:r>
            <a:r>
              <a:rPr lang="ko-KR" altLang="en-US" sz="2000" dirty="0">
                <a:latin typeface="KoPubDotum Light" pitchFamily="2" charset="-127"/>
                <a:ea typeface="KoPubDotum Light" pitchFamily="2" charset="-127"/>
              </a:rPr>
              <a:t>교수신문</a:t>
            </a:r>
            <a:r>
              <a:rPr lang="en-US" altLang="ko-KR" sz="2000" dirty="0">
                <a:latin typeface="KoPubDotum Light" pitchFamily="2" charset="-127"/>
                <a:ea typeface="KoPubDotum Light" pitchFamily="2" charset="-127"/>
              </a:rPr>
              <a:t>&gt; 2023.06.13.)</a:t>
            </a: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_“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늘 불만이 가득하지 않던가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시나브로 </a:t>
            </a:r>
            <a:r>
              <a:rPr lang="ko-KR" altLang="en-US" sz="2000" spc="-100" dirty="0" err="1">
                <a:latin typeface="KoPubDotum Light" pitchFamily="2" charset="-127"/>
                <a:ea typeface="KoPubDotum Light" pitchFamily="2" charset="-127"/>
              </a:rPr>
              <a:t>냉랭해졌다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책은 관습적인 설명을 반복하지 않기 위해 자기 자신의 시선과 경험으로 이야기한다고 했지만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당사자성을 지닐 뿐 새롭지 않았다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그동안 문제를 해결하기 위한 노력이 없었던 것도 아니다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교육부의 수많은 사업이 관료들만의 혜안과 선의에서 나왔을 리 만무하다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하지만 </a:t>
            </a:r>
            <a:r>
              <a:rPr lang="ko-KR" altLang="en-US" sz="2000" spc="-100" dirty="0" err="1">
                <a:latin typeface="KoPubDotum Light" pitchFamily="2" charset="-127"/>
                <a:ea typeface="KoPubDotum Light" pitchFamily="2" charset="-127"/>
              </a:rPr>
              <a:t>빛바랜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 강사법처럼 또 다른 병폐가 생겼다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근본적인 문제는 사라지지 않았다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.”</a:t>
            </a: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endParaRPr lang="ko-KR" altLang="en-US" sz="2000" spc="-1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endParaRPr lang="en-US" altLang="ko-KR" sz="2000" spc="-100" dirty="0">
              <a:latin typeface="나눔스퀘어_ac" panose="020B0600000101010101" pitchFamily="50" charset="-127"/>
              <a:ea typeface="KoPubDotum Light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838200" y="1182706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F10308-84BD-4016-98AE-9AE7BAD28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1859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8683" y="156397"/>
            <a:ext cx="10773508" cy="1325563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학계의 노력과 성과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408608"/>
            <a:ext cx="10983012" cy="5398503"/>
          </a:xfrm>
        </p:spPr>
        <p:txBody>
          <a:bodyPr>
            <a:noAutofit/>
          </a:bodyPr>
          <a:lstStyle/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ko-KR" altLang="en-US" sz="2000" b="1" dirty="0"/>
              <a:t>연구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지원 제도 참여와 연구 안전망 구성 시도 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b="1" spc="-100" dirty="0">
                <a:latin typeface="KoPubDotum Light" pitchFamily="2" charset="-127"/>
                <a:ea typeface="KoPubDotum Light" pitchFamily="2" charset="-127"/>
              </a:rPr>
              <a:t>_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 </a:t>
            </a:r>
            <a:r>
              <a:rPr lang="ko-KR" altLang="en-US" sz="2000" dirty="0"/>
              <a:t>한국연구재단 사업의 문제점에 목소리 내기</a:t>
            </a:r>
            <a:r>
              <a:rPr lang="en-US" altLang="ko-KR" sz="2000" dirty="0"/>
              <a:t>. </a:t>
            </a:r>
            <a:r>
              <a:rPr lang="ko-KR" altLang="en-US" sz="2000" dirty="0"/>
              <a:t>학술연구교수 </a:t>
            </a:r>
            <a:r>
              <a:rPr lang="en-US" altLang="ko-KR" sz="2000" dirty="0"/>
              <a:t>A, B</a:t>
            </a:r>
            <a:r>
              <a:rPr lang="ko-KR" altLang="en-US" sz="2000" dirty="0"/>
              <a:t>형</a:t>
            </a:r>
            <a:r>
              <a:rPr lang="en-US" altLang="ko-KR" sz="2000" dirty="0"/>
              <a:t>. </a:t>
            </a:r>
            <a:r>
              <a:rPr lang="ko-KR" altLang="en-US" sz="2000" dirty="0"/>
              <a:t>박사과정생 연구장려금 신설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포닥</a:t>
            </a:r>
            <a:r>
              <a:rPr lang="en-US" altLang="ko-KR" sz="2000" dirty="0"/>
              <a:t>/</a:t>
            </a:r>
            <a:r>
              <a:rPr lang="ko-KR" altLang="en-US" sz="2000" dirty="0"/>
              <a:t>신진</a:t>
            </a:r>
            <a:r>
              <a:rPr lang="en-US" altLang="ko-KR" sz="2000" dirty="0"/>
              <a:t>/</a:t>
            </a:r>
            <a:r>
              <a:rPr lang="ko-KR" altLang="en-US" sz="2000" dirty="0"/>
              <a:t>중견학자 지원금</a:t>
            </a:r>
            <a:r>
              <a:rPr lang="en-US" altLang="ko-KR" sz="2000" dirty="0"/>
              <a:t> </a:t>
            </a:r>
          </a:p>
          <a:p>
            <a:pPr marL="0" indent="0">
              <a:buNone/>
            </a:pPr>
            <a:r>
              <a:rPr lang="en-US" altLang="ko-KR" sz="2000" dirty="0"/>
              <a:t>_</a:t>
            </a:r>
            <a:r>
              <a:rPr lang="ko-KR" altLang="en-US" sz="2000" dirty="0"/>
              <a:t>연구자복지법</a:t>
            </a:r>
            <a:r>
              <a:rPr lang="en-US" altLang="ko-KR" sz="2000" dirty="0"/>
              <a:t>, </a:t>
            </a:r>
            <a:r>
              <a:rPr lang="ko-KR" altLang="en-US" sz="2000" dirty="0"/>
              <a:t>연구자권리선언 만들기 활동</a:t>
            </a:r>
            <a:r>
              <a:rPr lang="en-US" altLang="ko-KR" sz="2000" dirty="0"/>
              <a:t>. 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ko-KR" altLang="en-US" sz="2000" b="1" dirty="0"/>
              <a:t>학술 활동의 공공성 회복을 위한 노력 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_</a:t>
            </a:r>
            <a:r>
              <a:rPr lang="ko-KR" altLang="en-US" sz="2000" dirty="0"/>
              <a:t> </a:t>
            </a:r>
            <a:r>
              <a:rPr lang="ko-KR" altLang="en-US" sz="2000" dirty="0" err="1"/>
              <a:t>오픈액세스</a:t>
            </a:r>
            <a:r>
              <a:rPr lang="ko-KR" altLang="en-US" sz="2000" dirty="0"/>
              <a:t> 운동</a:t>
            </a:r>
            <a:r>
              <a:rPr lang="en-US" altLang="ko-KR" sz="2000" dirty="0"/>
              <a:t>, </a:t>
            </a:r>
            <a:r>
              <a:rPr lang="ko-KR" altLang="en-US" sz="2000" dirty="0"/>
              <a:t>부실학회 고발</a:t>
            </a:r>
            <a:r>
              <a:rPr lang="en-US" altLang="ko-KR" sz="2000" dirty="0"/>
              <a:t>.</a:t>
            </a:r>
          </a:p>
          <a:p>
            <a:pPr marL="0" indent="0">
              <a:buNone/>
            </a:pPr>
            <a:r>
              <a:rPr lang="en-US" altLang="ko-KR" sz="2000" dirty="0"/>
              <a:t>_</a:t>
            </a:r>
            <a:r>
              <a:rPr lang="ko-KR" altLang="en-US" sz="2000" dirty="0"/>
              <a:t>대안적 학술단체</a:t>
            </a:r>
            <a:r>
              <a:rPr lang="en-US" altLang="ko-KR" sz="2000" dirty="0"/>
              <a:t>/</a:t>
            </a:r>
            <a:r>
              <a:rPr lang="ko-KR" altLang="en-US" sz="2000" dirty="0"/>
              <a:t>협회</a:t>
            </a:r>
            <a:r>
              <a:rPr lang="en-US" altLang="ko-KR" sz="2000" dirty="0"/>
              <a:t>/</a:t>
            </a:r>
            <a:r>
              <a:rPr lang="ko-KR" altLang="en-US" sz="2000" dirty="0"/>
              <a:t>학회 단위에서의 비판적 연구활동</a:t>
            </a:r>
            <a:r>
              <a:rPr lang="en-US" altLang="ko-KR" sz="2000" dirty="0"/>
              <a:t>,</a:t>
            </a:r>
            <a:r>
              <a:rPr lang="ko-KR" altLang="en-US" sz="2000" dirty="0"/>
              <a:t> 사회운동에의 참여</a:t>
            </a:r>
            <a:endParaRPr lang="en-US" altLang="ko-KR" sz="2000" dirty="0"/>
          </a:p>
          <a:p>
            <a:pPr marL="0" indent="0">
              <a:buNone/>
            </a:pPr>
            <a:endParaRPr lang="en-US" altLang="ko-K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ko-KR" altLang="en-US" sz="2000" b="1" dirty="0"/>
              <a:t>학술 불평등 철폐와 권리 찾기</a:t>
            </a:r>
            <a:endParaRPr lang="en-US" altLang="ko-KR" sz="2000" b="1" dirty="0"/>
          </a:p>
          <a:p>
            <a:pPr marL="0" indent="0">
              <a:buNone/>
            </a:pPr>
            <a:r>
              <a:rPr lang="en-US" altLang="ko-KR" sz="2000" dirty="0"/>
              <a:t>_</a:t>
            </a:r>
            <a:r>
              <a:rPr lang="ko-KR" altLang="en-US" sz="2000" dirty="0"/>
              <a:t>노동조합 활동</a:t>
            </a:r>
            <a:r>
              <a:rPr lang="en-US" altLang="ko-KR" sz="2000" dirty="0"/>
              <a:t>(</a:t>
            </a:r>
            <a:r>
              <a:rPr lang="ko-KR" altLang="en-US" sz="2000" dirty="0"/>
              <a:t>교수노조</a:t>
            </a:r>
            <a:r>
              <a:rPr lang="en-US" altLang="ko-KR" sz="2000" dirty="0"/>
              <a:t>, </a:t>
            </a:r>
            <a:r>
              <a:rPr lang="ko-KR" altLang="en-US" sz="2000" dirty="0"/>
              <a:t>대학원생노조</a:t>
            </a:r>
            <a:r>
              <a:rPr lang="en-US" altLang="ko-KR" sz="2000" dirty="0"/>
              <a:t>, </a:t>
            </a:r>
            <a:r>
              <a:rPr lang="ko-KR" altLang="en-US" sz="2000" dirty="0"/>
              <a:t>강사노조</a:t>
            </a:r>
            <a:r>
              <a:rPr lang="en-US" altLang="ko-KR" sz="2000" dirty="0"/>
              <a:t>), </a:t>
            </a:r>
            <a:r>
              <a:rPr lang="ko-KR" altLang="en-US" sz="2000" dirty="0" err="1"/>
              <a:t>강사법</a:t>
            </a:r>
            <a:r>
              <a:rPr lang="ko-KR" altLang="en-US" sz="2000" dirty="0"/>
              <a:t> 도입 시 후속세대 할당</a:t>
            </a:r>
            <a:r>
              <a:rPr lang="en-US" altLang="ko-KR" sz="2000" dirty="0"/>
              <a:t>, </a:t>
            </a:r>
            <a:r>
              <a:rPr lang="ko-KR" altLang="en-US" sz="2000" dirty="0"/>
              <a:t>학생연구원 산재보험 적용 등 성과</a:t>
            </a:r>
            <a:r>
              <a:rPr lang="en-US" altLang="ko-KR" sz="2000" dirty="0"/>
              <a:t>. </a:t>
            </a: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838200" y="1182706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FA4B9F5-4AD6-420A-99FD-169D34044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50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8683" y="156397"/>
            <a:ext cx="10773508" cy="1325563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</a:t>
            </a:r>
            <a:r>
              <a:rPr lang="ko-KR" altLang="en-US" sz="40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그럼에도 불구하고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21742"/>
            <a:ext cx="5863389" cy="5398503"/>
          </a:xfrm>
        </p:spPr>
        <p:txBody>
          <a:bodyPr>
            <a:noAutofit/>
          </a:bodyPr>
          <a:lstStyle/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대학원생 학술연구교수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B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주관 거부 사태</a:t>
            </a: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Tx/>
              <a:buChar char="-"/>
              <a:defRPr lang="ko-KR" altLang="en-US"/>
            </a:pP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학술연구교수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B: 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인문사회계열 박사과정생 이상을 대상으로 하는 한국연구재단 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1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년 단위 과제</a:t>
            </a: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    (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연구비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: 1400~2000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만원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)</a:t>
            </a: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Tx/>
              <a:buChar char="-"/>
              <a:defRPr lang="ko-KR" altLang="en-US"/>
            </a:pP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주요 대학 산단들이 관리의 어려움을 이유로 대학원생 연구자의 과제 주관 거부</a:t>
            </a: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Tx/>
              <a:buChar char="-"/>
              <a:defRPr lang="ko-KR" altLang="en-US"/>
            </a:pP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2023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년 </a:t>
            </a:r>
            <a:r>
              <a:rPr lang="en-US" altLang="ko-KR" sz="2000" spc="-100" dirty="0">
                <a:latin typeface="KoPubDotum Light" pitchFamily="2" charset="-127"/>
                <a:ea typeface="KoPubDotum Light" pitchFamily="2" charset="-127"/>
              </a:rPr>
              <a:t>3</a:t>
            </a:r>
            <a:r>
              <a:rPr lang="ko-KR" altLang="en-US" sz="2000" spc="-100" dirty="0">
                <a:latin typeface="KoPubDotum Light" pitchFamily="2" charset="-127"/>
                <a:ea typeface="KoPubDotum Light" pitchFamily="2" charset="-127"/>
              </a:rPr>
              <a:t>월 성균관대 대학원생노조 등의 반발로 주관 거부 철회</a:t>
            </a: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marL="0" indent="0" algn="just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endParaRPr lang="en-US" altLang="ko-KR" sz="2000" spc="-100" dirty="0">
              <a:latin typeface="KoPubDotum Light" pitchFamily="2" charset="-127"/>
              <a:ea typeface="KoPubDotum Light" pitchFamily="2" charset="-127"/>
            </a:endParaRPr>
          </a:p>
          <a:p>
            <a:pPr marL="0" indent="0" algn="ctr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r>
              <a:rPr lang="ko-KR" altLang="en-US" sz="1600" spc="-100" dirty="0">
                <a:latin typeface="KoPubDotum Light" pitchFamily="2" charset="-127"/>
                <a:ea typeface="KoPubDotum Light" pitchFamily="2" charset="-127"/>
              </a:rPr>
              <a:t>“</a:t>
            </a:r>
            <a:r>
              <a:rPr lang="ko-KR" altLang="en-US" sz="1600" spc="-100" dirty="0">
                <a:highlight>
                  <a:srgbClr val="FFFF00"/>
                </a:highlight>
                <a:latin typeface="KoPubDotum Light" pitchFamily="2" charset="-127"/>
                <a:ea typeface="KoPubDotum Light" pitchFamily="2" charset="-127"/>
              </a:rPr>
              <a:t>박사학위 소지자만이 지원할 수 있는 해당 사업 </a:t>
            </a:r>
            <a:r>
              <a:rPr lang="en-US" altLang="ko-KR" sz="1600" spc="-100" dirty="0">
                <a:highlight>
                  <a:srgbClr val="FFFF00"/>
                </a:highlight>
                <a:latin typeface="KoPubDotum Light" pitchFamily="2" charset="-127"/>
                <a:ea typeface="KoPubDotum Light" pitchFamily="2" charset="-127"/>
              </a:rPr>
              <a:t>A</a:t>
            </a:r>
            <a:r>
              <a:rPr lang="ko-KR" altLang="en-US" sz="1600" spc="-100" dirty="0">
                <a:highlight>
                  <a:srgbClr val="FFFF00"/>
                </a:highlight>
                <a:latin typeface="KoPubDotum Light" pitchFamily="2" charset="-127"/>
                <a:ea typeface="KoPubDotum Light" pitchFamily="2" charset="-127"/>
              </a:rPr>
              <a:t>유형과 조교수 이상이 지원 가능한 여타의 사업들은 그대로 주관하면서</a:t>
            </a:r>
            <a:r>
              <a:rPr lang="en-US" altLang="ko-KR" sz="1600" spc="-100" dirty="0">
                <a:highlight>
                  <a:srgbClr val="FFFF00"/>
                </a:highlight>
                <a:latin typeface="KoPubDotum Light" pitchFamily="2" charset="-127"/>
                <a:ea typeface="KoPubDotum Light" pitchFamily="2" charset="-127"/>
              </a:rPr>
              <a:t>, </a:t>
            </a:r>
            <a:r>
              <a:rPr lang="ko-KR" altLang="en-US" sz="1600" spc="-100" dirty="0">
                <a:highlight>
                  <a:srgbClr val="FFFF00"/>
                </a:highlight>
                <a:latin typeface="KoPubDotum Light" pitchFamily="2" charset="-127"/>
                <a:ea typeface="KoPubDotum Light" pitchFamily="2" charset="-127"/>
              </a:rPr>
              <a:t>대학원생들이 유일하게 지원 가능한 </a:t>
            </a:r>
            <a:r>
              <a:rPr lang="en-US" altLang="ko-KR" sz="1600" spc="-100" dirty="0">
                <a:highlight>
                  <a:srgbClr val="FFFF00"/>
                </a:highlight>
                <a:latin typeface="KoPubDotum Light" pitchFamily="2" charset="-127"/>
                <a:ea typeface="KoPubDotum Light" pitchFamily="2" charset="-127"/>
              </a:rPr>
              <a:t>B</a:t>
            </a:r>
            <a:r>
              <a:rPr lang="ko-KR" altLang="en-US" sz="1600" spc="-100" dirty="0">
                <a:highlight>
                  <a:srgbClr val="FFFF00"/>
                </a:highlight>
                <a:latin typeface="KoPubDotum Light" pitchFamily="2" charset="-127"/>
                <a:ea typeface="KoPubDotum Light" pitchFamily="2" charset="-127"/>
              </a:rPr>
              <a:t>유형만 주관하지 않겠다는 것은 학문후속세대에 대한 명백한 차별” </a:t>
            </a:r>
            <a:endParaRPr lang="en-US" altLang="ko-KR" sz="1600" spc="-100" dirty="0">
              <a:highlight>
                <a:srgbClr val="FFFF00"/>
              </a:highlight>
              <a:latin typeface="KoPubDotum Light" pitchFamily="2" charset="-127"/>
              <a:ea typeface="KoPubDotum Light" pitchFamily="2" charset="-127"/>
            </a:endParaRPr>
          </a:p>
          <a:p>
            <a:pPr marL="0" indent="0" algn="ctr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r>
              <a:rPr lang="ko-KR" altLang="en-US" sz="1600" spc="-100" dirty="0">
                <a:highlight>
                  <a:srgbClr val="FFFF00"/>
                </a:highlight>
                <a:latin typeface="KoPubDotum Light" pitchFamily="2" charset="-127"/>
                <a:ea typeface="KoPubDotum Light" pitchFamily="2" charset="-127"/>
              </a:rPr>
              <a:t>“인문사회 학술사업의 주관을 굳이 거부하는 것은 </a:t>
            </a:r>
            <a:endParaRPr lang="en-US" altLang="ko-KR" sz="1600" spc="-100" dirty="0">
              <a:highlight>
                <a:srgbClr val="FFFF00"/>
              </a:highlight>
              <a:latin typeface="KoPubDotum Light" pitchFamily="2" charset="-127"/>
              <a:ea typeface="KoPubDotum Light" pitchFamily="2" charset="-127"/>
            </a:endParaRPr>
          </a:p>
          <a:p>
            <a:pPr marL="0" indent="0" algn="ctr" defTabSz="858145">
              <a:lnSpc>
                <a:spcPct val="120000"/>
              </a:lnSpc>
              <a:spcBef>
                <a:spcPct val="20000"/>
              </a:spcBef>
              <a:buNone/>
              <a:defRPr lang="ko-KR" altLang="en-US"/>
            </a:pPr>
            <a:r>
              <a:rPr lang="ko-KR" altLang="en-US" sz="1600" spc="-100" dirty="0">
                <a:highlight>
                  <a:srgbClr val="FFFF00"/>
                </a:highlight>
                <a:latin typeface="KoPubDotum Light" pitchFamily="2" charset="-127"/>
                <a:ea typeface="KoPubDotum Light" pitchFamily="2" charset="-127"/>
              </a:rPr>
              <a:t>인문학과 사회과학 전공자들에 대한 학교본부의 홀대”</a:t>
            </a:r>
            <a:endParaRPr lang="en-US" altLang="ko-KR" sz="1600" spc="-100" dirty="0">
              <a:highlight>
                <a:srgbClr val="FFFF00"/>
              </a:highlight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Tx/>
              <a:buChar char="-"/>
              <a:defRPr lang="ko-KR" altLang="en-US"/>
            </a:pPr>
            <a:endParaRPr lang="ko-KR" altLang="en-US" sz="2000" spc="-100" dirty="0">
              <a:latin typeface="KoPubDotum Light" pitchFamily="2" charset="-127"/>
              <a:ea typeface="KoPubDotum Light" pitchFamily="2" charset="-127"/>
            </a:endParaRPr>
          </a:p>
          <a:p>
            <a:pPr algn="just" defTabSz="858145">
              <a:lnSpc>
                <a:spcPct val="120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lang="ko-KR" altLang="en-US"/>
            </a:pPr>
            <a:endParaRPr lang="en-US" altLang="ko-KR" sz="2000" spc="-100" dirty="0">
              <a:latin typeface="나눔스퀘어_ac" panose="020B0600000101010101" pitchFamily="50" charset="-127"/>
              <a:ea typeface="KoPubDotum Light" pitchFamily="2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838200" y="1182706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E0C671C8-BD19-FD78-1C29-1CECEBF66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618" y="1303100"/>
            <a:ext cx="4158082" cy="5108501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FDACAD1-32FD-46AB-A7E0-BE8BB9370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71B3-E24D-4FCC-8A1C-65527F728C7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91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7C1E1F-A6D1-4EF2-BED3-40700C69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2821"/>
            <a:ext cx="10515600" cy="1325563"/>
          </a:xfrm>
        </p:spPr>
        <p:txBody>
          <a:bodyPr/>
          <a:lstStyle/>
          <a:p>
            <a:r>
              <a:rPr lang="ko-KR" altLang="en-US" dirty="0"/>
              <a:t>어떤 부분이 비어 있나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4B1C4C-A7E3-4F20-8EA7-A31D73FF7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5979"/>
            <a:ext cx="10912434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400" dirty="0"/>
          </a:p>
          <a:p>
            <a:r>
              <a:rPr lang="ko-KR" altLang="en-US" sz="2400" dirty="0"/>
              <a:t>대학원 제도와 교육의 질 향상 방안</a:t>
            </a:r>
            <a:endParaRPr lang="en-US" altLang="ko-KR" sz="2400" dirty="0"/>
          </a:p>
          <a:p>
            <a:r>
              <a:rPr lang="ko-KR" altLang="en-US" sz="2400" dirty="0"/>
              <a:t>진로의 유기적 연관성 구축 방안</a:t>
            </a:r>
            <a:endParaRPr lang="en-US" altLang="ko-KR" sz="2400" dirty="0"/>
          </a:p>
          <a:p>
            <a:r>
              <a:rPr lang="ko-KR" altLang="en-US" sz="2400" dirty="0"/>
              <a:t>학계의 자원배분 구조</a:t>
            </a:r>
            <a:r>
              <a:rPr lang="en-US" altLang="ko-KR" sz="2400" dirty="0"/>
              <a:t>, </a:t>
            </a:r>
            <a:r>
              <a:rPr lang="ko-KR" altLang="en-US" sz="2400" dirty="0"/>
              <a:t>평가 및</a:t>
            </a:r>
            <a:r>
              <a:rPr lang="en-US" altLang="ko-KR" sz="2400" dirty="0"/>
              <a:t> </a:t>
            </a:r>
            <a:r>
              <a:rPr lang="ko-KR" altLang="en-US" sz="2400" dirty="0"/>
              <a:t>보상체계에의 지속적</a:t>
            </a:r>
            <a:r>
              <a:rPr lang="en-US" altLang="ko-KR" sz="2400" dirty="0"/>
              <a:t>, </a:t>
            </a:r>
            <a:r>
              <a:rPr lang="ko-KR" altLang="en-US" sz="2400" dirty="0"/>
              <a:t>조직적</a:t>
            </a:r>
            <a:r>
              <a:rPr lang="en-US" altLang="ko-KR" sz="2400" dirty="0"/>
              <a:t>,</a:t>
            </a:r>
            <a:r>
              <a:rPr lang="ko-KR" altLang="en-US" sz="2400" dirty="0"/>
              <a:t> 제도적 개입</a:t>
            </a:r>
            <a:endParaRPr lang="en-US" altLang="ko-KR" sz="2400" dirty="0"/>
          </a:p>
          <a:p>
            <a:r>
              <a:rPr lang="ko-KR" altLang="en-US" sz="2400" dirty="0"/>
              <a:t>관료</a:t>
            </a:r>
            <a:r>
              <a:rPr lang="en-US" altLang="ko-KR" sz="2400" dirty="0"/>
              <a:t>, </a:t>
            </a:r>
            <a:r>
              <a:rPr lang="ko-KR" altLang="en-US" sz="2400" dirty="0"/>
              <a:t>이해관계자</a:t>
            </a:r>
            <a:r>
              <a:rPr lang="en-US" altLang="ko-KR" sz="2400" dirty="0"/>
              <a:t>, </a:t>
            </a:r>
            <a:r>
              <a:rPr lang="ko-KR" altLang="en-US" sz="2400" dirty="0"/>
              <a:t>시민</a:t>
            </a:r>
            <a:r>
              <a:rPr lang="en-US" altLang="ko-KR" sz="2400" dirty="0"/>
              <a:t>/</a:t>
            </a:r>
            <a:r>
              <a:rPr lang="ko-KR" altLang="en-US" sz="2400" dirty="0"/>
              <a:t>대중과의 소통</a:t>
            </a:r>
            <a:r>
              <a:rPr lang="en-US" altLang="ko-KR" sz="2400" dirty="0"/>
              <a:t>, </a:t>
            </a:r>
            <a:r>
              <a:rPr lang="ko-KR" altLang="en-US" sz="2400" dirty="0"/>
              <a:t>설득</a:t>
            </a:r>
            <a:r>
              <a:rPr lang="en-US" altLang="ko-KR" sz="2400" dirty="0"/>
              <a:t>, </a:t>
            </a:r>
            <a:r>
              <a:rPr lang="ko-KR" altLang="en-US" sz="2400" dirty="0"/>
              <a:t>협상력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확산력</a:t>
            </a:r>
            <a:r>
              <a:rPr lang="en-US" altLang="ko-KR" sz="2400" dirty="0"/>
              <a:t> </a:t>
            </a:r>
            <a:r>
              <a:rPr lang="ko-KR" altLang="en-US" sz="2400" dirty="0"/>
              <a:t> </a:t>
            </a:r>
            <a:endParaRPr lang="en-US" altLang="ko-KR" sz="2400" dirty="0"/>
          </a:p>
          <a:p>
            <a:pPr marL="0" indent="0">
              <a:buNone/>
            </a:pPr>
            <a:endParaRPr lang="en-US" altLang="ko-KR" sz="2400" dirty="0"/>
          </a:p>
          <a:p>
            <a:r>
              <a:rPr lang="ko-KR" altLang="en-US" sz="2400" dirty="0"/>
              <a:t>결국</a:t>
            </a:r>
            <a:r>
              <a:rPr lang="en-US" altLang="ko-KR" sz="2400" dirty="0"/>
              <a:t>, </a:t>
            </a:r>
            <a:r>
              <a:rPr lang="ko-KR" altLang="en-US" sz="2400" dirty="0"/>
              <a:t>거버넌스 운용 역량의 부족</a:t>
            </a:r>
            <a:r>
              <a:rPr lang="en-US" altLang="ko-KR" sz="2400" dirty="0"/>
              <a:t>. </a:t>
            </a:r>
            <a:r>
              <a:rPr lang="ko-KR" altLang="en-US" sz="2400" dirty="0"/>
              <a:t>대학</a:t>
            </a:r>
            <a:r>
              <a:rPr lang="en-US" altLang="ko-KR" sz="2400" dirty="0"/>
              <a:t>(</a:t>
            </a:r>
            <a:r>
              <a:rPr lang="ko-KR" altLang="en-US" sz="2400" dirty="0"/>
              <a:t>원</a:t>
            </a:r>
            <a:r>
              <a:rPr lang="en-US" altLang="ko-KR" sz="2400" dirty="0"/>
              <a:t>)-</a:t>
            </a:r>
            <a:r>
              <a:rPr lang="ko-KR" altLang="en-US" sz="2400" dirty="0"/>
              <a:t>학계</a:t>
            </a:r>
            <a:r>
              <a:rPr lang="en-US" altLang="ko-KR" sz="2400" dirty="0"/>
              <a:t>-</a:t>
            </a:r>
            <a:r>
              <a:rPr lang="ko-KR" altLang="en-US" sz="2400" dirty="0"/>
              <a:t>국가</a:t>
            </a:r>
            <a:r>
              <a:rPr lang="en-US" altLang="ko-KR" sz="2400" dirty="0"/>
              <a:t>-</a:t>
            </a:r>
            <a:r>
              <a:rPr lang="ko-KR" altLang="en-US" sz="2400" dirty="0"/>
              <a:t>사회의 다양한 의사소통 경로를 구성해야</a:t>
            </a:r>
            <a:r>
              <a:rPr lang="en-US" altLang="ko-KR" sz="2400" dirty="0"/>
              <a:t>.</a:t>
            </a:r>
          </a:p>
          <a:p>
            <a:r>
              <a:rPr lang="ko-KR" altLang="en-US" sz="2400" dirty="0"/>
              <a:t>학술 정책</a:t>
            </a:r>
            <a:r>
              <a:rPr lang="en-US" altLang="ko-KR" sz="2400" dirty="0"/>
              <a:t>/ </a:t>
            </a:r>
            <a:r>
              <a:rPr lang="ko-KR" altLang="en-US" sz="2400" dirty="0"/>
              <a:t>제도에 적응</a:t>
            </a:r>
            <a:r>
              <a:rPr lang="en-US" altLang="ko-KR" sz="2400" dirty="0"/>
              <a:t>, </a:t>
            </a:r>
            <a:r>
              <a:rPr lang="ko-KR" altLang="en-US" sz="2400" dirty="0"/>
              <a:t>저항하기를 넘어 그것의 형성과정 자체에 참여하여 변화시키는 문제</a:t>
            </a:r>
            <a:r>
              <a:rPr lang="en-US" altLang="ko-KR" sz="2400" dirty="0"/>
              <a:t>.</a:t>
            </a:r>
          </a:p>
          <a:p>
            <a:pPr marL="0" indent="0">
              <a:buNone/>
            </a:pPr>
            <a:endParaRPr lang="ko-KR" altLang="en-US" sz="2400" dirty="0"/>
          </a:p>
          <a:p>
            <a:pPr marL="0" indent="0">
              <a:buNone/>
            </a:pPr>
            <a:endParaRPr lang="en-US" altLang="ko-KR" sz="2400" dirty="0"/>
          </a:p>
        </p:txBody>
      </p: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626A7654-A0B4-4030-80A5-DB8BB9665CB0}"/>
              </a:ext>
            </a:extLst>
          </p:cNvPr>
          <p:cNvCxnSpPr/>
          <p:nvPr/>
        </p:nvCxnSpPr>
        <p:spPr>
          <a:xfrm flipV="1">
            <a:off x="838200" y="1366774"/>
            <a:ext cx="10396566" cy="92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D50A0AF-0D5B-4E64-9F05-835171250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0D07D-2F0A-4B3E-AF90-75C7BF929BDF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0411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5240</TotalTime>
  <Words>2345</Words>
  <Application>Microsoft Office PowerPoint</Application>
  <PresentationFormat>와이드스크린</PresentationFormat>
  <Paragraphs>219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KoPubDotum Light</vt:lpstr>
      <vt:lpstr>Spoqa Han Sans Neo</vt:lpstr>
      <vt:lpstr>고도 M</vt:lpstr>
      <vt:lpstr>나눔스퀘어</vt:lpstr>
      <vt:lpstr>나눔스퀘어 Bold</vt:lpstr>
      <vt:lpstr>나눔스퀘어_ac</vt:lpstr>
      <vt:lpstr>나눔스퀘어_ac Bold</vt:lpstr>
      <vt:lpstr>맑은 고딕</vt:lpstr>
      <vt:lpstr>Arial</vt:lpstr>
      <vt:lpstr>Wingdings</vt:lpstr>
      <vt:lpstr>Office 테마</vt:lpstr>
      <vt:lpstr>“한국에서 박사하기“ 이후의 새판 짜기 : 학계 거버넌스 구조 재편과 연구자 연대</vt:lpstr>
      <vt:lpstr>PowerPoint 프레젠테이션</vt:lpstr>
      <vt:lpstr> 주요 내용</vt:lpstr>
      <vt:lpstr>‘명문대’ ‘서울‘ 중심성</vt:lpstr>
      <vt:lpstr>왜 ‘한국’인가 </vt:lpstr>
      <vt:lpstr> ‘문제’와 ‘대안’의 무용함</vt:lpstr>
      <vt:lpstr> 학계의 노력과 성과</vt:lpstr>
      <vt:lpstr> 그럼에도 불구하고</vt:lpstr>
      <vt:lpstr>어떤 부분이 비어 있나?</vt:lpstr>
      <vt:lpstr>어떤 관점이 필요할까?</vt:lpstr>
      <vt:lpstr>대학 정책, 학술 환경의 지각변동</vt:lpstr>
      <vt:lpstr>PowerPoint 프레젠테이션</vt:lpstr>
      <vt:lpstr>PowerPoint 프레젠테이션</vt:lpstr>
      <vt:lpstr>누구와 무엇을 어떻게?</vt:lpstr>
      <vt:lpstr>몇 가지 아이디어</vt:lpstr>
      <vt:lpstr>몇 가지 아이디어</vt:lpstr>
      <vt:lpstr>몇 가지 아이디어</vt:lpstr>
      <vt:lpstr>몇 가지 아이디어</vt:lpstr>
      <vt:lpstr>PowerPoint 프레젠테이션</vt:lpstr>
      <vt:lpstr>PowerPoint 프레젠테이션</vt:lpstr>
      <vt:lpstr>PowerPoint 프레젠테이션</vt:lpstr>
      <vt:lpstr>PowerPoint 프레젠테이션</vt:lpstr>
      <vt:lpstr>몇 가지 아이디어</vt:lpstr>
      <vt:lpstr>나가며</vt:lpstr>
      <vt:lpstr>나가며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한국사회와 섹슈얼리티</dc:title>
  <dc:creator>YOOHYUNMI</dc:creator>
  <cp:lastModifiedBy>고찬미</cp:lastModifiedBy>
  <cp:revision>316</cp:revision>
  <dcterms:created xsi:type="dcterms:W3CDTF">2019-08-08T13:38:45Z</dcterms:created>
  <dcterms:modified xsi:type="dcterms:W3CDTF">2023-07-12T22:16:23Z</dcterms:modified>
</cp:coreProperties>
</file>