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3"/>
  </p:notesMasterIdLst>
  <p:sldIdLst>
    <p:sldId id="290" r:id="rId2"/>
    <p:sldId id="442" r:id="rId3"/>
    <p:sldId id="260" r:id="rId4"/>
    <p:sldId id="261" r:id="rId5"/>
    <p:sldId id="441" r:id="rId6"/>
    <p:sldId id="263" r:id="rId7"/>
    <p:sldId id="357" r:id="rId8"/>
    <p:sldId id="363" r:id="rId9"/>
    <p:sldId id="405" r:id="rId10"/>
    <p:sldId id="359" r:id="rId11"/>
    <p:sldId id="353" r:id="rId12"/>
    <p:sldId id="413" r:id="rId13"/>
    <p:sldId id="355" r:id="rId14"/>
    <p:sldId id="265" r:id="rId15"/>
    <p:sldId id="447" r:id="rId16"/>
    <p:sldId id="448" r:id="rId17"/>
    <p:sldId id="367" r:id="rId18"/>
    <p:sldId id="450" r:id="rId19"/>
    <p:sldId id="451" r:id="rId20"/>
    <p:sldId id="455" r:id="rId21"/>
    <p:sldId id="453" r:id="rId22"/>
    <p:sldId id="270" r:id="rId23"/>
    <p:sldId id="445" r:id="rId24"/>
    <p:sldId id="452" r:id="rId25"/>
    <p:sldId id="326" r:id="rId26"/>
    <p:sldId id="456" r:id="rId27"/>
    <p:sldId id="273" r:id="rId28"/>
    <p:sldId id="458" r:id="rId29"/>
    <p:sldId id="460" r:id="rId30"/>
    <p:sldId id="439" r:id="rId31"/>
    <p:sldId id="459" r:id="rId32"/>
    <p:sldId id="461" r:id="rId33"/>
    <p:sldId id="449" r:id="rId34"/>
    <p:sldId id="454" r:id="rId35"/>
    <p:sldId id="457" r:id="rId36"/>
    <p:sldId id="433" r:id="rId37"/>
    <p:sldId id="283" r:id="rId38"/>
    <p:sldId id="358" r:id="rId39"/>
    <p:sldId id="274" r:id="rId40"/>
    <p:sldId id="282" r:id="rId41"/>
    <p:sldId id="285" r:id="rId42"/>
  </p:sldIdLst>
  <p:sldSz cx="12192000" cy="6858000"/>
  <p:notesSz cx="7104063" cy="10234613"/>
  <p:embeddedFontLst>
    <p:embeddedFont>
      <p:font typeface="공체 Bold" panose="020B0600000101010101" charset="-127"/>
      <p:bold r:id="rId44"/>
    </p:embeddedFont>
    <p:embeddedFont>
      <p:font typeface="공체 Light" panose="020B0600000101010101" charset="-127"/>
      <p:regular r:id="rId45"/>
    </p:embeddedFont>
    <p:embeddedFont>
      <p:font typeface="KoPub돋움체 Bold" panose="02020603020101020101" pitchFamily="18" charset="-127"/>
      <p:regular r:id="rId46"/>
    </p:embeddedFont>
    <p:embeddedFont>
      <p:font typeface="KoPub돋움체 Medium" panose="02020603020101020101" pitchFamily="18" charset="-127"/>
      <p:regular r:id="rId47"/>
    </p:embeddedFont>
    <p:embeddedFont>
      <p:font typeface="나눔스퀘어" panose="020B0600000101010101" pitchFamily="50" charset="-127"/>
      <p:regular r:id="rId48"/>
    </p:embeddedFont>
    <p:embeddedFont>
      <p:font typeface="나눔스퀘어 Bold" panose="020B0600000101010101" pitchFamily="50" charset="-127"/>
      <p:bold r:id="rId49"/>
    </p:embeddedFont>
    <p:embeddedFont>
      <p:font typeface="나눔스퀘어 ExtraBold" panose="020B0600000101010101" pitchFamily="50" charset="-127"/>
      <p:bold r:id="rId50"/>
    </p:embeddedFont>
    <p:embeddedFont>
      <p:font typeface="맑은 고딕" panose="020B0503020000020004" pitchFamily="50" charset="-127"/>
      <p:regular r:id="rId51"/>
      <p:bold r:id="rId5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49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3931" userDrawn="1">
          <p15:clr>
            <a:srgbClr val="A4A3A4"/>
          </p15:clr>
        </p15:guide>
        <p15:guide id="7" orient="horz" pos="754" userDrawn="1">
          <p15:clr>
            <a:srgbClr val="A4A3A4"/>
          </p15:clr>
        </p15:guide>
        <p15:guide id="8" orient="horz" pos="4065" userDrawn="1">
          <p15:clr>
            <a:srgbClr val="A4A3A4"/>
          </p15:clr>
        </p15:guide>
        <p15:guide id="9" orient="horz" pos="1117" userDrawn="1">
          <p15:clr>
            <a:srgbClr val="A4A3A4"/>
          </p15:clr>
        </p15:guide>
        <p15:guide id="10" pos="2003" userDrawn="1">
          <p15:clr>
            <a:srgbClr val="A4A3A4"/>
          </p15:clr>
        </p15:guide>
        <p15:guide id="11" orient="horz" pos="10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1CA6C2"/>
    <a:srgbClr val="007DC7"/>
    <a:srgbClr val="A0C93F"/>
    <a:srgbClr val="A8A8A8"/>
    <a:srgbClr val="CD7E31"/>
    <a:srgbClr val="44A448"/>
    <a:srgbClr val="DAB712"/>
    <a:srgbClr val="00479D"/>
    <a:srgbClr val="0E6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80" autoAdjust="0"/>
    <p:restoredTop sz="94614" autoAdjust="0"/>
  </p:normalViewPr>
  <p:slideViewPr>
    <p:cSldViewPr snapToGrid="0" showGuides="1">
      <p:cViewPr varScale="1">
        <p:scale>
          <a:sx n="110" d="100"/>
          <a:sy n="110" d="100"/>
        </p:scale>
        <p:origin x="717" y="36"/>
      </p:cViewPr>
      <p:guideLst>
        <p:guide orient="horz" pos="2160"/>
        <p:guide pos="3749"/>
        <p:guide pos="211"/>
        <p:guide pos="7469"/>
        <p:guide pos="3840"/>
        <p:guide pos="3931"/>
        <p:guide orient="horz" pos="754"/>
        <p:guide orient="horz" pos="4065"/>
        <p:guide orient="horz" pos="1117"/>
        <p:guide pos="2003"/>
        <p:guide orient="horz" pos="10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53685;&#54633;%20&#47928;&#49436;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cat>
            <c:strRef>
              <c:f>Sheet1!$A$1:$A$27</c:f>
              <c:strCache>
                <c:ptCount val="27"/>
                <c:pt idx="0">
                  <c:v>'97</c:v>
                </c:pt>
                <c:pt idx="1">
                  <c:v>'98</c:v>
                </c:pt>
                <c:pt idx="2">
                  <c:v>'99</c:v>
                </c:pt>
                <c:pt idx="3">
                  <c:v>'00</c:v>
                </c:pt>
                <c:pt idx="4">
                  <c:v>'01</c:v>
                </c:pt>
                <c:pt idx="5">
                  <c:v>'02</c:v>
                </c:pt>
                <c:pt idx="6">
                  <c:v>'03</c:v>
                </c:pt>
                <c:pt idx="7">
                  <c:v>'04</c:v>
                </c:pt>
                <c:pt idx="8">
                  <c:v>'05</c:v>
                </c:pt>
                <c:pt idx="9">
                  <c:v>'06</c:v>
                </c:pt>
                <c:pt idx="10">
                  <c:v>'07</c:v>
                </c:pt>
                <c:pt idx="11">
                  <c:v>'08</c:v>
                </c:pt>
                <c:pt idx="12">
                  <c:v>'09</c:v>
                </c:pt>
                <c:pt idx="13">
                  <c:v>'10</c:v>
                </c:pt>
                <c:pt idx="14">
                  <c:v>'11</c:v>
                </c:pt>
                <c:pt idx="15">
                  <c:v>'12</c:v>
                </c:pt>
                <c:pt idx="16">
                  <c:v>'13</c:v>
                </c:pt>
                <c:pt idx="17">
                  <c:v>'14</c:v>
                </c:pt>
                <c:pt idx="18">
                  <c:v>'15</c:v>
                </c:pt>
                <c:pt idx="19">
                  <c:v>'16</c:v>
                </c:pt>
                <c:pt idx="20">
                  <c:v>'17</c:v>
                </c:pt>
                <c:pt idx="21">
                  <c:v>'18</c:v>
                </c:pt>
                <c:pt idx="22">
                  <c:v>'19</c:v>
                </c:pt>
                <c:pt idx="23">
                  <c:v>'20</c:v>
                </c:pt>
                <c:pt idx="24">
                  <c:v>'21</c:v>
                </c:pt>
                <c:pt idx="25">
                  <c:v>'22</c:v>
                </c:pt>
                <c:pt idx="26">
                  <c:v>'23</c:v>
                </c:pt>
              </c:strCache>
            </c:strRef>
          </c:cat>
          <c:val>
            <c:numRef>
              <c:f>Sheet1!$B$1:$B$27</c:f>
              <c:numCache>
                <c:formatCode>General</c:formatCode>
                <c:ptCount val="27"/>
                <c:pt idx="0">
                  <c:v>7</c:v>
                </c:pt>
                <c:pt idx="1">
                  <c:v>4</c:v>
                </c:pt>
                <c:pt idx="2">
                  <c:v>10</c:v>
                </c:pt>
                <c:pt idx="3">
                  <c:v>57</c:v>
                </c:pt>
                <c:pt idx="4">
                  <c:v>24</c:v>
                </c:pt>
                <c:pt idx="5">
                  <c:v>136</c:v>
                </c:pt>
                <c:pt idx="6">
                  <c:v>106</c:v>
                </c:pt>
                <c:pt idx="7">
                  <c:v>135</c:v>
                </c:pt>
                <c:pt idx="8">
                  <c:v>208</c:v>
                </c:pt>
                <c:pt idx="9">
                  <c:v>232</c:v>
                </c:pt>
                <c:pt idx="10">
                  <c:v>546</c:v>
                </c:pt>
                <c:pt idx="11">
                  <c:v>989</c:v>
                </c:pt>
                <c:pt idx="12" formatCode="#,##0">
                  <c:v>2112</c:v>
                </c:pt>
                <c:pt idx="13" formatCode="#,##0">
                  <c:v>3391</c:v>
                </c:pt>
                <c:pt idx="14" formatCode="#,##0">
                  <c:v>4020</c:v>
                </c:pt>
                <c:pt idx="15" formatCode="#,##0">
                  <c:v>5783</c:v>
                </c:pt>
                <c:pt idx="16" formatCode="#,##0">
                  <c:v>7058</c:v>
                </c:pt>
                <c:pt idx="17" formatCode="#,##0">
                  <c:v>9650</c:v>
                </c:pt>
                <c:pt idx="18" formatCode="#,##0">
                  <c:v>13679</c:v>
                </c:pt>
                <c:pt idx="19" formatCode="#,##0">
                  <c:v>19678</c:v>
                </c:pt>
                <c:pt idx="20" formatCode="#,##0">
                  <c:v>31361</c:v>
                </c:pt>
                <c:pt idx="21" formatCode="#,##0">
                  <c:v>62725</c:v>
                </c:pt>
                <c:pt idx="22" formatCode="#,##0">
                  <c:v>104459</c:v>
                </c:pt>
                <c:pt idx="23" formatCode="#,##0">
                  <c:v>161406</c:v>
                </c:pt>
                <c:pt idx="24" formatCode="#,##0">
                  <c:v>231406</c:v>
                </c:pt>
                <c:pt idx="25" formatCode="#,##0">
                  <c:v>288165</c:v>
                </c:pt>
                <c:pt idx="26" formatCode="#,##0">
                  <c:v>67814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6B-40BA-97D0-B85CA4296615}"/>
            </c:ext>
          </c:extLst>
        </c:ser>
        <c:ser>
          <c:idx val="0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Sheet1!$A$1:$A$27</c:f>
              <c:strCache>
                <c:ptCount val="27"/>
                <c:pt idx="0">
                  <c:v>'97</c:v>
                </c:pt>
                <c:pt idx="1">
                  <c:v>'98</c:v>
                </c:pt>
                <c:pt idx="2">
                  <c:v>'99</c:v>
                </c:pt>
                <c:pt idx="3">
                  <c:v>'00</c:v>
                </c:pt>
                <c:pt idx="4">
                  <c:v>'01</c:v>
                </c:pt>
                <c:pt idx="5">
                  <c:v>'02</c:v>
                </c:pt>
                <c:pt idx="6">
                  <c:v>'03</c:v>
                </c:pt>
                <c:pt idx="7">
                  <c:v>'04</c:v>
                </c:pt>
                <c:pt idx="8">
                  <c:v>'05</c:v>
                </c:pt>
                <c:pt idx="9">
                  <c:v>'06</c:v>
                </c:pt>
                <c:pt idx="10">
                  <c:v>'07</c:v>
                </c:pt>
                <c:pt idx="11">
                  <c:v>'08</c:v>
                </c:pt>
                <c:pt idx="12">
                  <c:v>'09</c:v>
                </c:pt>
                <c:pt idx="13">
                  <c:v>'10</c:v>
                </c:pt>
                <c:pt idx="14">
                  <c:v>'11</c:v>
                </c:pt>
                <c:pt idx="15">
                  <c:v>'12</c:v>
                </c:pt>
                <c:pt idx="16">
                  <c:v>'13</c:v>
                </c:pt>
                <c:pt idx="17">
                  <c:v>'14</c:v>
                </c:pt>
                <c:pt idx="18">
                  <c:v>'15</c:v>
                </c:pt>
                <c:pt idx="19">
                  <c:v>'16</c:v>
                </c:pt>
                <c:pt idx="20">
                  <c:v>'17</c:v>
                </c:pt>
                <c:pt idx="21">
                  <c:v>'18</c:v>
                </c:pt>
                <c:pt idx="22">
                  <c:v>'19</c:v>
                </c:pt>
                <c:pt idx="23">
                  <c:v>'20</c:v>
                </c:pt>
                <c:pt idx="24">
                  <c:v>'21</c:v>
                </c:pt>
                <c:pt idx="25">
                  <c:v>'22</c:v>
                </c:pt>
                <c:pt idx="26">
                  <c:v>'23</c:v>
                </c:pt>
              </c:strCache>
            </c:strRef>
          </c:cat>
          <c:val>
            <c:numRef>
              <c:f>Sheet1!$B$1:$B$27</c:f>
              <c:numCache>
                <c:formatCode>General</c:formatCode>
                <c:ptCount val="27"/>
                <c:pt idx="0">
                  <c:v>7</c:v>
                </c:pt>
                <c:pt idx="1">
                  <c:v>4</c:v>
                </c:pt>
                <c:pt idx="2">
                  <c:v>10</c:v>
                </c:pt>
                <c:pt idx="3">
                  <c:v>57</c:v>
                </c:pt>
                <c:pt idx="4">
                  <c:v>24</c:v>
                </c:pt>
                <c:pt idx="5">
                  <c:v>136</c:v>
                </c:pt>
                <c:pt idx="6">
                  <c:v>106</c:v>
                </c:pt>
                <c:pt idx="7">
                  <c:v>135</c:v>
                </c:pt>
                <c:pt idx="8">
                  <c:v>208</c:v>
                </c:pt>
                <c:pt idx="9">
                  <c:v>232</c:v>
                </c:pt>
                <c:pt idx="10">
                  <c:v>546</c:v>
                </c:pt>
                <c:pt idx="11">
                  <c:v>989</c:v>
                </c:pt>
                <c:pt idx="12" formatCode="#,##0">
                  <c:v>2112</c:v>
                </c:pt>
                <c:pt idx="13" formatCode="#,##0">
                  <c:v>3391</c:v>
                </c:pt>
                <c:pt idx="14" formatCode="#,##0">
                  <c:v>4020</c:v>
                </c:pt>
                <c:pt idx="15" formatCode="#,##0">
                  <c:v>5783</c:v>
                </c:pt>
                <c:pt idx="16" formatCode="#,##0">
                  <c:v>7058</c:v>
                </c:pt>
                <c:pt idx="17" formatCode="#,##0">
                  <c:v>9650</c:v>
                </c:pt>
                <c:pt idx="18" formatCode="#,##0">
                  <c:v>13679</c:v>
                </c:pt>
                <c:pt idx="19" formatCode="#,##0">
                  <c:v>19678</c:v>
                </c:pt>
                <c:pt idx="20" formatCode="#,##0">
                  <c:v>31361</c:v>
                </c:pt>
                <c:pt idx="21" formatCode="#,##0">
                  <c:v>62725</c:v>
                </c:pt>
                <c:pt idx="22" formatCode="#,##0">
                  <c:v>104459</c:v>
                </c:pt>
                <c:pt idx="23" formatCode="#,##0">
                  <c:v>161406</c:v>
                </c:pt>
                <c:pt idx="24" formatCode="#,##0">
                  <c:v>231406</c:v>
                </c:pt>
                <c:pt idx="25" formatCode="#,##0">
                  <c:v>288165</c:v>
                </c:pt>
                <c:pt idx="26" formatCode="#,##0">
                  <c:v>67814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6B-40BA-97D0-B85CA42966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6018255"/>
        <c:axId val="1496066063"/>
      </c:lineChart>
      <c:catAx>
        <c:axId val="1496018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496066063"/>
        <c:crosses val="autoZero"/>
        <c:auto val="1"/>
        <c:lblAlgn val="ctr"/>
        <c:lblOffset val="100"/>
        <c:noMultiLvlLbl val="0"/>
      </c:catAx>
      <c:valAx>
        <c:axId val="1496066063"/>
        <c:scaling>
          <c:orientation val="minMax"/>
          <c:max val="3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496018255"/>
        <c:crosses val="autoZero"/>
        <c:crossBetween val="between"/>
      </c:valAx>
    </c:plotArea>
    <c:plotVisOnly val="1"/>
    <c:dispBlanksAs val="gap"/>
    <c:showDLblsOverMax val="0"/>
    <c:extLst/>
  </c:chart>
  <c:spPr>
    <a:ln>
      <a:solidFill>
        <a:schemeClr val="tx1">
          <a:lumMod val="75000"/>
          <a:lumOff val="25000"/>
        </a:schemeClr>
      </a:solidFill>
    </a:ln>
  </c:spPr>
  <c:txPr>
    <a:bodyPr/>
    <a:lstStyle/>
    <a:p>
      <a:pPr>
        <a:defRPr sz="1200" b="1"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Sheet4!$B$1</c:f>
              <c:strCache>
                <c:ptCount val="1"/>
                <c:pt idx="0">
                  <c:v>논문수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153-4FA8-ADBD-0DAFAE2B416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153-4FA8-ADBD-0DAFAE2B416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153-4FA8-ADBD-0DAFAE2B416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153-4FA8-ADBD-0DAFAE2B416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153-4FA8-ADBD-0DAFAE2B416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153-4FA8-ADBD-0DAFAE2B416D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153-4FA8-ADBD-0DAFAE2B416D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153-4FA8-ADBD-0DAFAE2B416D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153-4FA8-ADBD-0DAFAE2B416D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9153-4FA8-ADBD-0DAFAE2B416D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9153-4FA8-ADBD-0DAFAE2B416D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9153-4FA8-ADBD-0DAFAE2B416D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9153-4FA8-ADBD-0DAFAE2B416D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9153-4FA8-ADBD-0DAFAE2B416D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9153-4FA8-ADBD-0DAFAE2B416D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9153-4FA8-ADBD-0DAFAE2B416D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9153-4FA8-ADBD-0DAFAE2B416D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9153-4FA8-ADBD-0DAFAE2B416D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9153-4FA8-ADBD-0DAFAE2B416D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9153-4FA8-ADBD-0DAFAE2B416D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9153-4FA8-ADBD-0DAFAE2B416D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9153-4FA8-ADBD-0DAFAE2B416D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9153-4FA8-ADBD-0DAFAE2B416D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9153-4FA8-ADBD-0DAFAE2B41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Sheet4!$A$2:$A$25</c:f>
              <c:strCache>
                <c:ptCount val="24"/>
                <c:pt idx="0">
                  <c:v>1호</c:v>
                </c:pt>
                <c:pt idx="1">
                  <c:v>2호</c:v>
                </c:pt>
                <c:pt idx="2">
                  <c:v>3호</c:v>
                </c:pt>
                <c:pt idx="3">
                  <c:v>4호</c:v>
                </c:pt>
                <c:pt idx="4">
                  <c:v>5호</c:v>
                </c:pt>
                <c:pt idx="5">
                  <c:v>6호</c:v>
                </c:pt>
                <c:pt idx="6">
                  <c:v>7호</c:v>
                </c:pt>
                <c:pt idx="7">
                  <c:v>8호</c:v>
                </c:pt>
                <c:pt idx="8">
                  <c:v>9호</c:v>
                </c:pt>
                <c:pt idx="9">
                  <c:v>10호</c:v>
                </c:pt>
                <c:pt idx="10">
                  <c:v>11호</c:v>
                </c:pt>
                <c:pt idx="11">
                  <c:v>12호</c:v>
                </c:pt>
                <c:pt idx="12">
                  <c:v>13호</c:v>
                </c:pt>
                <c:pt idx="13">
                  <c:v>14호</c:v>
                </c:pt>
                <c:pt idx="14">
                  <c:v>15호</c:v>
                </c:pt>
                <c:pt idx="15">
                  <c:v>16호</c:v>
                </c:pt>
                <c:pt idx="16">
                  <c:v>17호</c:v>
                </c:pt>
                <c:pt idx="17">
                  <c:v>18호</c:v>
                </c:pt>
                <c:pt idx="18">
                  <c:v>19호</c:v>
                </c:pt>
                <c:pt idx="19">
                  <c:v>20호</c:v>
                </c:pt>
                <c:pt idx="20">
                  <c:v>21호</c:v>
                </c:pt>
                <c:pt idx="21">
                  <c:v>22호</c:v>
                </c:pt>
                <c:pt idx="22">
                  <c:v>23호</c:v>
                </c:pt>
                <c:pt idx="23">
                  <c:v>24호</c:v>
                </c:pt>
              </c:strCache>
            </c:strRef>
          </c:cat>
          <c:val>
            <c:numRef>
              <c:f>Sheet4!$B$2:$B$25</c:f>
              <c:numCache>
                <c:formatCode>#,##0_ </c:formatCode>
                <c:ptCount val="24"/>
                <c:pt idx="0">
                  <c:v>578</c:v>
                </c:pt>
                <c:pt idx="1">
                  <c:v>431</c:v>
                </c:pt>
                <c:pt idx="2">
                  <c:v>914</c:v>
                </c:pt>
                <c:pt idx="3">
                  <c:v>475</c:v>
                </c:pt>
                <c:pt idx="4">
                  <c:v>504</c:v>
                </c:pt>
                <c:pt idx="5">
                  <c:v>511</c:v>
                </c:pt>
                <c:pt idx="6">
                  <c:v>656</c:v>
                </c:pt>
                <c:pt idx="7">
                  <c:v>401</c:v>
                </c:pt>
                <c:pt idx="8">
                  <c:v>819</c:v>
                </c:pt>
                <c:pt idx="9">
                  <c:v>570</c:v>
                </c:pt>
                <c:pt idx="10">
                  <c:v>497</c:v>
                </c:pt>
                <c:pt idx="11">
                  <c:v>520</c:v>
                </c:pt>
                <c:pt idx="12">
                  <c:v>612</c:v>
                </c:pt>
                <c:pt idx="13">
                  <c:v>566</c:v>
                </c:pt>
                <c:pt idx="14">
                  <c:v>778</c:v>
                </c:pt>
                <c:pt idx="15">
                  <c:v>674</c:v>
                </c:pt>
                <c:pt idx="16">
                  <c:v>695</c:v>
                </c:pt>
                <c:pt idx="17">
                  <c:v>783</c:v>
                </c:pt>
                <c:pt idx="18">
                  <c:v>1073</c:v>
                </c:pt>
                <c:pt idx="19">
                  <c:v>652</c:v>
                </c:pt>
                <c:pt idx="20">
                  <c:v>954</c:v>
                </c:pt>
                <c:pt idx="21">
                  <c:v>835</c:v>
                </c:pt>
                <c:pt idx="22">
                  <c:v>947</c:v>
                </c:pt>
                <c:pt idx="23">
                  <c:v>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9153-4FA8-ADBD-0DAFAE2B41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2155727"/>
        <c:axId val="1512893231"/>
      </c:barChart>
      <c:catAx>
        <c:axId val="882155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512893231"/>
        <c:crosses val="autoZero"/>
        <c:auto val="1"/>
        <c:lblAlgn val="ctr"/>
        <c:lblOffset val="100"/>
        <c:noMultiLvlLbl val="0"/>
      </c:catAx>
      <c:valAx>
        <c:axId val="15128932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" sourceLinked="1"/>
        <c:majorTickMark val="none"/>
        <c:minorTickMark val="none"/>
        <c:tickLblPos val="nextTo"/>
        <c:crossAx val="882155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Web of Science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4C-4D0A-B76D-0A2ECD0906D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34C-4D0A-B76D-0A2ECD0906D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34C-4D0A-B76D-0A2ECD0906D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34C-4D0A-B76D-0A2ECD0906D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34C-4D0A-B76D-0A2ECD0906D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34C-4D0A-B76D-0A2ECD0906D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34C-4D0A-B76D-0A2ECD0906D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889-441A-B281-D130829102C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889-441A-B281-D130829102C4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889-441A-B281-D130829102C4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B889-441A-B281-D130829102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F4E4-41AC-9E9E-89D1189450D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Sheet1!$B$2:$B$13</c:f>
              <c:numCache>
                <c:formatCode>#,##0_);[Red]\(#,##0\)</c:formatCode>
                <c:ptCount val="12"/>
                <c:pt idx="0">
                  <c:v>176</c:v>
                </c:pt>
                <c:pt idx="1">
                  <c:v>233</c:v>
                </c:pt>
                <c:pt idx="2">
                  <c:v>375</c:v>
                </c:pt>
                <c:pt idx="3">
                  <c:v>549</c:v>
                </c:pt>
                <c:pt idx="4">
                  <c:v>920</c:v>
                </c:pt>
                <c:pt idx="5">
                  <c:v>1331</c:v>
                </c:pt>
                <c:pt idx="6">
                  <c:v>2188</c:v>
                </c:pt>
                <c:pt idx="7">
                  <c:v>3849</c:v>
                </c:pt>
                <c:pt idx="8">
                  <c:v>6937</c:v>
                </c:pt>
                <c:pt idx="9">
                  <c:v>12040</c:v>
                </c:pt>
                <c:pt idx="10">
                  <c:v>15649</c:v>
                </c:pt>
                <c:pt idx="11">
                  <c:v>14700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34C-4D0A-B76D-0A2ECD0906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15667055"/>
        <c:axId val="886282415"/>
      </c:barChart>
      <c:catAx>
        <c:axId val="915667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n-cs"/>
              </a:defRPr>
            </a:pPr>
            <a:endParaRPr lang="ko-KR"/>
          </a:p>
        </c:txPr>
        <c:crossAx val="886282415"/>
        <c:crosses val="autoZero"/>
        <c:auto val="1"/>
        <c:lblAlgn val="ctr"/>
        <c:lblOffset val="100"/>
        <c:noMultiLvlLbl val="0"/>
      </c:catAx>
      <c:valAx>
        <c:axId val="886282415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n-cs"/>
              </a:defRPr>
            </a:pPr>
            <a:endParaRPr lang="ko-KR"/>
          </a:p>
        </c:txPr>
        <c:crossAx val="915667055"/>
        <c:crosses val="autoZero"/>
        <c:crossBetween val="between"/>
        <c:majorUnit val="5000"/>
        <c:minorUnit val="5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나눔스퀘어 Bold" panose="020B0600000101010101" pitchFamily="50" charset="-127"/>
          <a:ea typeface="나눔스퀘어 Bold" panose="020B0600000101010101" pitchFamily="50" charset="-127"/>
        </a:defRPr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2021년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Sheet2!$B$2:$B$9</c:f>
              <c:strCache>
                <c:ptCount val="8"/>
                <c:pt idx="0">
                  <c:v>중국</c:v>
                </c:pt>
                <c:pt idx="1">
                  <c:v>미국</c:v>
                </c:pt>
                <c:pt idx="2">
                  <c:v>이탈리아</c:v>
                </c:pt>
                <c:pt idx="3">
                  <c:v>스페인</c:v>
                </c:pt>
                <c:pt idx="4">
                  <c:v>독일</c:v>
                </c:pt>
                <c:pt idx="5">
                  <c:v>한국</c:v>
                </c:pt>
                <c:pt idx="6">
                  <c:v>폴란드</c:v>
                </c:pt>
                <c:pt idx="7">
                  <c:v>잉글랜드</c:v>
                </c:pt>
              </c:strCache>
            </c:strRef>
          </c:cat>
          <c:val>
            <c:numRef>
              <c:f>Sheet2!$C$2:$C$9</c:f>
              <c:numCache>
                <c:formatCode>#,##0</c:formatCode>
                <c:ptCount val="8"/>
                <c:pt idx="0">
                  <c:v>38595</c:v>
                </c:pt>
                <c:pt idx="1">
                  <c:v>29893</c:v>
                </c:pt>
                <c:pt idx="2">
                  <c:v>23166</c:v>
                </c:pt>
                <c:pt idx="3">
                  <c:v>18204</c:v>
                </c:pt>
                <c:pt idx="4">
                  <c:v>15642</c:v>
                </c:pt>
                <c:pt idx="5">
                  <c:v>15649</c:v>
                </c:pt>
                <c:pt idx="6">
                  <c:v>15308</c:v>
                </c:pt>
                <c:pt idx="7">
                  <c:v>10194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9F-415B-AF90-A01D6B218E92}"/>
            </c:ext>
          </c:extLst>
        </c:ser>
        <c:ser>
          <c:idx val="1"/>
          <c:order val="1"/>
          <c:tx>
            <c:strRef>
              <c:f>Sheet2!$D$1</c:f>
              <c:strCache>
                <c:ptCount val="1"/>
                <c:pt idx="0">
                  <c:v>2022년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79F-415B-AF90-A01D6B218E92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79F-415B-AF90-A01D6B218E92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79F-415B-AF90-A01D6B218E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Sheet2!$B$2:$B$9</c:f>
              <c:strCache>
                <c:ptCount val="8"/>
                <c:pt idx="0">
                  <c:v>중국</c:v>
                </c:pt>
                <c:pt idx="1">
                  <c:v>미국</c:v>
                </c:pt>
                <c:pt idx="2">
                  <c:v>이탈리아</c:v>
                </c:pt>
                <c:pt idx="3">
                  <c:v>스페인</c:v>
                </c:pt>
                <c:pt idx="4">
                  <c:v>독일</c:v>
                </c:pt>
                <c:pt idx="5">
                  <c:v>한국</c:v>
                </c:pt>
                <c:pt idx="6">
                  <c:v>폴란드</c:v>
                </c:pt>
                <c:pt idx="7">
                  <c:v>잉글랜드</c:v>
                </c:pt>
              </c:strCache>
            </c:strRef>
          </c:cat>
          <c:val>
            <c:numRef>
              <c:f>Sheet2!$D$2:$D$9</c:f>
              <c:numCache>
                <c:formatCode>#,##0</c:formatCode>
                <c:ptCount val="8"/>
                <c:pt idx="0">
                  <c:v>79450</c:v>
                </c:pt>
                <c:pt idx="1">
                  <c:v>32237</c:v>
                </c:pt>
                <c:pt idx="2">
                  <c:v>24468</c:v>
                </c:pt>
                <c:pt idx="3">
                  <c:v>15796</c:v>
                </c:pt>
                <c:pt idx="4">
                  <c:v>15806</c:v>
                </c:pt>
                <c:pt idx="5">
                  <c:v>14700</c:v>
                </c:pt>
                <c:pt idx="6">
                  <c:v>14786</c:v>
                </c:pt>
                <c:pt idx="7">
                  <c:v>10495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9F-415B-AF90-A01D6B218E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5451551"/>
        <c:axId val="1502177407"/>
      </c:barChart>
      <c:catAx>
        <c:axId val="1485451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502177407"/>
        <c:crosses val="autoZero"/>
        <c:auto val="1"/>
        <c:lblAlgn val="ctr"/>
        <c:lblOffset val="100"/>
        <c:noMultiLvlLbl val="0"/>
      </c:catAx>
      <c:valAx>
        <c:axId val="15021774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485451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>
          <a:lumMod val="75000"/>
          <a:lumOff val="25000"/>
        </a:schemeClr>
      </a:solidFill>
    </a:ln>
    <a:effectLst/>
  </c:spPr>
  <c:txPr>
    <a:bodyPr/>
    <a:lstStyle/>
    <a:p>
      <a:pPr>
        <a:defRPr sz="1100" b="1"/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403-4879-B006-21046193F7B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403-4879-B006-21046193F7B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403-4879-B006-21046193F7B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403-4879-B006-21046193F7B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403-4879-B006-21046193F7B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403-4879-B006-21046193F7B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403-4879-B006-21046193F7B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403-4879-B006-21046193F7B7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C403-4879-B006-21046193F7B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C403-4879-B006-21046193F7B7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C403-4879-B006-21046193F7B7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C403-4879-B006-21046193F7B7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C403-4879-B006-21046193F7B7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C403-4879-B006-21046193F7B7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C403-4879-B006-21046193F7B7}"/>
              </c:ext>
            </c:extLst>
          </c:dPt>
          <c:dLbls>
            <c:dLbl>
              <c:idx val="4"/>
              <c:layout>
                <c:manualLayout>
                  <c:x val="0"/>
                  <c:y val="5.1560390935884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403-4879-B006-21046193F7B7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C403-4879-B006-21046193F7B7}"/>
                </c:ext>
              </c:extLst>
            </c:dLbl>
            <c:dLbl>
              <c:idx val="8"/>
              <c:layout>
                <c:manualLayout>
                  <c:x val="-8.237293529724106E-17"/>
                  <c:y val="5.6987800508082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403-4879-B006-21046193F7B7}"/>
                </c:ext>
              </c:extLst>
            </c:dLbl>
            <c:dLbl>
              <c:idx val="10"/>
              <c:layout>
                <c:manualLayout>
                  <c:x val="-8.237293529724106E-17"/>
                  <c:y val="6.5128914866379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403-4879-B006-21046193F7B7}"/>
                </c:ext>
              </c:extLst>
            </c:dLbl>
            <c:dLbl>
              <c:idx val="12"/>
              <c:layout>
                <c:manualLayout>
                  <c:x val="0"/>
                  <c:y val="5.6987800508082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403-4879-B006-21046193F7B7}"/>
                </c:ext>
              </c:extLst>
            </c:dLbl>
            <c:dLbl>
              <c:idx val="14"/>
              <c:layout>
                <c:manualLayout>
                  <c:x val="0"/>
                  <c:y val="4.8846686149784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C403-4879-B006-21046193F7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Sheet3!$A$1:$A$15</c:f>
              <c:strCache>
                <c:ptCount val="15"/>
                <c:pt idx="0">
                  <c:v>중국</c:v>
                </c:pt>
                <c:pt idx="1">
                  <c:v>미국</c:v>
                </c:pt>
                <c:pt idx="2">
                  <c:v>이탈리아</c:v>
                </c:pt>
                <c:pt idx="3">
                  <c:v>스페인</c:v>
                </c:pt>
                <c:pt idx="4">
                  <c:v>독일</c:v>
                </c:pt>
                <c:pt idx="5">
                  <c:v>한국</c:v>
                </c:pt>
                <c:pt idx="6">
                  <c:v>폴란드</c:v>
                </c:pt>
                <c:pt idx="7">
                  <c:v>잉글랜드</c:v>
                </c:pt>
                <c:pt idx="8">
                  <c:v>일본</c:v>
                </c:pt>
                <c:pt idx="9">
                  <c:v>프랑스</c:v>
                </c:pt>
                <c:pt idx="10">
                  <c:v>호주</c:v>
                </c:pt>
                <c:pt idx="11">
                  <c:v>대만</c:v>
                </c:pt>
                <c:pt idx="12">
                  <c:v>캐나다</c:v>
                </c:pt>
                <c:pt idx="13">
                  <c:v>사우디아라비아</c:v>
                </c:pt>
                <c:pt idx="14">
                  <c:v>러시아</c:v>
                </c:pt>
              </c:strCache>
            </c:strRef>
          </c:cat>
          <c:val>
            <c:numRef>
              <c:f>Sheet3!$B$1:$B$15</c:f>
              <c:numCache>
                <c:formatCode>#,##0</c:formatCode>
                <c:ptCount val="15"/>
                <c:pt idx="0">
                  <c:v>237077</c:v>
                </c:pt>
                <c:pt idx="1">
                  <c:v>134985</c:v>
                </c:pt>
                <c:pt idx="2">
                  <c:v>90680</c:v>
                </c:pt>
                <c:pt idx="3">
                  <c:v>68433</c:v>
                </c:pt>
                <c:pt idx="4">
                  <c:v>62341</c:v>
                </c:pt>
                <c:pt idx="5">
                  <c:v>62263</c:v>
                </c:pt>
                <c:pt idx="6">
                  <c:v>51244</c:v>
                </c:pt>
                <c:pt idx="7">
                  <c:v>42319</c:v>
                </c:pt>
                <c:pt idx="8">
                  <c:v>38600</c:v>
                </c:pt>
                <c:pt idx="9">
                  <c:v>34791</c:v>
                </c:pt>
                <c:pt idx="10">
                  <c:v>32283</c:v>
                </c:pt>
                <c:pt idx="11">
                  <c:v>30210</c:v>
                </c:pt>
                <c:pt idx="12">
                  <c:v>29234</c:v>
                </c:pt>
                <c:pt idx="13">
                  <c:v>27707</c:v>
                </c:pt>
                <c:pt idx="14">
                  <c:v>27013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C403-4879-B006-21046193F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1610191"/>
        <c:axId val="1421196783"/>
      </c:barChart>
      <c:catAx>
        <c:axId val="1491610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421196783"/>
        <c:crosses val="autoZero"/>
        <c:auto val="1"/>
        <c:lblAlgn val="ctr"/>
        <c:lblOffset val="100"/>
        <c:noMultiLvlLbl val="0"/>
      </c:catAx>
      <c:valAx>
        <c:axId val="142119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491610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>
          <a:lumMod val="75000"/>
          <a:lumOff val="25000"/>
        </a:schemeClr>
      </a:solidFill>
    </a:ln>
    <a:effectLst/>
  </c:spPr>
  <c:txPr>
    <a:bodyPr/>
    <a:lstStyle/>
    <a:p>
      <a:pPr>
        <a:defRPr sz="1100" b="1"/>
      </a:pPr>
      <a:endParaRPr lang="ko-K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Elsevier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Sheet1!$B$2:$B$8</c:f>
              <c:numCache>
                <c:formatCode>#,##0_ </c:formatCode>
                <c:ptCount val="7"/>
                <c:pt idx="0">
                  <c:v>491155</c:v>
                </c:pt>
                <c:pt idx="1">
                  <c:v>515495</c:v>
                </c:pt>
                <c:pt idx="2">
                  <c:v>556465</c:v>
                </c:pt>
                <c:pt idx="3">
                  <c:v>586159</c:v>
                </c:pt>
                <c:pt idx="4">
                  <c:v>633553</c:v>
                </c:pt>
                <c:pt idx="5">
                  <c:v>732455</c:v>
                </c:pt>
                <c:pt idx="6">
                  <c:v>672787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3F-4244-9129-EADEED04976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Springer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Sheet1!$C$2:$C$8</c:f>
              <c:numCache>
                <c:formatCode>#,##0_ </c:formatCode>
                <c:ptCount val="7"/>
                <c:pt idx="0">
                  <c:v>278317</c:v>
                </c:pt>
                <c:pt idx="1">
                  <c:v>292653</c:v>
                </c:pt>
                <c:pt idx="2">
                  <c:v>317937</c:v>
                </c:pt>
                <c:pt idx="3">
                  <c:v>358527</c:v>
                </c:pt>
                <c:pt idx="4">
                  <c:v>401455</c:v>
                </c:pt>
                <c:pt idx="5">
                  <c:v>364804</c:v>
                </c:pt>
                <c:pt idx="6">
                  <c:v>351240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3F-4244-9129-EADEED04976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Wiley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Sheet1!$D$2:$D$8</c:f>
              <c:numCache>
                <c:formatCode>#,##0_ </c:formatCode>
                <c:ptCount val="7"/>
                <c:pt idx="0">
                  <c:v>226643</c:v>
                </c:pt>
                <c:pt idx="1">
                  <c:v>240976</c:v>
                </c:pt>
                <c:pt idx="2">
                  <c:v>261153</c:v>
                </c:pt>
                <c:pt idx="3">
                  <c:v>318712</c:v>
                </c:pt>
                <c:pt idx="4">
                  <c:v>300251</c:v>
                </c:pt>
                <c:pt idx="5">
                  <c:v>290013</c:v>
                </c:pt>
                <c:pt idx="6">
                  <c:v>277464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3F-4244-9129-EADEED04976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MDPI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273F-4244-9129-EADEED049769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273F-4244-9129-EADEED0497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Sheet1!$E$2:$E$8</c:f>
              <c:numCache>
                <c:formatCode>#,##0_ </c:formatCode>
                <c:ptCount val="7"/>
                <c:pt idx="0">
                  <c:v>19683</c:v>
                </c:pt>
                <c:pt idx="1">
                  <c:v>31372</c:v>
                </c:pt>
                <c:pt idx="2">
                  <c:v>62744</c:v>
                </c:pt>
                <c:pt idx="3">
                  <c:v>104479</c:v>
                </c:pt>
                <c:pt idx="4">
                  <c:v>161252</c:v>
                </c:pt>
                <c:pt idx="5">
                  <c:v>231694</c:v>
                </c:pt>
                <c:pt idx="6">
                  <c:v>288625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3F-4244-9129-EADEED04976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Frontiers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Sheet1!$F$2:$F$8</c:f>
              <c:numCache>
                <c:formatCode>#,##0_ </c:formatCode>
                <c:ptCount val="7"/>
                <c:pt idx="0">
                  <c:v>14500</c:v>
                </c:pt>
                <c:pt idx="1">
                  <c:v>20074</c:v>
                </c:pt>
                <c:pt idx="2">
                  <c:v>28151</c:v>
                </c:pt>
                <c:pt idx="3">
                  <c:v>32616</c:v>
                </c:pt>
                <c:pt idx="4">
                  <c:v>48269</c:v>
                </c:pt>
                <c:pt idx="5">
                  <c:v>83049</c:v>
                </c:pt>
                <c:pt idx="6">
                  <c:v>121083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73F-4244-9129-EADEED0497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1398079"/>
        <c:axId val="1536343487"/>
      </c:barChart>
      <c:catAx>
        <c:axId val="1291398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536343487"/>
        <c:crosses val="autoZero"/>
        <c:auto val="1"/>
        <c:lblAlgn val="ctr"/>
        <c:lblOffset val="100"/>
        <c:noMultiLvlLbl val="0"/>
      </c:catAx>
      <c:valAx>
        <c:axId val="1536343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291398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>
          <a:lumMod val="75000"/>
          <a:lumOff val="25000"/>
        </a:schemeClr>
      </a:solidFill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세로 막대형1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97-494A-ABA2-667A4194C4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1697-494A-ABA2-667A4194C4B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697-494A-ABA2-667A4194C4B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97-494A-ABA2-667A4194C4B5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C34AA04-07D8-4011-8D5B-3BCA3BF15A5F}" type="CATEGORYNAME">
                      <a:rPr lang="ko-KR" alt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[범주 이름]</a:t>
                    </a:fld>
                    <a:endParaRPr lang="ko-KR" alt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fld id="{177BE388-EBA2-49B9-97EE-0534A0CE67A0}" type="VALUE">
                      <a:rPr lang="en-US" altLang="ko-KR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[값]</a:t>
                    </a:fld>
                    <a:endParaRPr lang="ko-KR" alt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altLang="ko-KR">
                        <a:solidFill>
                          <a:schemeClr val="bg1"/>
                        </a:solidFill>
                      </a:rPr>
                      <a:t>55.0%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697-494A-ABA2-667A4194C4B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A13C7AE-7F8D-4BD1-8923-BE8625C4E5C1}" type="CATEGORYNAME">
                      <a:rPr lang="ko-KR" altLang="en-US"/>
                      <a:pPr/>
                      <a:t>[범주 이름]</a:t>
                    </a:fld>
                    <a:endParaRPr lang="ko-KR" altLang="en-US" baseline="0" dirty="0"/>
                  </a:p>
                  <a:p>
                    <a:fld id="{05377F6A-327B-4852-BEB2-6CCFF76B9E9D}" type="VALUE">
                      <a:rPr lang="en-US" altLang="ko-KR"/>
                      <a:pPr/>
                      <a:t>[값]</a:t>
                    </a:fld>
                    <a:endParaRPr lang="ko-KR" altLang="en-US" baseline="0" dirty="0"/>
                  </a:p>
                  <a:p>
                    <a:r>
                      <a:rPr lang="en-US" altLang="ko-KR"/>
                      <a:t>34.5%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697-494A-ABA2-667A4194C4B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21318AE-7550-427D-8156-ED612305A735}" type="CATEGORYNAME">
                      <a:rPr lang="ko-KR" altLang="en-US"/>
                      <a:pPr/>
                      <a:t>[범주 이름]</a:t>
                    </a:fld>
                    <a:endParaRPr lang="ko-KR" altLang="en-US" baseline="0" dirty="0"/>
                  </a:p>
                  <a:p>
                    <a:fld id="{EFA1BA00-EA0B-402A-B676-ED3C0D88AAD8}" type="VALUE">
                      <a:rPr lang="en-US" altLang="ko-KR" smtClean="0"/>
                      <a:pPr/>
                      <a:t>[값]</a:t>
                    </a:fld>
                    <a:endParaRPr lang="ko-KR" altLang="en-US" dirty="0"/>
                  </a:p>
                  <a:p>
                    <a:r>
                      <a:rPr lang="en-US" altLang="ko-KR" dirty="0"/>
                      <a:t>6.3%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697-494A-ABA2-667A4194C4B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6AEB264-7796-418C-9B90-19129F05A60C}" type="CATEGORYNAME">
                      <a:rPr lang="ko-KR" altLang="en-US"/>
                      <a:pPr/>
                      <a:t>[범주 이름]</a:t>
                    </a:fld>
                    <a:endParaRPr lang="ko-KR" altLang="en-US" baseline="0" dirty="0"/>
                  </a:p>
                  <a:p>
                    <a:fld id="{55366EFF-2919-4FA1-A0CF-5B67E90A207C}" type="VALUE">
                      <a:rPr lang="en-US" altLang="ko-KR"/>
                      <a:pPr/>
                      <a:t>[값]</a:t>
                    </a:fld>
                    <a:endParaRPr lang="ko-KR" altLang="en-US" baseline="0" dirty="0"/>
                  </a:p>
                  <a:p>
                    <a:r>
                      <a:rPr lang="en-US" altLang="ko-KR"/>
                      <a:t>4.2%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697-494A-ABA2-667A4194C4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1회</c:v>
                </c:pt>
                <c:pt idx="1">
                  <c:v>2회~5회</c:v>
                </c:pt>
                <c:pt idx="2">
                  <c:v>6회~10회</c:v>
                </c:pt>
                <c:pt idx="3">
                  <c:v>10회 이상</c:v>
                </c:pt>
              </c:strCache>
            </c:strRef>
          </c:cat>
          <c:val>
            <c:numRef>
              <c:f>Sheet1!$B$2:$B$5</c:f>
              <c:numCache>
                <c:formatCode>#,##0_ </c:formatCode>
                <c:ptCount val="4"/>
                <c:pt idx="0">
                  <c:v>133808</c:v>
                </c:pt>
                <c:pt idx="1">
                  <c:v>83984</c:v>
                </c:pt>
                <c:pt idx="2">
                  <c:v>15545</c:v>
                </c:pt>
                <c:pt idx="3">
                  <c:v>10059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97-494A-ABA2-667A4194C4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세로 막대형2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A1C-44B1-8D39-308DE63BCB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A1C-44B1-8D39-308DE63BCB3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A1C-44B1-8D39-308DE63BCB3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A1C-44B1-8D39-308DE63BCB36}"/>
              </c:ext>
            </c:extLst>
          </c:dPt>
          <c:cat>
            <c:strRef>
              <c:f>Sheet1!$A$2:$A$5</c:f>
              <c:strCache>
                <c:ptCount val="4"/>
                <c:pt idx="0">
                  <c:v>1회</c:v>
                </c:pt>
                <c:pt idx="1">
                  <c:v>2회~5회</c:v>
                </c:pt>
                <c:pt idx="2">
                  <c:v>6회~10회</c:v>
                </c:pt>
                <c:pt idx="3">
                  <c:v>10회 이상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0.54975430984897045</c:v>
                </c:pt>
                <c:pt idx="1">
                  <c:v>0.34505086361320647</c:v>
                </c:pt>
                <c:pt idx="2">
                  <c:v>6.3867113674834428E-2</c:v>
                </c:pt>
                <c:pt idx="3">
                  <c:v>4.1327712862988711E-2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97-494A-ABA2-667A4194C4B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A1C-44B1-8D39-308DE63BCB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9A1C-44B1-8D39-308DE63BCB3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9A1C-44B1-8D39-308DE63BCB3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9A1C-44B1-8D39-308DE63BCB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1회</c:v>
                </c:pt>
                <c:pt idx="1">
                  <c:v>2회~5회</c:v>
                </c:pt>
                <c:pt idx="2">
                  <c:v>6회~10회</c:v>
                </c:pt>
                <c:pt idx="3">
                  <c:v>10회 이상</c:v>
                </c:pt>
              </c:strCache>
            </c:strRef>
          </c:cat>
          <c:val>
            <c:numRef>
              <c:f>Sheet1!$D$2:$D$5</c:f>
              <c:numCache>
                <c:formatCode>0.0%</c:formatCode>
                <c:ptCount val="4"/>
                <c:pt idx="0">
                  <c:v>0.55000000000000004</c:v>
                </c:pt>
                <c:pt idx="1">
                  <c:v>0.34499999999999997</c:v>
                </c:pt>
                <c:pt idx="2">
                  <c:v>6.3E-2</c:v>
                </c:pt>
                <c:pt idx="3">
                  <c:v>4.2000000000000003E-2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97-494A-ABA2-667A4194C4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7CCF655B-D7CB-4B10-97DD-DA1345E85DC2}" type="datetimeFigureOut">
              <a:rPr lang="ko-KR" altLang="en-US" smtClean="0"/>
              <a:t>2023-07-13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9372560-0303-43E2-8333-BB0692E32B7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2003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4481994-0DB8-4DD0-AA93-AFDEDAA74A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53400" cy="4586288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E522232B-6198-48FA-AEC7-FAFB8F0BA0B9}"/>
              </a:ext>
            </a:extLst>
          </p:cNvPr>
          <p:cNvCxnSpPr>
            <a:cxnSpLocks/>
          </p:cNvCxnSpPr>
          <p:nvPr userDrawn="1"/>
        </p:nvCxnSpPr>
        <p:spPr>
          <a:xfrm>
            <a:off x="1651000" y="812800"/>
            <a:ext cx="81407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슬라이드 번호 개체 틀 5">
            <a:extLst>
              <a:ext uri="{FF2B5EF4-FFF2-40B4-BE49-F238E27FC236}">
                <a16:creationId xmlns:a16="http://schemas.microsoft.com/office/drawing/2014/main" id="{A0900CFF-3611-432B-858C-E47917E48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3135" y="6530443"/>
            <a:ext cx="32573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ko-KR" altLang="en-US" sz="1100" spc="-7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</a:lstStyle>
          <a:p>
            <a:pPr algn="ctr"/>
            <a:fld id="{D55F2F95-60E5-4E8B-936D-D88E0897C03A}" type="slidenum">
              <a:rPr lang="en-US" altLang="ko-KR" smtClean="0"/>
              <a:pPr algn="ctr"/>
              <a:t>‹#›</a:t>
            </a:fld>
            <a:endParaRPr lang="en-US" altLang="ko-KR" dirty="0"/>
          </a:p>
        </p:txBody>
      </p:sp>
      <p:sp>
        <p:nvSpPr>
          <p:cNvPr id="20" name="평행 사변형 19">
            <a:extLst>
              <a:ext uri="{FF2B5EF4-FFF2-40B4-BE49-F238E27FC236}">
                <a16:creationId xmlns:a16="http://schemas.microsoft.com/office/drawing/2014/main" id="{FEE0FFAE-A5C9-4E60-9703-C2C36979378A}"/>
              </a:ext>
            </a:extLst>
          </p:cNvPr>
          <p:cNvSpPr/>
          <p:nvPr userDrawn="1"/>
        </p:nvSpPr>
        <p:spPr>
          <a:xfrm flipV="1">
            <a:off x="9173813" y="807252"/>
            <a:ext cx="3009900" cy="101601"/>
          </a:xfrm>
          <a:prstGeom prst="parallelogram">
            <a:avLst>
              <a:gd name="adj" fmla="val 139934"/>
            </a:avLst>
          </a:pr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128BE707-D698-441D-944F-2F7B612126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39" y="6507793"/>
            <a:ext cx="1981324" cy="31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4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4481994-0DB8-4DD0-AA93-AFDEDAA74A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53400" cy="4586288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E522232B-6198-48FA-AEC7-FAFB8F0BA0B9}"/>
              </a:ext>
            </a:extLst>
          </p:cNvPr>
          <p:cNvCxnSpPr>
            <a:cxnSpLocks/>
          </p:cNvCxnSpPr>
          <p:nvPr userDrawn="1"/>
        </p:nvCxnSpPr>
        <p:spPr>
          <a:xfrm>
            <a:off x="1651000" y="812800"/>
            <a:ext cx="81407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8DA9369-C317-4F48-90F2-5543F6AFF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3135" y="6530443"/>
            <a:ext cx="32573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ko-KR" altLang="en-US" sz="1100" spc="-7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</a:lstStyle>
          <a:p>
            <a:pPr algn="ctr"/>
            <a:fld id="{D55F2F95-60E5-4E8B-936D-D88E0897C03A}" type="slidenum">
              <a:rPr lang="en-US" altLang="ko-KR" smtClean="0"/>
              <a:pPr algn="ctr"/>
              <a:t>‹#›</a:t>
            </a:fld>
            <a:endParaRPr lang="en-US" altLang="ko-KR" dirty="0"/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id="{D2A03F22-227B-4F18-BFFA-3187C4401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39" y="6507793"/>
            <a:ext cx="1981324" cy="315864"/>
          </a:xfrm>
          <a:prstGeom prst="rect">
            <a:avLst/>
          </a:prstGeom>
        </p:spPr>
      </p:pic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BBEBE506-3F70-42E9-A40D-5DFFB2088F06}"/>
              </a:ext>
            </a:extLst>
          </p:cNvPr>
          <p:cNvSpPr/>
          <p:nvPr userDrawn="1"/>
        </p:nvSpPr>
        <p:spPr>
          <a:xfrm flipV="1">
            <a:off x="9173813" y="807252"/>
            <a:ext cx="3009900" cy="101601"/>
          </a:xfrm>
          <a:prstGeom prst="parallelogram">
            <a:avLst>
              <a:gd name="adj" fmla="val 139934"/>
            </a:avLst>
          </a:pr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485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4481994-0DB8-4DD0-AA93-AFDEDAA74A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53400" cy="4586288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E522232B-6198-48FA-AEC7-FAFB8F0BA0B9}"/>
              </a:ext>
            </a:extLst>
          </p:cNvPr>
          <p:cNvCxnSpPr>
            <a:cxnSpLocks/>
          </p:cNvCxnSpPr>
          <p:nvPr userDrawn="1"/>
        </p:nvCxnSpPr>
        <p:spPr>
          <a:xfrm>
            <a:off x="1651000" y="812800"/>
            <a:ext cx="81407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61337E2-FC27-4FD6-9B2F-CCAD3D9C9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3135" y="6530443"/>
            <a:ext cx="32573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ko-KR" altLang="en-US" sz="1100" spc="-7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</a:lstStyle>
          <a:p>
            <a:pPr algn="ctr"/>
            <a:fld id="{D55F2F95-60E5-4E8B-936D-D88E0897C03A}" type="slidenum">
              <a:rPr lang="en-US" altLang="ko-KR" smtClean="0"/>
              <a:pPr algn="ctr"/>
              <a:t>‹#›</a:t>
            </a:fld>
            <a:endParaRPr lang="en-US" altLang="ko-KR" dirty="0"/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id="{0ED952F8-4CEE-49DD-B1AF-57CD9A2E2C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39" y="6507793"/>
            <a:ext cx="1981324" cy="315864"/>
          </a:xfrm>
          <a:prstGeom prst="rect">
            <a:avLst/>
          </a:prstGeom>
        </p:spPr>
      </p:pic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17CF47D7-FA75-4E67-92C8-42A488A1C878}"/>
              </a:ext>
            </a:extLst>
          </p:cNvPr>
          <p:cNvSpPr/>
          <p:nvPr userDrawn="1"/>
        </p:nvSpPr>
        <p:spPr>
          <a:xfrm flipV="1">
            <a:off x="9173813" y="807252"/>
            <a:ext cx="3009900" cy="101601"/>
          </a:xfrm>
          <a:prstGeom prst="parallelogram">
            <a:avLst>
              <a:gd name="adj" fmla="val 139934"/>
            </a:avLst>
          </a:pr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30795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4481994-0DB8-4DD0-AA93-AFDEDAA74A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53400" cy="4586288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E522232B-6198-48FA-AEC7-FAFB8F0BA0B9}"/>
              </a:ext>
            </a:extLst>
          </p:cNvPr>
          <p:cNvCxnSpPr>
            <a:cxnSpLocks/>
          </p:cNvCxnSpPr>
          <p:nvPr userDrawn="1"/>
        </p:nvCxnSpPr>
        <p:spPr>
          <a:xfrm>
            <a:off x="1651000" y="812800"/>
            <a:ext cx="81407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14B8F5F-9612-44C2-B28A-05C31416F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3135" y="6530443"/>
            <a:ext cx="32573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ko-KR" altLang="en-US" sz="1100" spc="-7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</a:lstStyle>
          <a:p>
            <a:pPr algn="ctr"/>
            <a:fld id="{D55F2F95-60E5-4E8B-936D-D88E0897C03A}" type="slidenum">
              <a:rPr lang="en-US" altLang="ko-KR" smtClean="0"/>
              <a:pPr algn="ctr"/>
              <a:t>‹#›</a:t>
            </a:fld>
            <a:endParaRPr lang="en-US" altLang="ko-KR" dirty="0"/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id="{707F1694-FADB-4C4D-90B7-169E737B3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39" y="6507793"/>
            <a:ext cx="1981324" cy="315864"/>
          </a:xfrm>
          <a:prstGeom prst="rect">
            <a:avLst/>
          </a:prstGeom>
        </p:spPr>
      </p:pic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714B8118-C93B-4B63-9490-0BF4F4985764}"/>
              </a:ext>
            </a:extLst>
          </p:cNvPr>
          <p:cNvSpPr/>
          <p:nvPr userDrawn="1"/>
        </p:nvSpPr>
        <p:spPr>
          <a:xfrm flipV="1">
            <a:off x="9173813" y="807252"/>
            <a:ext cx="3009900" cy="101601"/>
          </a:xfrm>
          <a:prstGeom prst="parallelogram">
            <a:avLst>
              <a:gd name="adj" fmla="val 139934"/>
            </a:avLst>
          </a:pr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748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663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603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95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7" r:id="rId3"/>
    <p:sldLayoutId id="2147483658" r:id="rId4"/>
    <p:sldLayoutId id="2147483659" r:id="rId5"/>
    <p:sldLayoutId id="2147483660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orient="horz" userDrawn="1">
          <p15:clr>
            <a:srgbClr val="F26B43"/>
          </p15:clr>
        </p15:guide>
        <p15:guide id="3" orient="horz" pos="4320" userDrawn="1">
          <p15:clr>
            <a:srgbClr val="F26B43"/>
          </p15:clr>
        </p15:guide>
        <p15:guide id="4" pos="7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18" Type="http://schemas.openxmlformats.org/officeDocument/2006/relationships/image" Target="../media/image6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71/journal.pone.0253129.t001" TargetMode="External"/><Relationship Id="rId2" Type="http://schemas.openxmlformats.org/officeDocument/2006/relationships/hyperlink" Target="https://doi.org/10.1371/journal.pone.0253129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aolocrosetto.wordpress.com/2021/04/12/is-mdpi-a-predatory-publisher/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maps/place/MDPI/@47.5523185,7.6026392,19.37z/data=!4m10!1m2!2m1!1sMDPI+AG+Klybeckstrasse+64+4057+Basel+Switzerland!3m6!1s0x4791b9a45df3e159:0x4cf68b54e8599249!8m2!3d47.552117!4d7.6031282!15sCjBNRFBJIEFHIEtseWJlY2tzdHJhc3NlIDY0IDQwNTcgQmFzZWwgU3dpdHplcmxhbmSSAQlwdWJsaXNoZXLgAQA!16s%2Fg%2F1thk_shv" TargetMode="External"/><Relationship Id="rId5" Type="http://schemas.openxmlformats.org/officeDocument/2006/relationships/hyperlink" Target="https://paolocrosetto.wordpress.com/2021/04/12/is-mdpi-a-predatory-publisher/" TargetMode="External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dpi.com/anniversary25/blog/about-mdpi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hyperlink" Target="https://www.mdpi.com/journal/ijms/editor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dpi.com/1422-0067/2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predatoryreports.org/hom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71/journal.pone.0253129.t001" TargetMode="External"/><Relationship Id="rId2" Type="http://schemas.openxmlformats.org/officeDocument/2006/relationships/hyperlink" Target="https://doi.org/10.1002/leap.1489" TargetMode="Externa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svg"/><Relationship Id="rId7" Type="http://schemas.openxmlformats.org/officeDocument/2006/relationships/image" Target="../media/image103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jp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jpe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jpeg"/><Relationship Id="rId19" Type="http://schemas.openxmlformats.org/officeDocument/2006/relationships/image" Target="../media/image29.jpg"/><Relationship Id="rId4" Type="http://schemas.openxmlformats.org/officeDocument/2006/relationships/image" Target="../media/image14.png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svg"/><Relationship Id="rId7" Type="http://schemas.openxmlformats.org/officeDocument/2006/relationships/image" Target="../media/image118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budapestopenaccessinitiative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2.sherpa.ac.uk/opendoar/" TargetMode="External"/><Relationship Id="rId2" Type="http://schemas.openxmlformats.org/officeDocument/2006/relationships/hyperlink" Target="https://doaj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hyperlink" Target="https://dewiki.de/Lexikon/Sci-Hub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77C0466-E516-4206-B3D6-3BD5D8EFF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7" b="19249"/>
          <a:stretch/>
        </p:blipFill>
        <p:spPr>
          <a:xfrm>
            <a:off x="8685212" y="1"/>
            <a:ext cx="3506787" cy="3238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D8A631-E4AE-48EC-B1F9-48FE71642093}"/>
              </a:ext>
            </a:extLst>
          </p:cNvPr>
          <p:cNvSpPr txBox="1"/>
          <p:nvPr/>
        </p:nvSpPr>
        <p:spPr>
          <a:xfrm>
            <a:off x="334961" y="2793109"/>
            <a:ext cx="10293807" cy="9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오픈액세스</a:t>
            </a:r>
            <a:r>
              <a:rPr lang="en-US" altLang="ko-KR" sz="3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(Open Access, OA)</a:t>
            </a:r>
            <a:r>
              <a:rPr lang="ko-KR" altLang="en-US" sz="4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의 명과 암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572E775E-F184-4C36-AACC-331FBF1EF8DB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262550" y="3821303"/>
            <a:ext cx="10474653" cy="0"/>
          </a:xfrm>
          <a:prstGeom prst="line">
            <a:avLst/>
          </a:prstGeom>
          <a:ln w="76200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타원 12">
            <a:extLst>
              <a:ext uri="{FF2B5EF4-FFF2-40B4-BE49-F238E27FC236}">
                <a16:creationId xmlns:a16="http://schemas.microsoft.com/office/drawing/2014/main" id="{C0352ECD-FE9B-4447-91BE-6D5DBB940CA5}"/>
              </a:ext>
            </a:extLst>
          </p:cNvPr>
          <p:cNvSpPr/>
          <p:nvPr/>
        </p:nvSpPr>
        <p:spPr>
          <a:xfrm>
            <a:off x="10737203" y="3573653"/>
            <a:ext cx="495300" cy="4953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7" name="그래픽 16">
            <a:extLst>
              <a:ext uri="{FF2B5EF4-FFF2-40B4-BE49-F238E27FC236}">
                <a16:creationId xmlns:a16="http://schemas.microsoft.com/office/drawing/2014/main" id="{6B9B83CB-4A6C-4D9E-98D4-3018A6BB4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59" y="6411716"/>
            <a:ext cx="2224087" cy="443129"/>
          </a:xfrm>
          <a:prstGeom prst="rect">
            <a:avLst/>
          </a:prstGeom>
        </p:spPr>
      </p:pic>
      <p:pic>
        <p:nvPicPr>
          <p:cNvPr id="18" name="Picture 2" descr="open access 이미지 검색결과">
            <a:extLst>
              <a:ext uri="{FF2B5EF4-FFF2-40B4-BE49-F238E27FC236}">
                <a16:creationId xmlns:a16="http://schemas.microsoft.com/office/drawing/2014/main" id="{B7B5E8CC-1E73-4501-B701-EA498E20A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594" y="6412123"/>
            <a:ext cx="1224136" cy="44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359644F-BA13-4715-A9F4-8FCFF566B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963" y="115888"/>
            <a:ext cx="1504950" cy="600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6CC448-6C31-4EEF-83A4-0328074EE940}"/>
              </a:ext>
            </a:extLst>
          </p:cNvPr>
          <p:cNvSpPr txBox="1"/>
          <p:nvPr/>
        </p:nvSpPr>
        <p:spPr>
          <a:xfrm>
            <a:off x="334961" y="1191208"/>
            <a:ext cx="3093154" cy="3755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지식공유연대 </a:t>
            </a:r>
            <a:r>
              <a:rPr lang="en-US" altLang="ko-KR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2023 </a:t>
            </a:r>
            <a:r>
              <a: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연례 심포지엄</a:t>
            </a:r>
            <a:endParaRPr lang="en-US" altLang="ko-KR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6578E8-2FC1-488E-AC33-E774134D17E2}"/>
              </a:ext>
            </a:extLst>
          </p:cNvPr>
          <p:cNvSpPr txBox="1"/>
          <p:nvPr/>
        </p:nvSpPr>
        <p:spPr>
          <a:xfrm>
            <a:off x="7485995" y="4619389"/>
            <a:ext cx="4371043" cy="16220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2023.07.14.</a:t>
            </a:r>
          </a:p>
          <a:p>
            <a:pPr algn="r">
              <a:lnSpc>
                <a:spcPct val="150000"/>
              </a:lnSpc>
            </a:pPr>
            <a:r>
              <a: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한국과학기술정보연구원 </a:t>
            </a:r>
            <a:r>
              <a:rPr lang="ko-KR" altLang="en-US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오픈액세스센터센터장</a:t>
            </a:r>
            <a:endParaRPr lang="ko-KR" altLang="en-US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r">
              <a:lnSpc>
                <a:spcPct val="150000"/>
              </a:lnSpc>
            </a:pPr>
            <a:r>
              <a: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책임연구원 </a:t>
            </a:r>
            <a:r>
              <a:rPr lang="ko-KR" altLang="en-US" b="1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김완종</a:t>
            </a:r>
            <a:endParaRPr lang="en-US" altLang="ko-KR" b="1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r">
              <a:lnSpc>
                <a:spcPct val="150000"/>
              </a:lnSpc>
            </a:pPr>
            <a:r>
              <a:rPr lang="en-US" altLang="ko-KR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[wjkim@kisti.re.kr]</a:t>
            </a:r>
          </a:p>
        </p:txBody>
      </p:sp>
    </p:spTree>
    <p:extLst>
      <p:ext uri="{BB962C8B-B14F-4D97-AF65-F5344CB8AC3E}">
        <p14:creationId xmlns:p14="http://schemas.microsoft.com/office/powerpoint/2010/main" val="3371187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9949C221-9C65-43DA-9F86-58E524C3EA54}"/>
              </a:ext>
            </a:extLst>
          </p:cNvPr>
          <p:cNvCxnSpPr>
            <a:cxnSpLocks/>
          </p:cNvCxnSpPr>
          <p:nvPr/>
        </p:nvCxnSpPr>
        <p:spPr>
          <a:xfrm>
            <a:off x="1651000" y="812800"/>
            <a:ext cx="81407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6B41EE2-6169-497D-AB32-E6E48D1C01CF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07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235C1-8769-496F-9203-1D7A3BE7E029}"/>
              </a:ext>
            </a:extLst>
          </p:cNvPr>
          <p:cNvSpPr txBox="1"/>
          <p:nvPr/>
        </p:nvSpPr>
        <p:spPr>
          <a:xfrm>
            <a:off x="1663700" y="396845"/>
            <a:ext cx="750833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오픈액세스와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라이선스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(Creative Commons License, CCL)</a:t>
            </a:r>
            <a:endParaRPr lang="ko-KR" altLang="en-US" sz="2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9EE1094D-1EF5-43AE-B9F2-28BAD1D4141B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id="{BD82B8A8-4F53-4AFA-84F8-2DC770CE2011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Creative Commons License(CCL)</a:t>
              </a:r>
              <a:endPara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2" name="막힌 원호 11">
              <a:extLst>
                <a:ext uri="{FF2B5EF4-FFF2-40B4-BE49-F238E27FC236}">
                  <a16:creationId xmlns:a16="http://schemas.microsoft.com/office/drawing/2014/main" id="{58F03166-2B82-4A87-8292-69DDEFF640D4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막힌 원호 13">
              <a:extLst>
                <a:ext uri="{FF2B5EF4-FFF2-40B4-BE49-F238E27FC236}">
                  <a16:creationId xmlns:a16="http://schemas.microsoft.com/office/drawing/2014/main" id="{A753A799-EBD2-474D-8AF9-3B200A6B076D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93D7D707-EDEA-4481-AA0A-BD93A65D402D}"/>
              </a:ext>
            </a:extLst>
          </p:cNvPr>
          <p:cNvGrpSpPr/>
          <p:nvPr/>
        </p:nvGrpSpPr>
        <p:grpSpPr>
          <a:xfrm>
            <a:off x="393700" y="1669937"/>
            <a:ext cx="5594349" cy="791050"/>
            <a:chOff x="393700" y="1699390"/>
            <a:chExt cx="5480964" cy="791050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E97E6B9-4436-42A7-9589-5E1CC368C719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16" name="타원 15">
                <a:extLst>
                  <a:ext uri="{FF2B5EF4-FFF2-40B4-BE49-F238E27FC236}">
                    <a16:creationId xmlns:a16="http://schemas.microsoft.com/office/drawing/2014/main" id="{6237643D-69D6-49DE-A55D-37D741A59A48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7" name="막힌 원호 16">
                <a:extLst>
                  <a:ext uri="{FF2B5EF4-FFF2-40B4-BE49-F238E27FC236}">
                    <a16:creationId xmlns:a16="http://schemas.microsoft.com/office/drawing/2014/main" id="{5E95CE45-68AC-4287-AA78-16FC025860AB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97CA0A-8196-42D2-BBAF-B168E21BED66}"/>
                </a:ext>
              </a:extLst>
            </p:cNvPr>
            <p:cNvSpPr txBox="1"/>
            <p:nvPr/>
          </p:nvSpPr>
          <p:spPr>
            <a:xfrm>
              <a:off x="685801" y="1699390"/>
              <a:ext cx="5188863" cy="791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pc="-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</a:rPr>
                <a:t>저작자가 일정한 조건 하에 자신의 저작물을 다른 사람들이 자유롭게 이용할 수 있도록 허용하는 저작권 라이선스</a:t>
              </a:r>
              <a:endParaRPr lang="en-US" altLang="ko-KR" sz="16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endParaRPr>
            </a:p>
          </p:txBody>
        </p:sp>
      </p:grp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5519C95-9AC5-44A8-BFD6-8953B3BA8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10</a:t>
            </a:fld>
            <a:endParaRPr lang="en-US" altLang="ko-KR" dirty="0"/>
          </a:p>
        </p:txBody>
      </p: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33DD9CBF-3586-461E-8B07-27F2A50D9EFD}"/>
              </a:ext>
            </a:extLst>
          </p:cNvPr>
          <p:cNvGrpSpPr/>
          <p:nvPr/>
        </p:nvGrpSpPr>
        <p:grpSpPr>
          <a:xfrm>
            <a:off x="6240463" y="990599"/>
            <a:ext cx="5653087" cy="850900"/>
            <a:chOff x="6211189" y="990600"/>
            <a:chExt cx="5653087" cy="850900"/>
          </a:xfrm>
        </p:grpSpPr>
        <p:sp>
          <p:nvSpPr>
            <p:cNvPr id="100" name="사각형: 둥근 모서리 99">
              <a:extLst>
                <a:ext uri="{FF2B5EF4-FFF2-40B4-BE49-F238E27FC236}">
                  <a16:creationId xmlns:a16="http://schemas.microsoft.com/office/drawing/2014/main" id="{5D1F52E9-04B7-4F07-A312-6B5B4949E81C}"/>
                </a:ext>
              </a:extLst>
            </p:cNvPr>
            <p:cNvSpPr/>
            <p:nvPr/>
          </p:nvSpPr>
          <p:spPr>
            <a:xfrm>
              <a:off x="6211189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6</a:t>
              </a:r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가지 라이선스 표기 방법</a:t>
              </a:r>
            </a:p>
          </p:txBody>
        </p:sp>
        <p:sp>
          <p:nvSpPr>
            <p:cNvPr id="101" name="막힌 원호 100">
              <a:extLst>
                <a:ext uri="{FF2B5EF4-FFF2-40B4-BE49-F238E27FC236}">
                  <a16:creationId xmlns:a16="http://schemas.microsoft.com/office/drawing/2014/main" id="{F1EB0D3E-7A21-4BFE-B596-B9DB806ADACE}"/>
                </a:ext>
              </a:extLst>
            </p:cNvPr>
            <p:cNvSpPr/>
            <p:nvPr/>
          </p:nvSpPr>
          <p:spPr>
            <a:xfrm rot="10800000">
              <a:off x="114046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02" name="막힌 원호 101">
              <a:extLst>
                <a:ext uri="{FF2B5EF4-FFF2-40B4-BE49-F238E27FC236}">
                  <a16:creationId xmlns:a16="http://schemas.microsoft.com/office/drawing/2014/main" id="{6FEE3195-697F-44AA-AC21-23D21F791D55}"/>
                </a:ext>
              </a:extLst>
            </p:cNvPr>
            <p:cNvSpPr/>
            <p:nvPr/>
          </p:nvSpPr>
          <p:spPr>
            <a:xfrm>
              <a:off x="62865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2092834F-4F49-4DF5-8528-AAF757EE1C42}"/>
              </a:ext>
            </a:extLst>
          </p:cNvPr>
          <p:cNvGrpSpPr/>
          <p:nvPr/>
        </p:nvGrpSpPr>
        <p:grpSpPr>
          <a:xfrm>
            <a:off x="588141" y="2494257"/>
            <a:ext cx="5256011" cy="3997121"/>
            <a:chOff x="527050" y="1221435"/>
            <a:chExt cx="5767468" cy="4721520"/>
          </a:xfrm>
        </p:grpSpPr>
        <p:grpSp>
          <p:nvGrpSpPr>
            <p:cNvPr id="104" name="그룹 103">
              <a:extLst>
                <a:ext uri="{FF2B5EF4-FFF2-40B4-BE49-F238E27FC236}">
                  <a16:creationId xmlns:a16="http://schemas.microsoft.com/office/drawing/2014/main" id="{5BFC3AC9-FCD1-4957-BF90-EC899BCA0478}"/>
                </a:ext>
              </a:extLst>
            </p:cNvPr>
            <p:cNvGrpSpPr/>
            <p:nvPr/>
          </p:nvGrpSpPr>
          <p:grpSpPr>
            <a:xfrm>
              <a:off x="527050" y="1221435"/>
              <a:ext cx="5767468" cy="1142094"/>
              <a:chOff x="527050" y="2165776"/>
              <a:chExt cx="5767468" cy="1142094"/>
            </a:xfrm>
          </p:grpSpPr>
          <p:sp>
            <p:nvSpPr>
              <p:cNvPr id="114" name="직사각형 113">
                <a:extLst>
                  <a:ext uri="{FF2B5EF4-FFF2-40B4-BE49-F238E27FC236}">
                    <a16:creationId xmlns:a16="http://schemas.microsoft.com/office/drawing/2014/main" id="{FA7597D7-BE4F-4538-B4CF-0F8DE5B70DCC}"/>
                  </a:ext>
                </a:extLst>
              </p:cNvPr>
              <p:cNvSpPr/>
              <p:nvPr/>
            </p:nvSpPr>
            <p:spPr>
              <a:xfrm>
                <a:off x="527050" y="2165776"/>
                <a:ext cx="5767468" cy="1142094"/>
              </a:xfrm>
              <a:prstGeom prst="rect">
                <a:avLst/>
              </a:prstGeom>
              <a:solidFill>
                <a:srgbClr val="FAFAFA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896938">
                  <a:lnSpc>
                    <a:spcPct val="120000"/>
                  </a:lnSpc>
                  <a:spcBef>
                    <a:spcPts val="600"/>
                  </a:spcBef>
                </a:pPr>
                <a:r>
                  <a:rPr lang="en-US" altLang="ko-KR" sz="1600" spc="-10" dirty="0">
                    <a:solidFill>
                      <a:srgbClr val="A0C93F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Attribution (</a:t>
                </a:r>
                <a:r>
                  <a:rPr lang="ko-KR" altLang="en-US" sz="1600" spc="-10" dirty="0">
                    <a:solidFill>
                      <a:srgbClr val="A0C93F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저작자 표시</a:t>
                </a:r>
                <a:r>
                  <a:rPr lang="en-US" altLang="ko-KR" sz="1600" spc="-10" dirty="0">
                    <a:solidFill>
                      <a:srgbClr val="A0C93F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)</a:t>
                </a:r>
              </a:p>
              <a:p>
                <a:pPr marL="1162050" indent="-171450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ko-KR" altLang="en-US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저작자의 이름</a:t>
                </a:r>
                <a:r>
                  <a:rPr lang="en-US" altLang="ko-KR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, </a:t>
                </a:r>
                <a:r>
                  <a:rPr lang="ko-KR" altLang="en-US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출처 등 저작자를 반드시 표시해야 </a:t>
                </a:r>
                <a:br>
                  <a:rPr lang="en-US" altLang="ko-KR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</a:br>
                <a:r>
                  <a:rPr lang="ko-KR" altLang="en-US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하는 라이선스에 반드시 포함하는 필수조항</a:t>
                </a:r>
                <a:endParaRPr lang="ko-KR" altLang="en-US" dirty="0">
                  <a:latin typeface="+mn-ea"/>
                </a:endParaRPr>
              </a:p>
            </p:txBody>
          </p:sp>
          <p:pic>
            <p:nvPicPr>
              <p:cNvPr id="115" name="Picture 2" descr="https://mirrors.creativecommons.org/presskit/icons/by.xlarge.png">
                <a:extLst>
                  <a:ext uri="{FF2B5EF4-FFF2-40B4-BE49-F238E27FC236}">
                    <a16:creationId xmlns:a16="http://schemas.microsoft.com/office/drawing/2014/main" id="{937B7D33-C52F-49BC-AA16-C4CD1BBCBA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539" y="2376781"/>
                <a:ext cx="720080" cy="7200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5" name="그룹 104">
              <a:extLst>
                <a:ext uri="{FF2B5EF4-FFF2-40B4-BE49-F238E27FC236}">
                  <a16:creationId xmlns:a16="http://schemas.microsoft.com/office/drawing/2014/main" id="{66570D13-A534-469A-BE60-F9943E2B10F9}"/>
                </a:ext>
              </a:extLst>
            </p:cNvPr>
            <p:cNvGrpSpPr/>
            <p:nvPr/>
          </p:nvGrpSpPr>
          <p:grpSpPr>
            <a:xfrm>
              <a:off x="527050" y="2416748"/>
              <a:ext cx="5765927" cy="1135582"/>
              <a:chOff x="527050" y="3338204"/>
              <a:chExt cx="5765927" cy="1135582"/>
            </a:xfrm>
          </p:grpSpPr>
          <p:sp>
            <p:nvSpPr>
              <p:cNvPr id="112" name="직사각형 111">
                <a:extLst>
                  <a:ext uri="{FF2B5EF4-FFF2-40B4-BE49-F238E27FC236}">
                    <a16:creationId xmlns:a16="http://schemas.microsoft.com/office/drawing/2014/main" id="{215C5937-FFD0-4EF4-85D5-C6E253A99D20}"/>
                  </a:ext>
                </a:extLst>
              </p:cNvPr>
              <p:cNvSpPr/>
              <p:nvPr/>
            </p:nvSpPr>
            <p:spPr>
              <a:xfrm>
                <a:off x="527050" y="3338204"/>
                <a:ext cx="5765927" cy="1135582"/>
              </a:xfrm>
              <a:prstGeom prst="rect">
                <a:avLst/>
              </a:prstGeom>
              <a:solidFill>
                <a:srgbClr val="FAFAFA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1076325" indent="-180975">
                  <a:lnSpc>
                    <a:spcPct val="120000"/>
                  </a:lnSpc>
                  <a:spcBef>
                    <a:spcPts val="600"/>
                  </a:spcBef>
                </a:pPr>
                <a:r>
                  <a:rPr lang="en-US" altLang="ko-KR" sz="1600" b="1" dirty="0">
                    <a:solidFill>
                      <a:srgbClr val="A0C93F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Noncommercial (</a:t>
                </a:r>
                <a:r>
                  <a:rPr lang="ko-KR" altLang="en-US" sz="1600" b="1" dirty="0">
                    <a:solidFill>
                      <a:srgbClr val="A0C93F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비영리</a:t>
                </a:r>
                <a:r>
                  <a:rPr lang="en-US" altLang="ko-KR" sz="1600" b="1" dirty="0">
                    <a:solidFill>
                      <a:srgbClr val="A0C93F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)</a:t>
                </a:r>
              </a:p>
              <a:p>
                <a:pPr marL="1162050" indent="-171450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ko-KR" altLang="en-US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저작물을 영리 목적으로 이용할 수 없음</a:t>
                </a:r>
                <a:r>
                  <a:rPr lang="en-US" altLang="ko-KR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.</a:t>
                </a:r>
              </a:p>
              <a:p>
                <a:pPr marL="1162050" indent="-171450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ko-KR" altLang="en-US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영리목적의 이용을 위해서는</a:t>
                </a:r>
                <a:r>
                  <a:rPr lang="en-US" altLang="ko-KR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, </a:t>
                </a:r>
                <a:r>
                  <a:rPr lang="ko-KR" altLang="en-US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별도의 계약 필요</a:t>
                </a:r>
                <a:endParaRPr lang="ko-KR" altLang="en-US" dirty="0">
                  <a:latin typeface="+mn-ea"/>
                </a:endParaRPr>
              </a:p>
            </p:txBody>
          </p:sp>
          <p:pic>
            <p:nvPicPr>
              <p:cNvPr id="113" name="Picture 6" descr="https://mirrors.creativecommons.org/presskit/icons/nc.xlarge.png">
                <a:extLst>
                  <a:ext uri="{FF2B5EF4-FFF2-40B4-BE49-F238E27FC236}">
                    <a16:creationId xmlns:a16="http://schemas.microsoft.com/office/drawing/2014/main" id="{7E29588B-F751-458E-BE3B-A9F2DD2A8C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499" y="3560842"/>
                <a:ext cx="718120" cy="718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" name="그룹 105">
              <a:extLst>
                <a:ext uri="{FF2B5EF4-FFF2-40B4-BE49-F238E27FC236}">
                  <a16:creationId xmlns:a16="http://schemas.microsoft.com/office/drawing/2014/main" id="{AB2D2135-D928-48B3-96B0-A5480A536779}"/>
                </a:ext>
              </a:extLst>
            </p:cNvPr>
            <p:cNvGrpSpPr/>
            <p:nvPr/>
          </p:nvGrpSpPr>
          <p:grpSpPr>
            <a:xfrm>
              <a:off x="527050" y="3605548"/>
              <a:ext cx="5765928" cy="1142094"/>
              <a:chOff x="527050" y="3620168"/>
              <a:chExt cx="5765928" cy="1142094"/>
            </a:xfrm>
          </p:grpSpPr>
          <p:sp>
            <p:nvSpPr>
              <p:cNvPr id="110" name="직사각형 109">
                <a:extLst>
                  <a:ext uri="{FF2B5EF4-FFF2-40B4-BE49-F238E27FC236}">
                    <a16:creationId xmlns:a16="http://schemas.microsoft.com/office/drawing/2014/main" id="{877EC873-6495-4EA6-B40E-B25077037C22}"/>
                  </a:ext>
                </a:extLst>
              </p:cNvPr>
              <p:cNvSpPr/>
              <p:nvPr/>
            </p:nvSpPr>
            <p:spPr>
              <a:xfrm>
                <a:off x="527050" y="3620168"/>
                <a:ext cx="5765928" cy="1142094"/>
              </a:xfrm>
              <a:prstGeom prst="rect">
                <a:avLst/>
              </a:prstGeom>
              <a:solidFill>
                <a:srgbClr val="FAFAFA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1076325" indent="-180975">
                  <a:lnSpc>
                    <a:spcPct val="120000"/>
                  </a:lnSpc>
                  <a:spcBef>
                    <a:spcPts val="600"/>
                  </a:spcBef>
                </a:pPr>
                <a:r>
                  <a:rPr lang="en-US" altLang="ko-KR" sz="1600" b="1" dirty="0">
                    <a:solidFill>
                      <a:srgbClr val="A0C93F"/>
                    </a:solidFill>
                    <a:latin typeface="+mn-ea"/>
                  </a:rPr>
                  <a:t> </a:t>
                </a:r>
                <a:r>
                  <a:rPr lang="en-US" altLang="ko-KR" sz="1600" b="1" dirty="0">
                    <a:solidFill>
                      <a:srgbClr val="A0C93F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Derivative Works (</a:t>
                </a:r>
                <a:r>
                  <a:rPr lang="ko-KR" altLang="en-US" sz="1600" b="1" dirty="0">
                    <a:solidFill>
                      <a:srgbClr val="A0C93F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변경금지</a:t>
                </a:r>
                <a:r>
                  <a:rPr lang="en-US" altLang="ko-KR" sz="1600" b="1" dirty="0">
                    <a:solidFill>
                      <a:srgbClr val="A0C93F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)</a:t>
                </a:r>
              </a:p>
              <a:p>
                <a:pPr marL="1162050" indent="-171450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ko-KR" altLang="en-US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저작물을 변경하거나 저작물을 이용한 </a:t>
                </a:r>
                <a:br>
                  <a:rPr lang="en-US" altLang="ko-KR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</a:br>
                <a:r>
                  <a:rPr lang="en-US" altLang="ko-KR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2</a:t>
                </a:r>
                <a:r>
                  <a:rPr lang="ko-KR" altLang="en-US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차적 저작물 제작 금지</a:t>
                </a:r>
                <a:endParaRPr lang="ko-KR" altLang="en-US" dirty="0">
                  <a:latin typeface="+mn-ea"/>
                </a:endParaRPr>
              </a:p>
            </p:txBody>
          </p:sp>
          <p:pic>
            <p:nvPicPr>
              <p:cNvPr id="111" name="Picture 8" descr="https://mirrors.creativecommons.org/presskit/icons/nd.xlarge.png">
                <a:extLst>
                  <a:ext uri="{FF2B5EF4-FFF2-40B4-BE49-F238E27FC236}">
                    <a16:creationId xmlns:a16="http://schemas.microsoft.com/office/drawing/2014/main" id="{F8443792-CF46-4CF5-BB57-C6740D70B6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539" y="3858992"/>
                <a:ext cx="720080" cy="7200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7" name="그룹 106">
              <a:extLst>
                <a:ext uri="{FF2B5EF4-FFF2-40B4-BE49-F238E27FC236}">
                  <a16:creationId xmlns:a16="http://schemas.microsoft.com/office/drawing/2014/main" id="{5CCDB1A3-5E20-43FB-8FFE-E4411249505B}"/>
                </a:ext>
              </a:extLst>
            </p:cNvPr>
            <p:cNvGrpSpPr/>
            <p:nvPr/>
          </p:nvGrpSpPr>
          <p:grpSpPr>
            <a:xfrm>
              <a:off x="527050" y="4800861"/>
              <a:ext cx="5765927" cy="1142094"/>
              <a:chOff x="527050" y="4800861"/>
              <a:chExt cx="5765927" cy="1142094"/>
            </a:xfrm>
          </p:grpSpPr>
          <p:sp>
            <p:nvSpPr>
              <p:cNvPr id="108" name="직사각형 107">
                <a:extLst>
                  <a:ext uri="{FF2B5EF4-FFF2-40B4-BE49-F238E27FC236}">
                    <a16:creationId xmlns:a16="http://schemas.microsoft.com/office/drawing/2014/main" id="{14B46DF3-E7C5-4505-B2C6-BCFE77B3A4AF}"/>
                  </a:ext>
                </a:extLst>
              </p:cNvPr>
              <p:cNvSpPr/>
              <p:nvPr/>
            </p:nvSpPr>
            <p:spPr>
              <a:xfrm>
                <a:off x="527050" y="4800861"/>
                <a:ext cx="5765927" cy="1142094"/>
              </a:xfrm>
              <a:prstGeom prst="rect">
                <a:avLst/>
              </a:prstGeom>
              <a:solidFill>
                <a:srgbClr val="FAFAFA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1076325" indent="-180975">
                  <a:lnSpc>
                    <a:spcPct val="120000"/>
                  </a:lnSpc>
                  <a:spcBef>
                    <a:spcPts val="600"/>
                  </a:spcBef>
                </a:pPr>
                <a:r>
                  <a:rPr lang="en-US" altLang="ko-KR" sz="1600" b="1" dirty="0">
                    <a:solidFill>
                      <a:srgbClr val="A0C93F"/>
                    </a:solidFill>
                    <a:latin typeface="+mn-ea"/>
                  </a:rPr>
                  <a:t> </a:t>
                </a:r>
                <a:r>
                  <a:rPr lang="en-US" altLang="ko-KR" sz="1600" b="1" dirty="0">
                    <a:solidFill>
                      <a:srgbClr val="A0C93F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Share Alike (</a:t>
                </a:r>
                <a:r>
                  <a:rPr lang="ko-KR" altLang="en-US" sz="1600" b="1" dirty="0">
                    <a:solidFill>
                      <a:srgbClr val="A0C93F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동일조건변경허락</a:t>
                </a:r>
                <a:r>
                  <a:rPr lang="en-US" altLang="ko-KR" sz="1600" b="1" dirty="0">
                    <a:solidFill>
                      <a:srgbClr val="A0C93F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)</a:t>
                </a:r>
              </a:p>
              <a:p>
                <a:pPr marL="1162050" indent="-171450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ko-KR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2</a:t>
                </a:r>
                <a:r>
                  <a:rPr lang="ko-KR" altLang="en-US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차적 저작물 제작을 허용하되</a:t>
                </a:r>
                <a:r>
                  <a:rPr lang="en-US" altLang="ko-KR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, 2</a:t>
                </a:r>
                <a:r>
                  <a:rPr lang="ko-KR" altLang="en-US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차적 저작물에 </a:t>
                </a:r>
                <a:br>
                  <a:rPr lang="en-US" altLang="ko-KR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</a:br>
                <a:r>
                  <a:rPr lang="ko-KR" altLang="en-US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원 저작물과 동일한 라이선스를 적용해야 함</a:t>
                </a:r>
                <a:r>
                  <a:rPr lang="en-US" altLang="ko-KR" sz="1400" spc="-1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.</a:t>
                </a:r>
                <a:endParaRPr lang="ko-KR" altLang="en-US" dirty="0">
                  <a:latin typeface="+mn-ea"/>
                </a:endParaRPr>
              </a:p>
            </p:txBody>
          </p:sp>
          <p:pic>
            <p:nvPicPr>
              <p:cNvPr id="109" name="Picture 10" descr="https://mirrors.creativecommons.org/presskit/icons/sa.xlarge.png">
                <a:extLst>
                  <a:ext uri="{FF2B5EF4-FFF2-40B4-BE49-F238E27FC236}">
                    <a16:creationId xmlns:a16="http://schemas.microsoft.com/office/drawing/2014/main" id="{5DF06421-D3DD-41EC-8ADD-5C8EC2F62A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540" y="5007298"/>
                <a:ext cx="729218" cy="729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989B66D5-7939-4BB1-BFBD-70CCBBD9B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944157"/>
              </p:ext>
            </p:extLst>
          </p:nvPr>
        </p:nvGraphicFramePr>
        <p:xfrm>
          <a:off x="6240463" y="1773238"/>
          <a:ext cx="5653087" cy="4663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92865">
                  <a:extLst>
                    <a:ext uri="{9D8B030D-6E8A-4147-A177-3AD203B41FA5}">
                      <a16:colId xmlns:a16="http://schemas.microsoft.com/office/drawing/2014/main" val="3668845382"/>
                    </a:ext>
                  </a:extLst>
                </a:gridCol>
                <a:gridCol w="3272963">
                  <a:extLst>
                    <a:ext uri="{9D8B030D-6E8A-4147-A177-3AD203B41FA5}">
                      <a16:colId xmlns:a16="http://schemas.microsoft.com/office/drawing/2014/main" val="2114945956"/>
                    </a:ext>
                  </a:extLst>
                </a:gridCol>
                <a:gridCol w="1187259">
                  <a:extLst>
                    <a:ext uri="{9D8B030D-6E8A-4147-A177-3AD203B41FA5}">
                      <a16:colId xmlns:a16="http://schemas.microsoft.com/office/drawing/2014/main" val="4189072910"/>
                    </a:ext>
                  </a:extLst>
                </a:gridCol>
              </a:tblGrid>
              <a:tr h="15665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라이선스</a:t>
                      </a:r>
                      <a:endParaRPr lang="ko-KR" altLang="en-US" sz="12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이용조건</a:t>
                      </a:r>
                      <a:endParaRPr lang="ko-KR" altLang="en-US" sz="12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문자표기</a:t>
                      </a:r>
                      <a:endParaRPr lang="ko-KR" altLang="en-US" sz="12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4104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저작자 표시</a:t>
                      </a:r>
                      <a:endParaRPr lang="en-US" altLang="ko-KR" sz="1200" dirty="0">
                        <a:solidFill>
                          <a:srgbClr val="A0C93F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latinLnBrk="1"/>
                      <a:r>
                        <a:rPr lang="ko-KR" altLang="en-US" sz="1200" dirty="0"/>
                        <a:t>저작자의 이름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저작물의 제목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출처 등 저작자에 관한 표시를 하면 자유로운 이용 가능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CC BY</a:t>
                      </a:r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58732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ko-KR" altLang="en-US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저작자표시</a:t>
                      </a:r>
                      <a:r>
                        <a:rPr lang="en-US" altLang="ko-KR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-</a:t>
                      </a:r>
                      <a:r>
                        <a:rPr lang="ko-KR" altLang="en-US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비영리</a:t>
                      </a:r>
                      <a:r>
                        <a:rPr lang="en-US" altLang="ko-KR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권장</a:t>
                      </a:r>
                      <a:r>
                        <a:rPr lang="en-US" altLang="ko-KR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)</a:t>
                      </a:r>
                    </a:p>
                    <a:p>
                      <a:pPr latinLnBrk="1"/>
                      <a:r>
                        <a:rPr lang="ko-KR" altLang="en-US" sz="1200" dirty="0"/>
                        <a:t>저작자를 밝히면 자유로운 이용이 가능하지만 </a:t>
                      </a:r>
                      <a:br>
                        <a:rPr lang="en-US" altLang="ko-KR" sz="1200" dirty="0"/>
                      </a:br>
                      <a:r>
                        <a:rPr lang="ko-KR" altLang="en-US" sz="1200" dirty="0"/>
                        <a:t>영리목적으로 이용할 수 없음</a:t>
                      </a:r>
                      <a:r>
                        <a:rPr lang="en-US" altLang="ko-KR" sz="1200" dirty="0"/>
                        <a:t>.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CC BY-NC</a:t>
                      </a:r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403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저작자표시</a:t>
                      </a:r>
                      <a:r>
                        <a:rPr lang="en-US" altLang="ko-KR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-</a:t>
                      </a:r>
                      <a:r>
                        <a:rPr lang="ko-KR" altLang="en-US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변경금지</a:t>
                      </a:r>
                      <a:endParaRPr lang="en-US" altLang="ko-KR" sz="1200" kern="1200" dirty="0">
                        <a:solidFill>
                          <a:srgbClr val="A0C93F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+mn-cs"/>
                      </a:endParaRPr>
                    </a:p>
                    <a:p>
                      <a:pPr latinLnBrk="1"/>
                      <a:r>
                        <a:rPr lang="ko-KR" altLang="en-US" sz="1200" dirty="0"/>
                        <a:t>저작자를 밝히면 자유로운 이용이 가능하지만</a:t>
                      </a:r>
                      <a:r>
                        <a:rPr lang="en-US" altLang="ko-KR" sz="1200" dirty="0"/>
                        <a:t>, </a:t>
                      </a:r>
                      <a:br>
                        <a:rPr lang="en-US" altLang="ko-KR" sz="1200" dirty="0"/>
                      </a:br>
                      <a:r>
                        <a:rPr lang="ko-KR" altLang="en-US" sz="1200" dirty="0"/>
                        <a:t>저작물의 변경 없이 그대로 이용해야 함</a:t>
                      </a:r>
                      <a:r>
                        <a:rPr lang="en-US" altLang="ko-KR" sz="1200" dirty="0"/>
                        <a:t>.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/>
                        <a:t>CC BY-ND</a:t>
                      </a:r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4799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ko-KR" altLang="en-US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저작자표시</a:t>
                      </a:r>
                      <a:r>
                        <a:rPr lang="en-US" altLang="ko-KR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-</a:t>
                      </a:r>
                      <a:r>
                        <a:rPr lang="ko-KR" altLang="en-US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동일조건변경허락</a:t>
                      </a:r>
                      <a:endParaRPr lang="en-US" altLang="ko-KR" sz="1200" kern="1200" dirty="0">
                        <a:solidFill>
                          <a:srgbClr val="A0C93F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+mn-cs"/>
                      </a:endParaRPr>
                    </a:p>
                    <a:p>
                      <a:pPr latinLnBrk="1"/>
                      <a:r>
                        <a:rPr lang="ko-KR" altLang="en-US" sz="1200" spc="-10" baseline="0" dirty="0"/>
                        <a:t>저작자를 밝히면 자유로운 이용이 가능하고 저작물의 변경도 가능하지만 </a:t>
                      </a:r>
                      <a:r>
                        <a:rPr lang="en-US" altLang="ko-KR" sz="1200" spc="-10" baseline="0" dirty="0"/>
                        <a:t>2</a:t>
                      </a:r>
                      <a:r>
                        <a:rPr lang="ko-KR" altLang="en-US" sz="1200" spc="-10" baseline="0" dirty="0"/>
                        <a:t>차 저작물에는 원저작물에 </a:t>
                      </a:r>
                      <a:br>
                        <a:rPr lang="en-US" altLang="ko-KR" sz="1200" spc="-10" baseline="0" dirty="0"/>
                      </a:br>
                      <a:r>
                        <a:rPr lang="ko-KR" altLang="en-US" sz="1200" spc="-10" baseline="0" dirty="0"/>
                        <a:t>적용된 것과 동일한 라이선스를 적용해야 함</a:t>
                      </a:r>
                      <a:r>
                        <a:rPr lang="en-US" altLang="ko-KR" sz="1200" spc="-10" baseline="0" dirty="0"/>
                        <a:t>.</a:t>
                      </a:r>
                      <a:endParaRPr lang="ko-KR" altLang="en-US" sz="1200" spc="-1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CC BY-SA</a:t>
                      </a:r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2325625"/>
                  </a:ext>
                </a:extLst>
              </a:tr>
              <a:tr h="475370">
                <a:tc>
                  <a:txBody>
                    <a:bodyPr/>
                    <a:lstStyle/>
                    <a:p>
                      <a:pPr latinLnBrk="1"/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ko-KR" altLang="en-US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저작자표시</a:t>
                      </a:r>
                      <a:r>
                        <a:rPr lang="en-US" altLang="ko-KR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-</a:t>
                      </a:r>
                      <a:r>
                        <a:rPr lang="ko-KR" altLang="en-US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비영리</a:t>
                      </a:r>
                      <a:r>
                        <a:rPr lang="en-US" altLang="ko-KR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-</a:t>
                      </a:r>
                      <a:r>
                        <a:rPr lang="ko-KR" altLang="en-US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동일조건변경허락</a:t>
                      </a:r>
                      <a:endParaRPr lang="en-US" altLang="ko-KR" sz="1200" kern="1200" dirty="0">
                        <a:solidFill>
                          <a:srgbClr val="A0C93F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+mn-cs"/>
                      </a:endParaRPr>
                    </a:p>
                    <a:p>
                      <a:pPr latinLnBrk="1"/>
                      <a:r>
                        <a:rPr lang="ko-KR" altLang="en-US" sz="1200" spc="-10" baseline="0" dirty="0"/>
                        <a:t>저작자를 밝히면 자유로운 이용이 가능하며 </a:t>
                      </a:r>
                      <a:br>
                        <a:rPr lang="en-US" altLang="ko-KR" sz="1200" spc="-10" baseline="0" dirty="0"/>
                      </a:br>
                      <a:r>
                        <a:rPr lang="ko-KR" altLang="en-US" sz="1200" spc="-10" baseline="0" dirty="0"/>
                        <a:t>저작물의 변경도 가능하지만</a:t>
                      </a:r>
                      <a:r>
                        <a:rPr lang="en-US" altLang="ko-KR" sz="1200" spc="-10" baseline="0" dirty="0"/>
                        <a:t>, </a:t>
                      </a:r>
                      <a:r>
                        <a:rPr lang="ko-KR" altLang="en-US" sz="1200" spc="-10" baseline="0" dirty="0"/>
                        <a:t>영리목적으로 </a:t>
                      </a:r>
                      <a:br>
                        <a:rPr lang="en-US" altLang="ko-KR" sz="1200" spc="-10" baseline="0" dirty="0"/>
                      </a:br>
                      <a:r>
                        <a:rPr lang="ko-KR" altLang="en-US" sz="1200" spc="-10" baseline="0" dirty="0"/>
                        <a:t>이용할 수 없고 </a:t>
                      </a:r>
                      <a:r>
                        <a:rPr lang="en-US" altLang="ko-KR" sz="1200" spc="-10" baseline="0" dirty="0"/>
                        <a:t>2</a:t>
                      </a:r>
                      <a:r>
                        <a:rPr lang="ko-KR" altLang="en-US" sz="1200" spc="-10" baseline="0" dirty="0"/>
                        <a:t>차 저작물에는 원 저작물에 적용된 것과 동일한 라이선스를 적용해야 함</a:t>
                      </a:r>
                      <a:r>
                        <a:rPr lang="en-US" altLang="ko-KR" sz="1200" spc="-10" baseline="0" dirty="0"/>
                        <a:t>.</a:t>
                      </a:r>
                      <a:endParaRPr lang="ko-KR" altLang="en-US" sz="1200" spc="-1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CC BY-NC-SA</a:t>
                      </a:r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0341112"/>
                  </a:ext>
                </a:extLst>
              </a:tr>
              <a:tr h="608797">
                <a:tc>
                  <a:txBody>
                    <a:bodyPr/>
                    <a:lstStyle/>
                    <a:p>
                      <a:pPr latinLnBrk="1"/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ko-KR" altLang="en-US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저작자표시</a:t>
                      </a:r>
                      <a:r>
                        <a:rPr lang="en-US" altLang="ko-KR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-</a:t>
                      </a:r>
                      <a:r>
                        <a:rPr lang="ko-KR" altLang="en-US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비영리</a:t>
                      </a:r>
                      <a:r>
                        <a:rPr lang="en-US" altLang="ko-KR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-</a:t>
                      </a:r>
                      <a:r>
                        <a:rPr lang="ko-KR" altLang="en-US" sz="1200" kern="1200" dirty="0">
                          <a:solidFill>
                            <a:srgbClr val="A0C93F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변경금지</a:t>
                      </a:r>
                      <a:endParaRPr lang="en-US" altLang="ko-KR" sz="1200" kern="1200" dirty="0">
                        <a:solidFill>
                          <a:srgbClr val="A0C93F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+mn-cs"/>
                      </a:endParaRPr>
                    </a:p>
                    <a:p>
                      <a:pPr latinLnBrk="1"/>
                      <a:r>
                        <a:rPr lang="ko-KR" altLang="en-US" sz="1200" spc="-100" dirty="0"/>
                        <a:t>저작자를 밝히면 자유로운 이용이 가능하지만</a:t>
                      </a:r>
                      <a:r>
                        <a:rPr lang="en-US" altLang="ko-KR" sz="1200" spc="-100" dirty="0"/>
                        <a:t>, </a:t>
                      </a:r>
                      <a:r>
                        <a:rPr lang="ko-KR" altLang="en-US" sz="1200" spc="-100" baseline="0" dirty="0"/>
                        <a:t>영리 목적으로 이용할 수 없고 변경 없이 그대로 이용해야 함</a:t>
                      </a:r>
                      <a:r>
                        <a:rPr lang="en-US" altLang="ko-KR" sz="1200" spc="-100" baseline="0" dirty="0"/>
                        <a:t>.</a:t>
                      </a:r>
                      <a:endParaRPr lang="ko-KR" altLang="en-US" sz="1200" spc="-1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CC BY-NC-ND</a:t>
                      </a:r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3712601"/>
                  </a:ext>
                </a:extLst>
              </a:tr>
            </a:tbl>
          </a:graphicData>
        </a:graphic>
      </p:graphicFrame>
      <p:grpSp>
        <p:nvGrpSpPr>
          <p:cNvPr id="19" name="그룹 18">
            <a:extLst>
              <a:ext uri="{FF2B5EF4-FFF2-40B4-BE49-F238E27FC236}">
                <a16:creationId xmlns:a16="http://schemas.microsoft.com/office/drawing/2014/main" id="{1909DF04-9DC6-4F20-8914-A20AB5FED62E}"/>
              </a:ext>
            </a:extLst>
          </p:cNvPr>
          <p:cNvGrpSpPr/>
          <p:nvPr/>
        </p:nvGrpSpPr>
        <p:grpSpPr>
          <a:xfrm>
            <a:off x="6346389" y="2197386"/>
            <a:ext cx="961690" cy="4084647"/>
            <a:chOff x="6346389" y="2197386"/>
            <a:chExt cx="961690" cy="4084647"/>
          </a:xfrm>
        </p:grpSpPr>
        <p:pic>
          <p:nvPicPr>
            <p:cNvPr id="2050" name="Picture 2" descr="https://licensebuttons.net/l/by/3.0/88x31.png">
              <a:extLst>
                <a:ext uri="{FF2B5EF4-FFF2-40B4-BE49-F238E27FC236}">
                  <a16:creationId xmlns:a16="http://schemas.microsoft.com/office/drawing/2014/main" id="{43738486-82CF-49E6-A3AD-10427B5C5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6389" y="2197386"/>
              <a:ext cx="961690" cy="338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licensebuttons.net/l/by-sa/3.0/88x31.png">
              <a:extLst>
                <a:ext uri="{FF2B5EF4-FFF2-40B4-BE49-F238E27FC236}">
                  <a16:creationId xmlns:a16="http://schemas.microsoft.com/office/drawing/2014/main" id="{9B389EDB-3381-40F7-99AA-EEB085DAB1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6389" y="4221591"/>
              <a:ext cx="961690" cy="338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licensebuttons.net/l/by-nd/3.0/88x31.png">
              <a:extLst>
                <a:ext uri="{FF2B5EF4-FFF2-40B4-BE49-F238E27FC236}">
                  <a16:creationId xmlns:a16="http://schemas.microsoft.com/office/drawing/2014/main" id="{A999B800-C9E2-4FF3-BAC9-46457D20CF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6389" y="3482526"/>
              <a:ext cx="961690" cy="338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licensebuttons.net/l/by-nc/3.0/88x31.png">
              <a:extLst>
                <a:ext uri="{FF2B5EF4-FFF2-40B4-BE49-F238E27FC236}">
                  <a16:creationId xmlns:a16="http://schemas.microsoft.com/office/drawing/2014/main" id="{3423C506-2F41-414C-B17B-AA6A5F3DD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6389" y="2839956"/>
              <a:ext cx="961690" cy="338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s://licensebuttons.net/l/by-nc-sa/3.0/88x31.png">
              <a:extLst>
                <a:ext uri="{FF2B5EF4-FFF2-40B4-BE49-F238E27FC236}">
                  <a16:creationId xmlns:a16="http://schemas.microsoft.com/office/drawing/2014/main" id="{5E15BC2F-57EB-49E2-A2D9-87EA8D2DEF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6389" y="5144456"/>
              <a:ext cx="961690" cy="338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s://licensebuttons.net/l/by-nc-nd/3.0/88x31.png">
              <a:extLst>
                <a:ext uri="{FF2B5EF4-FFF2-40B4-BE49-F238E27FC236}">
                  <a16:creationId xmlns:a16="http://schemas.microsoft.com/office/drawing/2014/main" id="{1E62BE0E-DEC8-4869-897D-F2811D6505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6389" y="5943256"/>
              <a:ext cx="961690" cy="338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8746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6B41EE2-6169-497D-AB32-E6E48D1C01CF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08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235C1-8769-496F-9203-1D7A3BE7E029}"/>
              </a:ext>
            </a:extLst>
          </p:cNvPr>
          <p:cNvSpPr txBox="1"/>
          <p:nvPr/>
        </p:nvSpPr>
        <p:spPr>
          <a:xfrm>
            <a:off x="1663700" y="396845"/>
            <a:ext cx="301524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오픈액세스의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장점 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(1/2)</a:t>
            </a:r>
            <a:endParaRPr lang="ko-KR" altLang="en-US" sz="2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5519C95-9AC5-44A8-BFD6-8953B3BA8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11</a:t>
            </a:fld>
            <a:endParaRPr lang="en-US" altLang="ko-KR" dirty="0"/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D8E6AAF2-609C-401D-AEE5-2BCEDEFF7C9F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34" name="사각형: 둥근 모서리 33">
              <a:extLst>
                <a:ext uri="{FF2B5EF4-FFF2-40B4-BE49-F238E27FC236}">
                  <a16:creationId xmlns:a16="http://schemas.microsoft.com/office/drawing/2014/main" id="{A3904825-6BA4-4C98-8886-4758F89DC1E1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장점</a:t>
              </a:r>
              <a:endPara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35" name="막힌 원호 34">
              <a:extLst>
                <a:ext uri="{FF2B5EF4-FFF2-40B4-BE49-F238E27FC236}">
                  <a16:creationId xmlns:a16="http://schemas.microsoft.com/office/drawing/2014/main" id="{DB47FACD-DFEC-49A8-9E98-38315DD11A40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36" name="막힌 원호 35">
              <a:extLst>
                <a:ext uri="{FF2B5EF4-FFF2-40B4-BE49-F238E27FC236}">
                  <a16:creationId xmlns:a16="http://schemas.microsoft.com/office/drawing/2014/main" id="{9495FCB5-B275-4C97-B074-C8555747BFF0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B93470DE-2C73-4DB1-8758-3D0FEDD6D6BA}"/>
              </a:ext>
            </a:extLst>
          </p:cNvPr>
          <p:cNvGrpSpPr/>
          <p:nvPr/>
        </p:nvGrpSpPr>
        <p:grpSpPr>
          <a:xfrm>
            <a:off x="393701" y="1848704"/>
            <a:ext cx="5549885" cy="1118640"/>
            <a:chOff x="393700" y="1704329"/>
            <a:chExt cx="5937385" cy="1118640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E545120F-F341-4BF0-A08F-463B64079D58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6A741C8A-41EA-4380-B7B3-D61E573CA37E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9" name="막힌 원호 18">
                <a:extLst>
                  <a:ext uri="{FF2B5EF4-FFF2-40B4-BE49-F238E27FC236}">
                    <a16:creationId xmlns:a16="http://schemas.microsoft.com/office/drawing/2014/main" id="{F3FCE5D6-34B1-4C54-AA7E-A5514115AF25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847047-0D3B-4FF3-8530-94B6FAF4A9C9}"/>
                </a:ext>
              </a:extLst>
            </p:cNvPr>
            <p:cNvSpPr txBox="1"/>
            <p:nvPr/>
          </p:nvSpPr>
          <p:spPr>
            <a:xfrm>
              <a:off x="685801" y="1704329"/>
              <a:ext cx="5645284" cy="11186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누구나 무료로 자유롭게 이용 가능</a:t>
              </a:r>
              <a:endParaRPr lang="en-US" altLang="ko-KR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marL="177800" indent="-177800">
                <a:lnSpc>
                  <a:spcPct val="150000"/>
                </a:lnSpc>
                <a:buFontTx/>
                <a:buChar char="-"/>
              </a:pP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특히 공공자금으로 지원된 연구에 대한 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OA 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의무화 조치가 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EU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를 중심으로 확산 중</a:t>
              </a: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688B9E2B-2A4D-4303-B4D5-504FFF05AE55}"/>
              </a:ext>
            </a:extLst>
          </p:cNvPr>
          <p:cNvGrpSpPr/>
          <p:nvPr/>
        </p:nvGrpSpPr>
        <p:grpSpPr>
          <a:xfrm>
            <a:off x="393701" y="3170378"/>
            <a:ext cx="5549885" cy="2595967"/>
            <a:chOff x="393700" y="1704329"/>
            <a:chExt cx="5937385" cy="2595967"/>
          </a:xfrm>
        </p:grpSpPr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B68B32D8-93A9-44D0-B960-85FDC3A31C8A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49" name="타원 48">
                <a:extLst>
                  <a:ext uri="{FF2B5EF4-FFF2-40B4-BE49-F238E27FC236}">
                    <a16:creationId xmlns:a16="http://schemas.microsoft.com/office/drawing/2014/main" id="{BFD8833D-6FF0-4F11-9701-D2A3E287CE9D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50" name="막힌 원호 49">
                <a:extLst>
                  <a:ext uri="{FF2B5EF4-FFF2-40B4-BE49-F238E27FC236}">
                    <a16:creationId xmlns:a16="http://schemas.microsoft.com/office/drawing/2014/main" id="{F2C197D9-545D-4ED9-B733-0F631EDB07EB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6B84107-A9AE-4857-BC7D-77BA96136B3E}"/>
                </a:ext>
              </a:extLst>
            </p:cNvPr>
            <p:cNvSpPr txBox="1"/>
            <p:nvPr/>
          </p:nvSpPr>
          <p:spPr>
            <a:xfrm>
              <a:off x="685801" y="1704329"/>
              <a:ext cx="5645284" cy="2595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독자층 증가</a:t>
              </a:r>
              <a:endParaRPr lang="en-US" altLang="ko-KR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marL="177800" indent="-177800">
                <a:lnSpc>
                  <a:spcPct val="150000"/>
                </a:lnSpc>
                <a:buFontTx/>
                <a:buChar char="-"/>
              </a:pP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구독료 기반의 해외 학술지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DBPIA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를 통한 국내 학술지보다 접근 가능성이 좋아 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상대적으로 높은 피인용수를 가질 수 있음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endParaRPr lang="en-US" altLang="ko-KR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marL="177800" indent="-177800">
                <a:lnSpc>
                  <a:spcPct val="150000"/>
                </a:lnSpc>
                <a:buFontTx/>
                <a:buChar char="-"/>
              </a:pP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실제로 최근 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SCIE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등재지 </a:t>
              </a:r>
              <a:b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가운데 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OA 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학술지의 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IF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b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높아지는 논문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이 발표되고 </a:t>
              </a:r>
              <a:b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있음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</a:p>
          </p:txBody>
        </p:sp>
      </p:grpSp>
      <p:grpSp>
        <p:nvGrpSpPr>
          <p:cNvPr id="150" name="그룹 149">
            <a:extLst>
              <a:ext uri="{FF2B5EF4-FFF2-40B4-BE49-F238E27FC236}">
                <a16:creationId xmlns:a16="http://schemas.microsoft.com/office/drawing/2014/main" id="{21F596E2-7FEC-4E76-A727-8A4ABFCE29D8}"/>
              </a:ext>
            </a:extLst>
          </p:cNvPr>
          <p:cNvGrpSpPr/>
          <p:nvPr/>
        </p:nvGrpSpPr>
        <p:grpSpPr>
          <a:xfrm>
            <a:off x="6209544" y="1170609"/>
            <a:ext cx="5721833" cy="5282579"/>
            <a:chOff x="6240463" y="1170609"/>
            <a:chExt cx="5721833" cy="5282579"/>
          </a:xfrm>
        </p:grpSpPr>
        <p:sp>
          <p:nvSpPr>
            <p:cNvPr id="151" name="직사각형 150">
              <a:extLst>
                <a:ext uri="{FF2B5EF4-FFF2-40B4-BE49-F238E27FC236}">
                  <a16:creationId xmlns:a16="http://schemas.microsoft.com/office/drawing/2014/main" id="{C64F579E-DD0E-4F7D-AAF4-EFD48A79D57F}"/>
                </a:ext>
              </a:extLst>
            </p:cNvPr>
            <p:cNvSpPr/>
            <p:nvPr/>
          </p:nvSpPr>
          <p:spPr>
            <a:xfrm>
              <a:off x="6240463" y="1170609"/>
              <a:ext cx="5721833" cy="52825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52" name="그룹 151">
              <a:extLst>
                <a:ext uri="{FF2B5EF4-FFF2-40B4-BE49-F238E27FC236}">
                  <a16:creationId xmlns:a16="http://schemas.microsoft.com/office/drawing/2014/main" id="{12F9EEFB-A489-4E2E-AF1E-0F4E5B5CF541}"/>
                </a:ext>
              </a:extLst>
            </p:cNvPr>
            <p:cNvGrpSpPr/>
            <p:nvPr/>
          </p:nvGrpSpPr>
          <p:grpSpPr>
            <a:xfrm>
              <a:off x="6344103" y="1761698"/>
              <a:ext cx="5350171" cy="4566885"/>
              <a:chOff x="6344103" y="1761698"/>
              <a:chExt cx="5350171" cy="4566885"/>
            </a:xfrm>
          </p:grpSpPr>
          <p:grpSp>
            <p:nvGrpSpPr>
              <p:cNvPr id="153" name="그룹 152">
                <a:extLst>
                  <a:ext uri="{FF2B5EF4-FFF2-40B4-BE49-F238E27FC236}">
                    <a16:creationId xmlns:a16="http://schemas.microsoft.com/office/drawing/2014/main" id="{8EB326B4-03F9-4290-918F-3C614854E919}"/>
                  </a:ext>
                </a:extLst>
              </p:cNvPr>
              <p:cNvGrpSpPr/>
              <p:nvPr/>
            </p:nvGrpSpPr>
            <p:grpSpPr>
              <a:xfrm>
                <a:off x="6344103" y="1761698"/>
                <a:ext cx="5350171" cy="4566885"/>
                <a:chOff x="6344103" y="1761698"/>
                <a:chExt cx="5350171" cy="4566885"/>
              </a:xfrm>
            </p:grpSpPr>
            <p:grpSp>
              <p:nvGrpSpPr>
                <p:cNvPr id="164" name="그룹 163">
                  <a:extLst>
                    <a:ext uri="{FF2B5EF4-FFF2-40B4-BE49-F238E27FC236}">
                      <a16:creationId xmlns:a16="http://schemas.microsoft.com/office/drawing/2014/main" id="{8331A831-3380-459D-A954-B91805520C39}"/>
                    </a:ext>
                  </a:extLst>
                </p:cNvPr>
                <p:cNvGrpSpPr/>
                <p:nvPr/>
              </p:nvGrpSpPr>
              <p:grpSpPr>
                <a:xfrm>
                  <a:off x="8505350" y="1761698"/>
                  <a:ext cx="1050288" cy="1276777"/>
                  <a:chOff x="8505350" y="1761698"/>
                  <a:chExt cx="1050288" cy="1276777"/>
                </a:xfrm>
              </p:grpSpPr>
              <p:sp>
                <p:nvSpPr>
                  <p:cNvPr id="200" name="TextBox 199">
                    <a:extLst>
                      <a:ext uri="{FF2B5EF4-FFF2-40B4-BE49-F238E27FC236}">
                        <a16:creationId xmlns:a16="http://schemas.microsoft.com/office/drawing/2014/main" id="{5C7CB3DB-AB51-483E-90AA-8082DD6D0F96}"/>
                      </a:ext>
                    </a:extLst>
                  </p:cNvPr>
                  <p:cNvSpPr txBox="1"/>
                  <p:nvPr/>
                </p:nvSpPr>
                <p:spPr>
                  <a:xfrm>
                    <a:off x="8505350" y="2203510"/>
                    <a:ext cx="1050288" cy="3231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ko-KR"/>
                    </a:defPPr>
                    <a:lvl1pPr>
                      <a:defRPr spc="-8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defRPr>
                    </a:lvl1pPr>
                  </a:lstStyle>
                  <a:p>
                    <a:pPr algn="ctr"/>
                    <a:r>
                      <a:rPr lang="en-US" altLang="ko-KR" sz="1050" spc="-30" dirty="0"/>
                      <a:t>More exposure for</a:t>
                    </a:r>
                    <a:br>
                      <a:rPr lang="en-US" altLang="ko-KR" sz="1050" spc="-30" dirty="0"/>
                    </a:br>
                    <a:r>
                      <a:rPr lang="en-US" altLang="ko-KR" sz="1050" spc="-30" dirty="0"/>
                      <a:t>your work</a:t>
                    </a:r>
                  </a:p>
                </p:txBody>
              </p:sp>
              <p:sp>
                <p:nvSpPr>
                  <p:cNvPr id="201" name="원형: 비어 있음 200">
                    <a:extLst>
                      <a:ext uri="{FF2B5EF4-FFF2-40B4-BE49-F238E27FC236}">
                        <a16:creationId xmlns:a16="http://schemas.microsoft.com/office/drawing/2014/main" id="{8B76CAD4-053C-4C5D-B8C4-A3CAD7702C45}"/>
                      </a:ext>
                    </a:extLst>
                  </p:cNvPr>
                  <p:cNvSpPr/>
                  <p:nvPr/>
                </p:nvSpPr>
                <p:spPr>
                  <a:xfrm>
                    <a:off x="8798321" y="1761698"/>
                    <a:ext cx="457200" cy="457200"/>
                  </a:xfrm>
                  <a:prstGeom prst="donut">
                    <a:avLst>
                      <a:gd name="adj" fmla="val 14339"/>
                    </a:avLst>
                  </a:prstGeom>
                  <a:solidFill>
                    <a:srgbClr val="EAEAE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202" name="그래픽 201">
                    <a:extLst>
                      <a:ext uri="{FF2B5EF4-FFF2-40B4-BE49-F238E27FC236}">
                        <a16:creationId xmlns:a16="http://schemas.microsoft.com/office/drawing/2014/main" id="{0AF1B65D-41C2-4859-8E3F-C90BF8080B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38616" y="1879776"/>
                    <a:ext cx="383755" cy="222175"/>
                  </a:xfrm>
                  <a:prstGeom prst="rect">
                    <a:avLst/>
                  </a:prstGeom>
                </p:spPr>
              </p:pic>
              <p:cxnSp>
                <p:nvCxnSpPr>
                  <p:cNvPr id="203" name="직선 연결선 202">
                    <a:extLst>
                      <a:ext uri="{FF2B5EF4-FFF2-40B4-BE49-F238E27FC236}">
                        <a16:creationId xmlns:a16="http://schemas.microsoft.com/office/drawing/2014/main" id="{CA10C8A5-EEA4-40C7-B8E0-E85A99724F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029700" y="2540061"/>
                    <a:ext cx="0" cy="498414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  <a:prstDash val="sysDot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5" name="그룹 164">
                  <a:extLst>
                    <a:ext uri="{FF2B5EF4-FFF2-40B4-BE49-F238E27FC236}">
                      <a16:creationId xmlns:a16="http://schemas.microsoft.com/office/drawing/2014/main" id="{E9D02FDF-BB9C-4C2C-8D21-739210D4421A}"/>
                    </a:ext>
                  </a:extLst>
                </p:cNvPr>
                <p:cNvGrpSpPr/>
                <p:nvPr/>
              </p:nvGrpSpPr>
              <p:grpSpPr>
                <a:xfrm>
                  <a:off x="6810246" y="1929085"/>
                  <a:ext cx="1357279" cy="1461815"/>
                  <a:chOff x="6810246" y="1929085"/>
                  <a:chExt cx="1357279" cy="1461815"/>
                </a:xfrm>
              </p:grpSpPr>
              <p:sp>
                <p:nvSpPr>
                  <p:cNvPr id="196" name="TextBox 195">
                    <a:extLst>
                      <a:ext uri="{FF2B5EF4-FFF2-40B4-BE49-F238E27FC236}">
                        <a16:creationId xmlns:a16="http://schemas.microsoft.com/office/drawing/2014/main" id="{ADB3E46D-C5FF-468D-81B0-349A79A70E66}"/>
                      </a:ext>
                    </a:extLst>
                  </p:cNvPr>
                  <p:cNvSpPr txBox="1"/>
                  <p:nvPr/>
                </p:nvSpPr>
                <p:spPr>
                  <a:xfrm>
                    <a:off x="6810246" y="2482910"/>
                    <a:ext cx="1176605" cy="48474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ko-KR"/>
                    </a:defPPr>
                    <a:lvl1pPr>
                      <a:defRPr spc="-8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defRPr>
                    </a:lvl1pPr>
                  </a:lstStyle>
                  <a:p>
                    <a:pPr algn="ctr"/>
                    <a:r>
                      <a:rPr lang="en-US" altLang="ko-KR" sz="1050" spc="-30" dirty="0"/>
                      <a:t>Researchers in</a:t>
                    </a:r>
                    <a:br>
                      <a:rPr lang="en-US" altLang="ko-KR" sz="1050" spc="-30" dirty="0"/>
                    </a:br>
                    <a:r>
                      <a:rPr lang="en-US" altLang="ko-KR" sz="1050" spc="-30" dirty="0"/>
                      <a:t>developing countries</a:t>
                    </a:r>
                    <a:br>
                      <a:rPr lang="en-US" altLang="ko-KR" sz="1050" spc="-30" dirty="0"/>
                    </a:br>
                    <a:r>
                      <a:rPr lang="en-US" altLang="ko-KR" sz="1050" spc="-30" dirty="0"/>
                      <a:t>can see your work</a:t>
                    </a:r>
                  </a:p>
                </p:txBody>
              </p:sp>
              <p:cxnSp>
                <p:nvCxnSpPr>
                  <p:cNvPr id="197" name="직선 연결선 196">
                    <a:extLst>
                      <a:ext uri="{FF2B5EF4-FFF2-40B4-BE49-F238E27FC236}">
                        <a16:creationId xmlns:a16="http://schemas.microsoft.com/office/drawing/2014/main" id="{D2F8752B-B00A-4C12-AF2E-6E8A96EFD4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 flipV="1">
                    <a:off x="8167525" y="2892486"/>
                    <a:ext cx="0" cy="498414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  <a:prstDash val="sysDot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8" name="원형: 비어 있음 197">
                    <a:extLst>
                      <a:ext uri="{FF2B5EF4-FFF2-40B4-BE49-F238E27FC236}">
                        <a16:creationId xmlns:a16="http://schemas.microsoft.com/office/drawing/2014/main" id="{2C9C96FD-5D2A-4871-9A0E-ED8CC1D1C4F3}"/>
                      </a:ext>
                    </a:extLst>
                  </p:cNvPr>
                  <p:cNvSpPr/>
                  <p:nvPr/>
                </p:nvSpPr>
                <p:spPr>
                  <a:xfrm>
                    <a:off x="7141878" y="1929085"/>
                    <a:ext cx="457200" cy="457200"/>
                  </a:xfrm>
                  <a:prstGeom prst="donut">
                    <a:avLst>
                      <a:gd name="adj" fmla="val 14339"/>
                    </a:avLst>
                  </a:prstGeom>
                  <a:solidFill>
                    <a:srgbClr val="EAEAE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99" name="그래픽 198">
                    <a:extLst>
                      <a:ext uri="{FF2B5EF4-FFF2-40B4-BE49-F238E27FC236}">
                        <a16:creationId xmlns:a16="http://schemas.microsoft.com/office/drawing/2014/main" id="{8775953D-1221-4147-AD44-D7350792C9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83857" y="2036005"/>
                    <a:ext cx="384515" cy="3775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6" name="그룹 165">
                  <a:extLst>
                    <a:ext uri="{FF2B5EF4-FFF2-40B4-BE49-F238E27FC236}">
                      <a16:creationId xmlns:a16="http://schemas.microsoft.com/office/drawing/2014/main" id="{49855234-72C4-4BEE-859D-9740730BDC9A}"/>
                    </a:ext>
                  </a:extLst>
                </p:cNvPr>
                <p:cNvGrpSpPr/>
                <p:nvPr/>
              </p:nvGrpSpPr>
              <p:grpSpPr>
                <a:xfrm>
                  <a:off x="9650819" y="1929085"/>
                  <a:ext cx="1483270" cy="1212608"/>
                  <a:chOff x="9650819" y="1929085"/>
                  <a:chExt cx="1483270" cy="1212608"/>
                </a:xfrm>
              </p:grpSpPr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id="{6EE94817-AE10-4F96-85C5-1894D9AF0CF4}"/>
                      </a:ext>
                    </a:extLst>
                  </p:cNvPr>
                  <p:cNvSpPr txBox="1"/>
                  <p:nvPr/>
                </p:nvSpPr>
                <p:spPr>
                  <a:xfrm>
                    <a:off x="10072260" y="2521010"/>
                    <a:ext cx="1061829" cy="3231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ko-KR"/>
                    </a:defPPr>
                    <a:lvl1pPr>
                      <a:defRPr spc="-8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defRPr>
                    </a:lvl1pPr>
                  </a:lstStyle>
                  <a:p>
                    <a:pPr algn="ctr"/>
                    <a:r>
                      <a:rPr lang="en-US" altLang="ko-KR" sz="1050" spc="-30" dirty="0"/>
                      <a:t>Practitioners can</a:t>
                    </a:r>
                    <a:br>
                      <a:rPr lang="en-US" altLang="ko-KR" sz="1050" spc="-30" dirty="0"/>
                    </a:br>
                    <a:r>
                      <a:rPr lang="en-US" altLang="ko-KR" sz="1050" spc="-30" dirty="0"/>
                      <a:t>apply your findings</a:t>
                    </a:r>
                  </a:p>
                </p:txBody>
              </p:sp>
              <p:cxnSp>
                <p:nvCxnSpPr>
                  <p:cNvPr id="193" name="직선 연결선 192">
                    <a:extLst>
                      <a:ext uri="{FF2B5EF4-FFF2-40B4-BE49-F238E27FC236}">
                        <a16:creationId xmlns:a16="http://schemas.microsoft.com/office/drawing/2014/main" id="{CCFAA869-73CF-4277-8A12-E5EED5F8A1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 flipH="1" flipV="1">
                    <a:off x="9900026" y="2892486"/>
                    <a:ext cx="0" cy="498414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  <a:prstDash val="sysDot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4" name="원형: 비어 있음 193">
                    <a:extLst>
                      <a:ext uri="{FF2B5EF4-FFF2-40B4-BE49-F238E27FC236}">
                        <a16:creationId xmlns:a16="http://schemas.microsoft.com/office/drawing/2014/main" id="{CD0332D8-108F-49AF-9929-887CB05137C3}"/>
                      </a:ext>
                    </a:extLst>
                  </p:cNvPr>
                  <p:cNvSpPr/>
                  <p:nvPr/>
                </p:nvSpPr>
                <p:spPr>
                  <a:xfrm>
                    <a:off x="10327679" y="1929085"/>
                    <a:ext cx="457200" cy="457200"/>
                  </a:xfrm>
                  <a:prstGeom prst="donut">
                    <a:avLst>
                      <a:gd name="adj" fmla="val 14339"/>
                    </a:avLst>
                  </a:prstGeom>
                  <a:solidFill>
                    <a:srgbClr val="EAEAE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95" name="그래픽 194">
                    <a:extLst>
                      <a:ext uri="{FF2B5EF4-FFF2-40B4-BE49-F238E27FC236}">
                        <a16:creationId xmlns:a16="http://schemas.microsoft.com/office/drawing/2014/main" id="{86FAD75A-6154-41CA-8D14-251F173948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316930" y="2096823"/>
                    <a:ext cx="380567" cy="33541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7" name="그룹 166">
                  <a:extLst>
                    <a:ext uri="{FF2B5EF4-FFF2-40B4-BE49-F238E27FC236}">
                      <a16:creationId xmlns:a16="http://schemas.microsoft.com/office/drawing/2014/main" id="{4135AF5C-CE77-4470-994B-F9D95B3B54DC}"/>
                    </a:ext>
                  </a:extLst>
                </p:cNvPr>
                <p:cNvGrpSpPr/>
                <p:nvPr/>
              </p:nvGrpSpPr>
              <p:grpSpPr>
                <a:xfrm>
                  <a:off x="6344103" y="3334635"/>
                  <a:ext cx="1686136" cy="840002"/>
                  <a:chOff x="6344103" y="3334635"/>
                  <a:chExt cx="1686136" cy="840002"/>
                </a:xfrm>
              </p:grpSpPr>
              <p:sp>
                <p:nvSpPr>
                  <p:cNvPr id="188" name="TextBox 187">
                    <a:extLst>
                      <a:ext uri="{FF2B5EF4-FFF2-40B4-BE49-F238E27FC236}">
                        <a16:creationId xmlns:a16="http://schemas.microsoft.com/office/drawing/2014/main" id="{58E47680-0190-403D-AEF9-F5F69D4848EB}"/>
                      </a:ext>
                    </a:extLst>
                  </p:cNvPr>
                  <p:cNvSpPr txBox="1"/>
                  <p:nvPr/>
                </p:nvSpPr>
                <p:spPr>
                  <a:xfrm>
                    <a:off x="6344103" y="3851472"/>
                    <a:ext cx="1133965" cy="3231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ko-KR"/>
                    </a:defPPr>
                    <a:lvl1pPr>
                      <a:defRPr spc="-8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defRPr>
                    </a:lvl1pPr>
                  </a:lstStyle>
                  <a:p>
                    <a:pPr algn="ctr"/>
                    <a:r>
                      <a:rPr lang="en-US" altLang="ko-KR" sz="1050" spc="-30" dirty="0"/>
                      <a:t>Taxpayers get value</a:t>
                    </a:r>
                    <a:br>
                      <a:rPr lang="en-US" altLang="ko-KR" sz="1050" spc="-30" dirty="0"/>
                    </a:br>
                    <a:r>
                      <a:rPr lang="en-US" altLang="ko-KR" sz="1050" spc="-30" dirty="0"/>
                      <a:t>for money</a:t>
                    </a:r>
                  </a:p>
                </p:txBody>
              </p:sp>
              <p:cxnSp>
                <p:nvCxnSpPr>
                  <p:cNvPr id="189" name="직선 연결선 188">
                    <a:extLst>
                      <a:ext uri="{FF2B5EF4-FFF2-40B4-BE49-F238E27FC236}">
                        <a16:creationId xmlns:a16="http://schemas.microsoft.com/office/drawing/2014/main" id="{49CE0BD9-1C54-4D7A-A661-B395473FBF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5400000" flipV="1">
                    <a:off x="7781032" y="3760195"/>
                    <a:ext cx="0" cy="498414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  <a:prstDash val="sysDot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0" name="원형: 비어 있음 189">
                    <a:extLst>
                      <a:ext uri="{FF2B5EF4-FFF2-40B4-BE49-F238E27FC236}">
                        <a16:creationId xmlns:a16="http://schemas.microsoft.com/office/drawing/2014/main" id="{F8E2D6EA-87B6-4884-81E9-956A0798199C}"/>
                      </a:ext>
                    </a:extLst>
                  </p:cNvPr>
                  <p:cNvSpPr/>
                  <p:nvPr/>
                </p:nvSpPr>
                <p:spPr>
                  <a:xfrm>
                    <a:off x="6678118" y="3334635"/>
                    <a:ext cx="457200" cy="457200"/>
                  </a:xfrm>
                  <a:prstGeom prst="donut">
                    <a:avLst>
                      <a:gd name="adj" fmla="val 14339"/>
                    </a:avLst>
                  </a:prstGeom>
                  <a:solidFill>
                    <a:srgbClr val="EAEAE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91" name="그래픽 190">
                    <a:extLst>
                      <a:ext uri="{FF2B5EF4-FFF2-40B4-BE49-F238E27FC236}">
                        <a16:creationId xmlns:a16="http://schemas.microsoft.com/office/drawing/2014/main" id="{884FADE0-B2C0-4470-A2B4-BA07F7645A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31347" y="3398447"/>
                    <a:ext cx="413237" cy="35106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8" name="그룹 167">
                  <a:extLst>
                    <a:ext uri="{FF2B5EF4-FFF2-40B4-BE49-F238E27FC236}">
                      <a16:creationId xmlns:a16="http://schemas.microsoft.com/office/drawing/2014/main" id="{B5D050AD-D937-4B07-BC3F-CC18C837112E}"/>
                    </a:ext>
                  </a:extLst>
                </p:cNvPr>
                <p:cNvGrpSpPr/>
                <p:nvPr/>
              </p:nvGrpSpPr>
              <p:grpSpPr>
                <a:xfrm>
                  <a:off x="10000413" y="3334635"/>
                  <a:ext cx="1693861" cy="745095"/>
                  <a:chOff x="10000413" y="3334635"/>
                  <a:chExt cx="1693861" cy="745095"/>
                </a:xfrm>
              </p:grpSpPr>
              <p:sp>
                <p:nvSpPr>
                  <p:cNvPr id="184" name="TextBox 183">
                    <a:extLst>
                      <a:ext uri="{FF2B5EF4-FFF2-40B4-BE49-F238E27FC236}">
                        <a16:creationId xmlns:a16="http://schemas.microsoft.com/office/drawing/2014/main" id="{77B7080D-6BAD-4454-A145-0A7A870DA9A6}"/>
                      </a:ext>
                    </a:extLst>
                  </p:cNvPr>
                  <p:cNvSpPr txBox="1"/>
                  <p:nvPr/>
                </p:nvSpPr>
                <p:spPr>
                  <a:xfrm>
                    <a:off x="10551974" y="3918147"/>
                    <a:ext cx="1142300" cy="16158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ko-KR"/>
                    </a:defPPr>
                    <a:lvl1pPr>
                      <a:defRPr spc="-8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defRPr>
                    </a:lvl1pPr>
                  </a:lstStyle>
                  <a:p>
                    <a:pPr algn="ctr"/>
                    <a:r>
                      <a:rPr lang="en-US" altLang="ko-KR" sz="1050" spc="-30" dirty="0"/>
                      <a:t>Higher citation rates</a:t>
                    </a:r>
                  </a:p>
                </p:txBody>
              </p:sp>
              <p:cxnSp>
                <p:nvCxnSpPr>
                  <p:cNvPr id="185" name="직선 연결선 184">
                    <a:extLst>
                      <a:ext uri="{FF2B5EF4-FFF2-40B4-BE49-F238E27FC236}">
                        <a16:creationId xmlns:a16="http://schemas.microsoft.com/office/drawing/2014/main" id="{EF27608D-9C19-46F6-A318-176A1BAAB7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10249620" y="3760195"/>
                    <a:ext cx="0" cy="498414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  <a:prstDash val="sysDot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6" name="원형: 비어 있음 185">
                    <a:extLst>
                      <a:ext uri="{FF2B5EF4-FFF2-40B4-BE49-F238E27FC236}">
                        <a16:creationId xmlns:a16="http://schemas.microsoft.com/office/drawing/2014/main" id="{4F9E46A0-AF42-4D18-8299-03DCBE508C47}"/>
                      </a:ext>
                    </a:extLst>
                  </p:cNvPr>
                  <p:cNvSpPr/>
                  <p:nvPr/>
                </p:nvSpPr>
                <p:spPr>
                  <a:xfrm>
                    <a:off x="10894524" y="3334635"/>
                    <a:ext cx="457200" cy="457200"/>
                  </a:xfrm>
                  <a:prstGeom prst="donut">
                    <a:avLst>
                      <a:gd name="adj" fmla="val 14339"/>
                    </a:avLst>
                  </a:prstGeom>
                  <a:solidFill>
                    <a:srgbClr val="EAEAE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87" name="그래픽 186">
                    <a:extLst>
                      <a:ext uri="{FF2B5EF4-FFF2-40B4-BE49-F238E27FC236}">
                        <a16:creationId xmlns:a16="http://schemas.microsoft.com/office/drawing/2014/main" id="{2F2B7CD0-47BC-4E06-ABFF-17823C071E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937772" y="3390286"/>
                    <a:ext cx="361660" cy="26731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9" name="그룹 168">
                  <a:extLst>
                    <a:ext uri="{FF2B5EF4-FFF2-40B4-BE49-F238E27FC236}">
                      <a16:creationId xmlns:a16="http://schemas.microsoft.com/office/drawing/2014/main" id="{DAE54696-BE61-49F4-AF92-69595CA2F7E3}"/>
                    </a:ext>
                  </a:extLst>
                </p:cNvPr>
                <p:cNvGrpSpPr/>
                <p:nvPr/>
              </p:nvGrpSpPr>
              <p:grpSpPr>
                <a:xfrm>
                  <a:off x="8405650" y="4978461"/>
                  <a:ext cx="1249701" cy="1350122"/>
                  <a:chOff x="8405650" y="4978461"/>
                  <a:chExt cx="1249701" cy="1350122"/>
                </a:xfrm>
              </p:grpSpPr>
              <p:sp>
                <p:nvSpPr>
                  <p:cNvPr id="180" name="TextBox 179">
                    <a:extLst>
                      <a:ext uri="{FF2B5EF4-FFF2-40B4-BE49-F238E27FC236}">
                        <a16:creationId xmlns:a16="http://schemas.microsoft.com/office/drawing/2014/main" id="{230DF9AF-D9FF-45B0-A6F3-43C0ACEB703D}"/>
                      </a:ext>
                    </a:extLst>
                  </p:cNvPr>
                  <p:cNvSpPr txBox="1"/>
                  <p:nvPr/>
                </p:nvSpPr>
                <p:spPr>
                  <a:xfrm>
                    <a:off x="8405650" y="6005418"/>
                    <a:ext cx="1249701" cy="3231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ko-KR"/>
                    </a:defPPr>
                    <a:lvl1pPr>
                      <a:defRPr spc="-8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defRPr>
                    </a:lvl1pPr>
                  </a:lstStyle>
                  <a:p>
                    <a:pPr algn="ctr"/>
                    <a:r>
                      <a:rPr lang="en-US" altLang="ko-KR" sz="1050" spc="-30" dirty="0"/>
                      <a:t>The public can access</a:t>
                    </a:r>
                    <a:br>
                      <a:rPr lang="en-US" altLang="ko-KR" sz="1050" spc="-30" dirty="0"/>
                    </a:br>
                    <a:r>
                      <a:rPr lang="en-US" altLang="ko-KR" sz="1050" spc="-30" dirty="0"/>
                      <a:t>your findings</a:t>
                    </a:r>
                  </a:p>
                </p:txBody>
              </p:sp>
              <p:cxnSp>
                <p:nvCxnSpPr>
                  <p:cNvPr id="181" name="직선 연결선 180">
                    <a:extLst>
                      <a:ext uri="{FF2B5EF4-FFF2-40B4-BE49-F238E27FC236}">
                        <a16:creationId xmlns:a16="http://schemas.microsoft.com/office/drawing/2014/main" id="{84AA7A8F-7903-4C01-9BFB-3686CA4CBD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029700" y="4978461"/>
                    <a:ext cx="0" cy="498414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  <a:prstDash val="sysDot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2" name="원형: 비어 있음 181">
                    <a:extLst>
                      <a:ext uri="{FF2B5EF4-FFF2-40B4-BE49-F238E27FC236}">
                        <a16:creationId xmlns:a16="http://schemas.microsoft.com/office/drawing/2014/main" id="{C0BF2B0E-2DFF-4D84-80EA-257027872827}"/>
                      </a:ext>
                    </a:extLst>
                  </p:cNvPr>
                  <p:cNvSpPr/>
                  <p:nvPr/>
                </p:nvSpPr>
                <p:spPr>
                  <a:xfrm>
                    <a:off x="8798321" y="5508141"/>
                    <a:ext cx="457200" cy="457200"/>
                  </a:xfrm>
                  <a:prstGeom prst="donut">
                    <a:avLst>
                      <a:gd name="adj" fmla="val 14339"/>
                    </a:avLst>
                  </a:prstGeom>
                  <a:solidFill>
                    <a:srgbClr val="EAEAE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83" name="그래픽 182">
                    <a:extLst>
                      <a:ext uri="{FF2B5EF4-FFF2-40B4-BE49-F238E27FC236}">
                        <a16:creationId xmlns:a16="http://schemas.microsoft.com/office/drawing/2014/main" id="{7A599302-B815-4E63-92D7-8CA4938799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71082" y="5585453"/>
                    <a:ext cx="335964" cy="30572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0" name="그룹 169">
                  <a:extLst>
                    <a:ext uri="{FF2B5EF4-FFF2-40B4-BE49-F238E27FC236}">
                      <a16:creationId xmlns:a16="http://schemas.microsoft.com/office/drawing/2014/main" id="{490A3D77-33C7-466A-9E32-FEDF9FE437C6}"/>
                    </a:ext>
                  </a:extLst>
                </p:cNvPr>
                <p:cNvGrpSpPr/>
                <p:nvPr/>
              </p:nvGrpSpPr>
              <p:grpSpPr>
                <a:xfrm>
                  <a:off x="6790968" y="4874998"/>
                  <a:ext cx="1625764" cy="994065"/>
                  <a:chOff x="6790968" y="4874998"/>
                  <a:chExt cx="1625764" cy="994065"/>
                </a:xfrm>
              </p:grpSpPr>
              <p:sp>
                <p:nvSpPr>
                  <p:cNvPr id="176" name="TextBox 175">
                    <a:extLst>
                      <a:ext uri="{FF2B5EF4-FFF2-40B4-BE49-F238E27FC236}">
                        <a16:creationId xmlns:a16="http://schemas.microsoft.com/office/drawing/2014/main" id="{C9E1850F-4E73-4329-B33F-F0A35EDE3159}"/>
                      </a:ext>
                    </a:extLst>
                  </p:cNvPr>
                  <p:cNvSpPr txBox="1"/>
                  <p:nvPr/>
                </p:nvSpPr>
                <p:spPr>
                  <a:xfrm>
                    <a:off x="6790968" y="5545898"/>
                    <a:ext cx="1183016" cy="3231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ko-KR"/>
                    </a:defPPr>
                    <a:lvl1pPr>
                      <a:defRPr spc="-8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defRPr>
                    </a:lvl1pPr>
                  </a:lstStyle>
                  <a:p>
                    <a:pPr algn="ctr"/>
                    <a:r>
                      <a:rPr lang="en-US" altLang="ko-KR" sz="1050" spc="-30" dirty="0"/>
                      <a:t>Compliant with grant</a:t>
                    </a:r>
                    <a:br>
                      <a:rPr lang="en-US" altLang="ko-KR" sz="1050" spc="-30" dirty="0"/>
                    </a:br>
                    <a:r>
                      <a:rPr lang="en-US" altLang="ko-KR" sz="1050" spc="-30" dirty="0"/>
                      <a:t>rules</a:t>
                    </a:r>
                  </a:p>
                </p:txBody>
              </p:sp>
              <p:cxnSp>
                <p:nvCxnSpPr>
                  <p:cNvPr id="177" name="직선 연결선 176">
                    <a:extLst>
                      <a:ext uri="{FF2B5EF4-FFF2-40B4-BE49-F238E27FC236}">
                        <a16:creationId xmlns:a16="http://schemas.microsoft.com/office/drawing/2014/main" id="{58E229FC-2D32-4BE1-B940-29FAFBFB14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8167525" y="4625791"/>
                    <a:ext cx="0" cy="498414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  <a:prstDash val="sysDot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8" name="원형: 비어 있음 177">
                    <a:extLst>
                      <a:ext uri="{FF2B5EF4-FFF2-40B4-BE49-F238E27FC236}">
                        <a16:creationId xmlns:a16="http://schemas.microsoft.com/office/drawing/2014/main" id="{2D197907-7D34-4217-AE8F-48BC32F9D8AD}"/>
                      </a:ext>
                    </a:extLst>
                  </p:cNvPr>
                  <p:cNvSpPr/>
                  <p:nvPr/>
                </p:nvSpPr>
                <p:spPr>
                  <a:xfrm>
                    <a:off x="7141878" y="5045911"/>
                    <a:ext cx="457200" cy="457200"/>
                  </a:xfrm>
                  <a:prstGeom prst="donut">
                    <a:avLst>
                      <a:gd name="adj" fmla="val 14339"/>
                    </a:avLst>
                  </a:prstGeom>
                  <a:solidFill>
                    <a:srgbClr val="EAEAE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79" name="그래픽 178">
                    <a:extLst>
                      <a:ext uri="{FF2B5EF4-FFF2-40B4-BE49-F238E27FC236}">
                        <a16:creationId xmlns:a16="http://schemas.microsoft.com/office/drawing/2014/main" id="{3C1FA714-B5BE-410A-A332-85E82C8F1E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42148" y="5067220"/>
                    <a:ext cx="306357" cy="34431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1" name="그룹 170">
                  <a:extLst>
                    <a:ext uri="{FF2B5EF4-FFF2-40B4-BE49-F238E27FC236}">
                      <a16:creationId xmlns:a16="http://schemas.microsoft.com/office/drawing/2014/main" id="{26148873-1E28-4339-A858-147618882B3B}"/>
                    </a:ext>
                  </a:extLst>
                </p:cNvPr>
                <p:cNvGrpSpPr/>
                <p:nvPr/>
              </p:nvGrpSpPr>
              <p:grpSpPr>
                <a:xfrm>
                  <a:off x="9900026" y="4625791"/>
                  <a:ext cx="1217071" cy="1243272"/>
                  <a:chOff x="9900026" y="4625791"/>
                  <a:chExt cx="1217071" cy="1243272"/>
                </a:xfrm>
              </p:grpSpPr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3AF239F3-8146-4453-8E7C-6ED718D1A0F5}"/>
                      </a:ext>
                    </a:extLst>
                  </p:cNvPr>
                  <p:cNvSpPr txBox="1"/>
                  <p:nvPr/>
                </p:nvSpPr>
                <p:spPr>
                  <a:xfrm>
                    <a:off x="10089252" y="5545898"/>
                    <a:ext cx="1027845" cy="3231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ko-KR"/>
                    </a:defPPr>
                    <a:lvl1pPr>
                      <a:defRPr spc="-8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defRPr>
                    </a:lvl1pPr>
                  </a:lstStyle>
                  <a:p>
                    <a:pPr algn="ctr"/>
                    <a:r>
                      <a:rPr lang="en-US" altLang="ko-KR" sz="1050" spc="-30" dirty="0"/>
                      <a:t>Your research can</a:t>
                    </a:r>
                    <a:br>
                      <a:rPr lang="en-US" altLang="ko-KR" sz="1050" spc="-30" dirty="0"/>
                    </a:br>
                    <a:r>
                      <a:rPr lang="en-US" altLang="ko-KR" sz="1050" spc="-30" dirty="0"/>
                      <a:t>Influence policy</a:t>
                    </a:r>
                  </a:p>
                </p:txBody>
              </p:sp>
              <p:cxnSp>
                <p:nvCxnSpPr>
                  <p:cNvPr id="173" name="직선 연결선 172">
                    <a:extLst>
                      <a:ext uri="{FF2B5EF4-FFF2-40B4-BE49-F238E27FC236}">
                        <a16:creationId xmlns:a16="http://schemas.microsoft.com/office/drawing/2014/main" id="{D5A64E63-3770-4EF0-AE76-34633FE503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8900000" flipH="1">
                    <a:off x="9900026" y="4625791"/>
                    <a:ext cx="0" cy="498414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  <a:prstDash val="sysDot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4" name="원형: 비어 있음 173">
                    <a:extLst>
                      <a:ext uri="{FF2B5EF4-FFF2-40B4-BE49-F238E27FC236}">
                        <a16:creationId xmlns:a16="http://schemas.microsoft.com/office/drawing/2014/main" id="{CEC016C8-92AB-4CD9-9FBA-4A864D1CBD82}"/>
                      </a:ext>
                    </a:extLst>
                  </p:cNvPr>
                  <p:cNvSpPr/>
                  <p:nvPr/>
                </p:nvSpPr>
                <p:spPr>
                  <a:xfrm>
                    <a:off x="10327679" y="5045911"/>
                    <a:ext cx="457200" cy="457200"/>
                  </a:xfrm>
                  <a:prstGeom prst="donut">
                    <a:avLst>
                      <a:gd name="adj" fmla="val 14339"/>
                    </a:avLst>
                  </a:prstGeom>
                  <a:solidFill>
                    <a:srgbClr val="EAEAE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75" name="그래픽 174">
                    <a:extLst>
                      <a:ext uri="{FF2B5EF4-FFF2-40B4-BE49-F238E27FC236}">
                        <a16:creationId xmlns:a16="http://schemas.microsoft.com/office/drawing/2014/main" id="{18056D4B-9CBE-477E-BF0D-0BCB024624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442166" y="5127061"/>
                    <a:ext cx="235667" cy="274945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54" name="직사각형 153">
                <a:extLst>
                  <a:ext uri="{FF2B5EF4-FFF2-40B4-BE49-F238E27FC236}">
                    <a16:creationId xmlns:a16="http://schemas.microsoft.com/office/drawing/2014/main" id="{56F1DEE0-487C-4E2D-877F-66429BCD6E85}"/>
                  </a:ext>
                </a:extLst>
              </p:cNvPr>
              <p:cNvSpPr/>
              <p:nvPr/>
            </p:nvSpPr>
            <p:spPr>
              <a:xfrm rot="18900000">
                <a:off x="8991999" y="2814681"/>
                <a:ext cx="80164" cy="23857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5" name="직사각형 154">
                <a:extLst>
                  <a:ext uri="{FF2B5EF4-FFF2-40B4-BE49-F238E27FC236}">
                    <a16:creationId xmlns:a16="http://schemas.microsoft.com/office/drawing/2014/main" id="{529E0FEE-16EB-4931-A215-FFEB04C2E947}"/>
                  </a:ext>
                </a:extLst>
              </p:cNvPr>
              <p:cNvSpPr/>
              <p:nvPr/>
            </p:nvSpPr>
            <p:spPr>
              <a:xfrm rot="16200000">
                <a:off x="8991999" y="2814681"/>
                <a:ext cx="80164" cy="23857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6" name="직사각형 155">
                <a:extLst>
                  <a:ext uri="{FF2B5EF4-FFF2-40B4-BE49-F238E27FC236}">
                    <a16:creationId xmlns:a16="http://schemas.microsoft.com/office/drawing/2014/main" id="{940AAB98-293C-4F26-A549-027CE3C1CF1E}"/>
                  </a:ext>
                </a:extLst>
              </p:cNvPr>
              <p:cNvSpPr/>
              <p:nvPr/>
            </p:nvSpPr>
            <p:spPr>
              <a:xfrm rot="13500000">
                <a:off x="8992000" y="2814681"/>
                <a:ext cx="80164" cy="23857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7" name="직사각형 156">
                <a:extLst>
                  <a:ext uri="{FF2B5EF4-FFF2-40B4-BE49-F238E27FC236}">
                    <a16:creationId xmlns:a16="http://schemas.microsoft.com/office/drawing/2014/main" id="{31B15DCC-2F1E-49E9-92BA-65FEF8C4F5ED}"/>
                  </a:ext>
                </a:extLst>
              </p:cNvPr>
              <p:cNvSpPr/>
              <p:nvPr/>
            </p:nvSpPr>
            <p:spPr>
              <a:xfrm>
                <a:off x="8992000" y="2814681"/>
                <a:ext cx="80164" cy="23857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grpSp>
            <p:nvGrpSpPr>
              <p:cNvPr id="158" name="그룹 157">
                <a:extLst>
                  <a:ext uri="{FF2B5EF4-FFF2-40B4-BE49-F238E27FC236}">
                    <a16:creationId xmlns:a16="http://schemas.microsoft.com/office/drawing/2014/main" id="{1929159C-19FA-40F7-925B-4DCD0DADBFF9}"/>
                  </a:ext>
                </a:extLst>
              </p:cNvPr>
              <p:cNvGrpSpPr/>
              <p:nvPr/>
            </p:nvGrpSpPr>
            <p:grpSpPr>
              <a:xfrm>
                <a:off x="7929562" y="2905057"/>
                <a:ext cx="2205038" cy="2205038"/>
                <a:chOff x="7929562" y="2905057"/>
                <a:chExt cx="2205038" cy="2205038"/>
              </a:xfrm>
            </p:grpSpPr>
            <p:sp>
              <p:nvSpPr>
                <p:cNvPr id="159" name="원형: 비어 있음 158">
                  <a:extLst>
                    <a:ext uri="{FF2B5EF4-FFF2-40B4-BE49-F238E27FC236}">
                      <a16:creationId xmlns:a16="http://schemas.microsoft.com/office/drawing/2014/main" id="{E6E1DBA6-3568-4817-A95F-31A9E54A8C0B}"/>
                    </a:ext>
                  </a:extLst>
                </p:cNvPr>
                <p:cNvSpPr/>
                <p:nvPr/>
              </p:nvSpPr>
              <p:spPr>
                <a:xfrm>
                  <a:off x="7929562" y="2905057"/>
                  <a:ext cx="2205038" cy="2205038"/>
                </a:xfrm>
                <a:prstGeom prst="donut">
                  <a:avLst>
                    <a:gd name="adj" fmla="val 6218"/>
                  </a:avLst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60" name="그룹 159">
                  <a:extLst>
                    <a:ext uri="{FF2B5EF4-FFF2-40B4-BE49-F238E27FC236}">
                      <a16:creationId xmlns:a16="http://schemas.microsoft.com/office/drawing/2014/main" id="{363BE92C-5461-4A4E-B6D8-6A781B65F981}"/>
                    </a:ext>
                  </a:extLst>
                </p:cNvPr>
                <p:cNvGrpSpPr/>
                <p:nvPr/>
              </p:nvGrpSpPr>
              <p:grpSpPr>
                <a:xfrm>
                  <a:off x="8644379" y="3326736"/>
                  <a:ext cx="772681" cy="1338634"/>
                  <a:chOff x="8535988" y="2875385"/>
                  <a:chExt cx="989012" cy="1713418"/>
                </a:xfrm>
              </p:grpSpPr>
              <p:sp>
                <p:nvSpPr>
                  <p:cNvPr id="161" name="자유형: 도형 160">
                    <a:extLst>
                      <a:ext uri="{FF2B5EF4-FFF2-40B4-BE49-F238E27FC236}">
                        <a16:creationId xmlns:a16="http://schemas.microsoft.com/office/drawing/2014/main" id="{EFAD4A0C-463B-4F60-A794-DB49B680C153}"/>
                      </a:ext>
                    </a:extLst>
                  </p:cNvPr>
                  <p:cNvSpPr/>
                  <p:nvPr/>
                </p:nvSpPr>
                <p:spPr>
                  <a:xfrm>
                    <a:off x="8627338" y="2875385"/>
                    <a:ext cx="806312" cy="1582003"/>
                  </a:xfrm>
                  <a:custGeom>
                    <a:avLst/>
                    <a:gdLst>
                      <a:gd name="connsiteX0" fmla="*/ 403156 w 806312"/>
                      <a:gd name="connsiteY0" fmla="*/ 0 h 1582003"/>
                      <a:gd name="connsiteX1" fmla="*/ 806312 w 806312"/>
                      <a:gd name="connsiteY1" fmla="*/ 403156 h 1582003"/>
                      <a:gd name="connsiteX2" fmla="*/ 806312 w 806312"/>
                      <a:gd name="connsiteY2" fmla="*/ 1178847 h 1582003"/>
                      <a:gd name="connsiteX3" fmla="*/ 403156 w 806312"/>
                      <a:gd name="connsiteY3" fmla="*/ 1582003 h 1582003"/>
                      <a:gd name="connsiteX4" fmla="*/ 118082 w 806312"/>
                      <a:gd name="connsiteY4" fmla="*/ 1463922 h 1582003"/>
                      <a:gd name="connsiteX5" fmla="*/ 110981 w 806312"/>
                      <a:gd name="connsiteY5" fmla="*/ 1455315 h 1582003"/>
                      <a:gd name="connsiteX6" fmla="*/ 465862 w 806312"/>
                      <a:gd name="connsiteY6" fmla="*/ 1455315 h 1582003"/>
                      <a:gd name="connsiteX7" fmla="*/ 465862 w 806312"/>
                      <a:gd name="connsiteY7" fmla="*/ 471724 h 1582003"/>
                      <a:gd name="connsiteX8" fmla="*/ 0 w 806312"/>
                      <a:gd name="connsiteY8" fmla="*/ 471724 h 1582003"/>
                      <a:gd name="connsiteX9" fmla="*/ 0 w 806312"/>
                      <a:gd name="connsiteY9" fmla="*/ 403156 h 1582003"/>
                      <a:gd name="connsiteX10" fmla="*/ 403156 w 806312"/>
                      <a:gd name="connsiteY10" fmla="*/ 0 h 1582003"/>
                      <a:gd name="connsiteX0" fmla="*/ 465862 w 806312"/>
                      <a:gd name="connsiteY0" fmla="*/ 471724 h 1582003"/>
                      <a:gd name="connsiteX1" fmla="*/ 0 w 806312"/>
                      <a:gd name="connsiteY1" fmla="*/ 471724 h 1582003"/>
                      <a:gd name="connsiteX2" fmla="*/ 0 w 806312"/>
                      <a:gd name="connsiteY2" fmla="*/ 403156 h 1582003"/>
                      <a:gd name="connsiteX3" fmla="*/ 403156 w 806312"/>
                      <a:gd name="connsiteY3" fmla="*/ 0 h 1582003"/>
                      <a:gd name="connsiteX4" fmla="*/ 806312 w 806312"/>
                      <a:gd name="connsiteY4" fmla="*/ 403156 h 1582003"/>
                      <a:gd name="connsiteX5" fmla="*/ 806312 w 806312"/>
                      <a:gd name="connsiteY5" fmla="*/ 1178847 h 1582003"/>
                      <a:gd name="connsiteX6" fmla="*/ 403156 w 806312"/>
                      <a:gd name="connsiteY6" fmla="*/ 1582003 h 1582003"/>
                      <a:gd name="connsiteX7" fmla="*/ 118082 w 806312"/>
                      <a:gd name="connsiteY7" fmla="*/ 1463922 h 1582003"/>
                      <a:gd name="connsiteX8" fmla="*/ 110981 w 806312"/>
                      <a:gd name="connsiteY8" fmla="*/ 1455315 h 1582003"/>
                      <a:gd name="connsiteX9" fmla="*/ 465862 w 806312"/>
                      <a:gd name="connsiteY9" fmla="*/ 1455315 h 1582003"/>
                      <a:gd name="connsiteX10" fmla="*/ 557302 w 806312"/>
                      <a:gd name="connsiteY10" fmla="*/ 563164 h 1582003"/>
                      <a:gd name="connsiteX0" fmla="*/ 465862 w 806312"/>
                      <a:gd name="connsiteY0" fmla="*/ 471724 h 1582003"/>
                      <a:gd name="connsiteX1" fmla="*/ 0 w 806312"/>
                      <a:gd name="connsiteY1" fmla="*/ 471724 h 1582003"/>
                      <a:gd name="connsiteX2" fmla="*/ 0 w 806312"/>
                      <a:gd name="connsiteY2" fmla="*/ 403156 h 1582003"/>
                      <a:gd name="connsiteX3" fmla="*/ 403156 w 806312"/>
                      <a:gd name="connsiteY3" fmla="*/ 0 h 1582003"/>
                      <a:gd name="connsiteX4" fmla="*/ 806312 w 806312"/>
                      <a:gd name="connsiteY4" fmla="*/ 403156 h 1582003"/>
                      <a:gd name="connsiteX5" fmla="*/ 806312 w 806312"/>
                      <a:gd name="connsiteY5" fmla="*/ 1178847 h 1582003"/>
                      <a:gd name="connsiteX6" fmla="*/ 403156 w 806312"/>
                      <a:gd name="connsiteY6" fmla="*/ 1582003 h 1582003"/>
                      <a:gd name="connsiteX7" fmla="*/ 118082 w 806312"/>
                      <a:gd name="connsiteY7" fmla="*/ 1463922 h 1582003"/>
                      <a:gd name="connsiteX8" fmla="*/ 110981 w 806312"/>
                      <a:gd name="connsiteY8" fmla="*/ 1455315 h 1582003"/>
                      <a:gd name="connsiteX9" fmla="*/ 465862 w 806312"/>
                      <a:gd name="connsiteY9" fmla="*/ 1455315 h 1582003"/>
                      <a:gd name="connsiteX0" fmla="*/ 0 w 806312"/>
                      <a:gd name="connsiteY0" fmla="*/ 471724 h 1582003"/>
                      <a:gd name="connsiteX1" fmla="*/ 0 w 806312"/>
                      <a:gd name="connsiteY1" fmla="*/ 403156 h 1582003"/>
                      <a:gd name="connsiteX2" fmla="*/ 403156 w 806312"/>
                      <a:gd name="connsiteY2" fmla="*/ 0 h 1582003"/>
                      <a:gd name="connsiteX3" fmla="*/ 806312 w 806312"/>
                      <a:gd name="connsiteY3" fmla="*/ 403156 h 1582003"/>
                      <a:gd name="connsiteX4" fmla="*/ 806312 w 806312"/>
                      <a:gd name="connsiteY4" fmla="*/ 1178847 h 1582003"/>
                      <a:gd name="connsiteX5" fmla="*/ 403156 w 806312"/>
                      <a:gd name="connsiteY5" fmla="*/ 1582003 h 1582003"/>
                      <a:gd name="connsiteX6" fmla="*/ 118082 w 806312"/>
                      <a:gd name="connsiteY6" fmla="*/ 1463922 h 1582003"/>
                      <a:gd name="connsiteX7" fmla="*/ 110981 w 806312"/>
                      <a:gd name="connsiteY7" fmla="*/ 1455315 h 1582003"/>
                      <a:gd name="connsiteX8" fmla="*/ 465862 w 806312"/>
                      <a:gd name="connsiteY8" fmla="*/ 1455315 h 1582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6312" h="1582003">
                        <a:moveTo>
                          <a:pt x="0" y="471724"/>
                        </a:moveTo>
                        <a:lnTo>
                          <a:pt x="0" y="403156"/>
                        </a:lnTo>
                        <a:cubicBezTo>
                          <a:pt x="0" y="180499"/>
                          <a:pt x="180499" y="0"/>
                          <a:pt x="403156" y="0"/>
                        </a:cubicBezTo>
                        <a:cubicBezTo>
                          <a:pt x="625813" y="0"/>
                          <a:pt x="806312" y="180499"/>
                          <a:pt x="806312" y="403156"/>
                        </a:cubicBezTo>
                        <a:lnTo>
                          <a:pt x="806312" y="1178847"/>
                        </a:lnTo>
                        <a:cubicBezTo>
                          <a:pt x="806312" y="1401504"/>
                          <a:pt x="625813" y="1582003"/>
                          <a:pt x="403156" y="1582003"/>
                        </a:cubicBezTo>
                        <a:cubicBezTo>
                          <a:pt x="291828" y="1582003"/>
                          <a:pt x="191039" y="1536878"/>
                          <a:pt x="118082" y="1463922"/>
                        </a:cubicBezTo>
                        <a:lnTo>
                          <a:pt x="110981" y="1455315"/>
                        </a:lnTo>
                        <a:lnTo>
                          <a:pt x="465862" y="1455315"/>
                        </a:lnTo>
                      </a:path>
                    </a:pathLst>
                  </a:custGeom>
                  <a:noFill/>
                  <a:ln w="187325">
                    <a:solidFill>
                      <a:srgbClr val="ED7D3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162" name="타원 161">
                    <a:extLst>
                      <a:ext uri="{FF2B5EF4-FFF2-40B4-BE49-F238E27FC236}">
                        <a16:creationId xmlns:a16="http://schemas.microsoft.com/office/drawing/2014/main" id="{0631243B-E455-4E0D-9F3B-673C97ACB1A7}"/>
                      </a:ext>
                    </a:extLst>
                  </p:cNvPr>
                  <p:cNvSpPr/>
                  <p:nvPr/>
                </p:nvSpPr>
                <p:spPr>
                  <a:xfrm>
                    <a:off x="8535988" y="3599791"/>
                    <a:ext cx="989012" cy="989012"/>
                  </a:xfrm>
                  <a:prstGeom prst="ellipse">
                    <a:avLst/>
                  </a:prstGeom>
                  <a:solidFill>
                    <a:schemeClr val="bg1"/>
                  </a:solidFill>
                  <a:ln w="187325">
                    <a:solidFill>
                      <a:srgbClr val="ED7D3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163" name="타원 162">
                    <a:extLst>
                      <a:ext uri="{FF2B5EF4-FFF2-40B4-BE49-F238E27FC236}">
                        <a16:creationId xmlns:a16="http://schemas.microsoft.com/office/drawing/2014/main" id="{89577302-E653-471C-A773-2A526DED6BD3}"/>
                      </a:ext>
                    </a:extLst>
                  </p:cNvPr>
                  <p:cNvSpPr/>
                  <p:nvPr/>
                </p:nvSpPr>
                <p:spPr>
                  <a:xfrm>
                    <a:off x="8882991" y="3946794"/>
                    <a:ext cx="295006" cy="295006"/>
                  </a:xfrm>
                  <a:prstGeom prst="ellipse">
                    <a:avLst/>
                  </a:prstGeom>
                  <a:solidFill>
                    <a:srgbClr val="ED7D31"/>
                  </a:solidFill>
                  <a:ln w="1587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</p:grpSp>
          </p:grpSp>
        </p:grpSp>
      </p:grpSp>
      <p:pic>
        <p:nvPicPr>
          <p:cNvPr id="108" name="그림 107">
            <a:extLst>
              <a:ext uri="{FF2B5EF4-FFF2-40B4-BE49-F238E27FC236}">
                <a16:creationId xmlns:a16="http://schemas.microsoft.com/office/drawing/2014/main" id="{69BBC7BE-7D71-40AF-993C-D7171537DC5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870" t="9131" r="3563"/>
          <a:stretch/>
        </p:blipFill>
        <p:spPr>
          <a:xfrm>
            <a:off x="3179762" y="4406422"/>
            <a:ext cx="2775095" cy="2065464"/>
          </a:xfrm>
          <a:prstGeom prst="rect">
            <a:avLst/>
          </a:prstGeom>
        </p:spPr>
      </p:pic>
      <p:grpSp>
        <p:nvGrpSpPr>
          <p:cNvPr id="74" name="그룹 73">
            <a:extLst>
              <a:ext uri="{FF2B5EF4-FFF2-40B4-BE49-F238E27FC236}">
                <a16:creationId xmlns:a16="http://schemas.microsoft.com/office/drawing/2014/main" id="{5B5862C6-63D7-449A-B2DA-886F8E58D086}"/>
              </a:ext>
            </a:extLst>
          </p:cNvPr>
          <p:cNvGrpSpPr/>
          <p:nvPr/>
        </p:nvGrpSpPr>
        <p:grpSpPr>
          <a:xfrm>
            <a:off x="6240463" y="990599"/>
            <a:ext cx="5653087" cy="850900"/>
            <a:chOff x="6211189" y="990600"/>
            <a:chExt cx="5653087" cy="850900"/>
          </a:xfrm>
        </p:grpSpPr>
        <p:sp>
          <p:nvSpPr>
            <p:cNvPr id="75" name="사각형: 둥근 모서리 74">
              <a:extLst>
                <a:ext uri="{FF2B5EF4-FFF2-40B4-BE49-F238E27FC236}">
                  <a16:creationId xmlns:a16="http://schemas.microsoft.com/office/drawing/2014/main" id="{C023BA42-639C-4C1E-8066-F574CDBE5311}"/>
                </a:ext>
              </a:extLst>
            </p:cNvPr>
            <p:cNvSpPr/>
            <p:nvPr/>
          </p:nvSpPr>
          <p:spPr>
            <a:xfrm>
              <a:off x="6211189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OA</a:t>
              </a:r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의</a:t>
              </a:r>
              <a:r>
                <a:rPr lang="en-US" altLang="ko-KR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8</a:t>
              </a:r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가지 이점</a:t>
              </a:r>
            </a:p>
          </p:txBody>
        </p:sp>
        <p:sp>
          <p:nvSpPr>
            <p:cNvPr id="76" name="막힌 원호 75">
              <a:extLst>
                <a:ext uri="{FF2B5EF4-FFF2-40B4-BE49-F238E27FC236}">
                  <a16:creationId xmlns:a16="http://schemas.microsoft.com/office/drawing/2014/main" id="{A16FC1CF-2861-417F-A879-67219FC2D571}"/>
                </a:ext>
              </a:extLst>
            </p:cNvPr>
            <p:cNvSpPr/>
            <p:nvPr/>
          </p:nvSpPr>
          <p:spPr>
            <a:xfrm rot="10800000">
              <a:off x="114046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7" name="막힌 원호 76">
              <a:extLst>
                <a:ext uri="{FF2B5EF4-FFF2-40B4-BE49-F238E27FC236}">
                  <a16:creationId xmlns:a16="http://schemas.microsoft.com/office/drawing/2014/main" id="{3AC41DC9-46E5-4283-8F15-43B238557D9F}"/>
                </a:ext>
              </a:extLst>
            </p:cNvPr>
            <p:cNvSpPr/>
            <p:nvPr/>
          </p:nvSpPr>
          <p:spPr>
            <a:xfrm>
              <a:off x="62865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20192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6B41EE2-6169-497D-AB32-E6E48D1C01CF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08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235C1-8769-496F-9203-1D7A3BE7E029}"/>
              </a:ext>
            </a:extLst>
          </p:cNvPr>
          <p:cNvSpPr txBox="1"/>
          <p:nvPr/>
        </p:nvSpPr>
        <p:spPr>
          <a:xfrm>
            <a:off x="1663700" y="396845"/>
            <a:ext cx="301524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오픈액세스의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장점 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(2/2)</a:t>
            </a:r>
            <a:endParaRPr lang="ko-KR" altLang="en-US" sz="2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5519C95-9AC5-44A8-BFD6-8953B3BA8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12</a:t>
            </a:fld>
            <a:endParaRPr lang="en-US" altLang="ko-KR" dirty="0"/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D8E6AAF2-609C-401D-AEE5-2BCEDEFF7C9F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34" name="사각형: 둥근 모서리 33">
              <a:extLst>
                <a:ext uri="{FF2B5EF4-FFF2-40B4-BE49-F238E27FC236}">
                  <a16:creationId xmlns:a16="http://schemas.microsoft.com/office/drawing/2014/main" id="{A3904825-6BA4-4C98-8886-4758F89DC1E1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OACA(Citation </a:t>
              </a:r>
              <a:r>
                <a:rPr lang="en-US" altLang="ko-KR" sz="2000" dirty="0" err="1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Adventage</a:t>
              </a:r>
              <a:r>
                <a:rPr lang="en-US" altLang="ko-KR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) </a:t>
              </a:r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관련 메타분석</a:t>
              </a:r>
            </a:p>
          </p:txBody>
        </p:sp>
        <p:sp>
          <p:nvSpPr>
            <p:cNvPr id="35" name="막힌 원호 34">
              <a:extLst>
                <a:ext uri="{FF2B5EF4-FFF2-40B4-BE49-F238E27FC236}">
                  <a16:creationId xmlns:a16="http://schemas.microsoft.com/office/drawing/2014/main" id="{DB47FACD-DFEC-49A8-9E98-38315DD11A40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36" name="막힌 원호 35">
              <a:extLst>
                <a:ext uri="{FF2B5EF4-FFF2-40B4-BE49-F238E27FC236}">
                  <a16:creationId xmlns:a16="http://schemas.microsoft.com/office/drawing/2014/main" id="{9495FCB5-B275-4C97-B074-C8555747BFF0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B93470DE-2C73-4DB1-8758-3D0FEDD6D6BA}"/>
              </a:ext>
            </a:extLst>
          </p:cNvPr>
          <p:cNvGrpSpPr/>
          <p:nvPr/>
        </p:nvGrpSpPr>
        <p:grpSpPr>
          <a:xfrm>
            <a:off x="393701" y="1879042"/>
            <a:ext cx="5549885" cy="1774397"/>
            <a:chOff x="393700" y="1734667"/>
            <a:chExt cx="5937385" cy="1774397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E545120F-F341-4BF0-A08F-463B64079D58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6A741C8A-41EA-4380-B7B3-D61E573CA37E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9" name="막힌 원호 18">
                <a:extLst>
                  <a:ext uri="{FF2B5EF4-FFF2-40B4-BE49-F238E27FC236}">
                    <a16:creationId xmlns:a16="http://schemas.microsoft.com/office/drawing/2014/main" id="{F3FCE5D6-34B1-4C54-AA7E-A5514115AF25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847047-0D3B-4FF3-8530-94B6FAF4A9C9}"/>
                </a:ext>
              </a:extLst>
            </p:cNvPr>
            <p:cNvSpPr txBox="1"/>
            <p:nvPr/>
          </p:nvSpPr>
          <p:spPr>
            <a:xfrm>
              <a:off x="685801" y="1734667"/>
              <a:ext cx="5645284" cy="17743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총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134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편의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OACA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관련 논문 분석</a:t>
              </a:r>
              <a:endParaRPr lang="en-US" altLang="ko-KR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marL="177800" indent="-177800">
                <a:lnSpc>
                  <a:spcPct val="130000"/>
                </a:lnSpc>
                <a:buFontTx/>
                <a:buChar char="-"/>
              </a:pP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OACA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존재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64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편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(47.8%)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미존재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37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편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(27.6%)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endParaRPr lang="en-US" altLang="ko-KR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marL="177800" indent="-177800">
                <a:lnSpc>
                  <a:spcPct val="130000"/>
                </a:lnSpc>
                <a:buFontTx/>
                <a:buChar char="-"/>
              </a:pP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32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편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(23.9%)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는 전반적인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OACA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는 존재하지 않지만 특정 저널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특정 기간 또는 하위 분야와 같은 하위 집합에서 이점이 있음을 발견</a:t>
              </a:r>
              <a:endParaRPr lang="en-US" altLang="ko-KR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688B9E2B-2A4D-4303-B4D5-504FFF05AE55}"/>
              </a:ext>
            </a:extLst>
          </p:cNvPr>
          <p:cNvGrpSpPr/>
          <p:nvPr/>
        </p:nvGrpSpPr>
        <p:grpSpPr>
          <a:xfrm>
            <a:off x="393701" y="3820429"/>
            <a:ext cx="5549885" cy="1774397"/>
            <a:chOff x="393700" y="1721665"/>
            <a:chExt cx="5937385" cy="1774397"/>
          </a:xfrm>
        </p:grpSpPr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B68B32D8-93A9-44D0-B960-85FDC3A31C8A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49" name="타원 48">
                <a:extLst>
                  <a:ext uri="{FF2B5EF4-FFF2-40B4-BE49-F238E27FC236}">
                    <a16:creationId xmlns:a16="http://schemas.microsoft.com/office/drawing/2014/main" id="{BFD8833D-6FF0-4F11-9701-D2A3E287CE9D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50" name="막힌 원호 49">
                <a:extLst>
                  <a:ext uri="{FF2B5EF4-FFF2-40B4-BE49-F238E27FC236}">
                    <a16:creationId xmlns:a16="http://schemas.microsoft.com/office/drawing/2014/main" id="{F2C197D9-545D-4ED9-B733-0F631EDB07EB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6B84107-A9AE-4857-BC7D-77BA96136B3E}"/>
                </a:ext>
              </a:extLst>
            </p:cNvPr>
            <p:cNvSpPr txBox="1"/>
            <p:nvPr/>
          </p:nvSpPr>
          <p:spPr>
            <a:xfrm>
              <a:off x="685801" y="1721665"/>
              <a:ext cx="5645284" cy="17743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60363" indent="-360363">
                <a:lnSpc>
                  <a:spcPct val="13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출처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 Allison et al. Is the open access citation advantage real? A systematic review of the citation of open access and subscription-based articles. </a:t>
              </a:r>
              <a:r>
                <a:rPr lang="en-US" altLang="ko-KR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PLoS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One. 2021 Jun 23;16(6).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hlinkClick r:id="rId2"/>
                </a:rPr>
                <a:t>https://doi.org/10.1371/journal.pone.0253129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C4DADA35-7C19-444B-BEAE-DA75B0E30DB3}"/>
              </a:ext>
            </a:extLst>
          </p:cNvPr>
          <p:cNvGrpSpPr/>
          <p:nvPr/>
        </p:nvGrpSpPr>
        <p:grpSpPr>
          <a:xfrm>
            <a:off x="6240463" y="990600"/>
            <a:ext cx="5653087" cy="850900"/>
            <a:chOff x="334962" y="4261596"/>
            <a:chExt cx="5653087" cy="850900"/>
          </a:xfrm>
        </p:grpSpPr>
        <p:sp>
          <p:nvSpPr>
            <p:cNvPr id="81" name="사각형: 둥근 모서리 80">
              <a:extLst>
                <a:ext uri="{FF2B5EF4-FFF2-40B4-BE49-F238E27FC236}">
                  <a16:creationId xmlns:a16="http://schemas.microsoft.com/office/drawing/2014/main" id="{6DA9E604-671D-45C8-B7C1-989B1DB94953}"/>
                </a:ext>
              </a:extLst>
            </p:cNvPr>
            <p:cNvSpPr/>
            <p:nvPr/>
          </p:nvSpPr>
          <p:spPr>
            <a:xfrm>
              <a:off x="334962" y="4467971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pc="-1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Table 1. Overview of Included Studies. (</a:t>
              </a:r>
              <a:r>
                <a:rPr lang="ko-KR" altLang="en-US" sz="2000" spc="-1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부분 요약</a:t>
              </a:r>
              <a:r>
                <a:rPr lang="en-US" altLang="ko-KR" sz="2000" spc="-1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)</a:t>
              </a:r>
            </a:p>
          </p:txBody>
        </p:sp>
        <p:sp>
          <p:nvSpPr>
            <p:cNvPr id="82" name="막힌 원호 81">
              <a:extLst>
                <a:ext uri="{FF2B5EF4-FFF2-40B4-BE49-F238E27FC236}">
                  <a16:creationId xmlns:a16="http://schemas.microsoft.com/office/drawing/2014/main" id="{364A3AE1-F247-4D83-A5E3-096FA4EBDDF8}"/>
                </a:ext>
              </a:extLst>
            </p:cNvPr>
            <p:cNvSpPr/>
            <p:nvPr/>
          </p:nvSpPr>
          <p:spPr>
            <a:xfrm>
              <a:off x="419100" y="4629896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3" name="막힌 원호 82">
              <a:extLst>
                <a:ext uri="{FF2B5EF4-FFF2-40B4-BE49-F238E27FC236}">
                  <a16:creationId xmlns:a16="http://schemas.microsoft.com/office/drawing/2014/main" id="{35106B87-1D15-4304-9334-37554BB01C80}"/>
                </a:ext>
              </a:extLst>
            </p:cNvPr>
            <p:cNvSpPr/>
            <p:nvPr/>
          </p:nvSpPr>
          <p:spPr>
            <a:xfrm rot="10800000">
              <a:off x="5537200" y="4261596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D338D530-9225-4FCA-9B3C-1D314B09ADB7}"/>
              </a:ext>
            </a:extLst>
          </p:cNvPr>
          <p:cNvGrpSpPr/>
          <p:nvPr/>
        </p:nvGrpSpPr>
        <p:grpSpPr>
          <a:xfrm>
            <a:off x="6324601" y="6077848"/>
            <a:ext cx="5568949" cy="340372"/>
            <a:chOff x="393700" y="1729728"/>
            <a:chExt cx="5456077" cy="340372"/>
          </a:xfrm>
        </p:grpSpPr>
        <p:grpSp>
          <p:nvGrpSpPr>
            <p:cNvPr id="87" name="그룹 86">
              <a:extLst>
                <a:ext uri="{FF2B5EF4-FFF2-40B4-BE49-F238E27FC236}">
                  <a16:creationId xmlns:a16="http://schemas.microsoft.com/office/drawing/2014/main" id="{B7B31DE8-E011-4D12-96BD-5CE152AEB13D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89" name="타원 88">
                <a:extLst>
                  <a:ext uri="{FF2B5EF4-FFF2-40B4-BE49-F238E27FC236}">
                    <a16:creationId xmlns:a16="http://schemas.microsoft.com/office/drawing/2014/main" id="{A43D90DC-A91E-404C-A7F7-7FFC0C9D333E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90" name="막힌 원호 89">
                <a:extLst>
                  <a:ext uri="{FF2B5EF4-FFF2-40B4-BE49-F238E27FC236}">
                    <a16:creationId xmlns:a16="http://schemas.microsoft.com/office/drawing/2014/main" id="{9FE041AC-787A-48FF-982B-F711BD5A5F94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4588D07-7113-40B2-9C3C-0488AD773AA0}"/>
                </a:ext>
              </a:extLst>
            </p:cNvPr>
            <p:cNvSpPr txBox="1"/>
            <p:nvPr/>
          </p:nvSpPr>
          <p:spPr>
            <a:xfrm>
              <a:off x="685801" y="1729728"/>
              <a:ext cx="5163976" cy="3340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60363" indent="-360363">
                <a:lnSpc>
                  <a:spcPct val="13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출처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hlinkClick r:id="rId3"/>
                </a:rPr>
                <a:t>https://doi.org/10.1371/journal.pone.0253129.t001</a:t>
              </a:r>
              <a:endParaRPr lang="en-US" altLang="ko-KR" sz="16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91B22F32-F21C-400B-914C-C5B36735E3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754528"/>
              </p:ext>
            </p:extLst>
          </p:nvPr>
        </p:nvGraphicFramePr>
        <p:xfrm>
          <a:off x="6240462" y="2319917"/>
          <a:ext cx="5653086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9951">
                  <a:extLst>
                    <a:ext uri="{9D8B030D-6E8A-4147-A177-3AD203B41FA5}">
                      <a16:colId xmlns:a16="http://schemas.microsoft.com/office/drawing/2014/main" val="1533877027"/>
                    </a:ext>
                  </a:extLst>
                </a:gridCol>
                <a:gridCol w="3559032">
                  <a:extLst>
                    <a:ext uri="{9D8B030D-6E8A-4147-A177-3AD203B41FA5}">
                      <a16:colId xmlns:a16="http://schemas.microsoft.com/office/drawing/2014/main" val="3223500863"/>
                    </a:ext>
                  </a:extLst>
                </a:gridCol>
                <a:gridCol w="1224103">
                  <a:extLst>
                    <a:ext uri="{9D8B030D-6E8A-4147-A177-3AD203B41FA5}">
                      <a16:colId xmlns:a16="http://schemas.microsoft.com/office/drawing/2014/main" val="3504576344"/>
                    </a:ext>
                  </a:extLst>
                </a:gridCol>
              </a:tblGrid>
              <a:tr h="370840">
                <a:tc rowSpan="4"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OA Models Included</a:t>
                      </a:r>
                      <a:endParaRPr lang="ko-KR" altLang="en-US" sz="140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Green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25 (18.7%)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0442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Gold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53 (39.6%)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073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Green &amp; Gold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33 (24.6%)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63282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Unsure/Unspecified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23 (17.2%)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534353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Finding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OA Citation Advantage Exists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64 (47.8%)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08644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spc="-20" baseline="0" dirty="0"/>
                        <a:t>OA Citation Advantage Exists in Subsets</a:t>
                      </a:r>
                      <a:endParaRPr lang="ko-KR" altLang="en-US" sz="1400" spc="-2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32 (23.9%)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8152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OA Citation Advantage Doesn’t Exists 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37 (27.6%)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6591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Inconclusive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  1   (0.8%)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664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94493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6B41EE2-6169-497D-AB32-E6E48D1C01CF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09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235C1-8769-496F-9203-1D7A3BE7E029}"/>
              </a:ext>
            </a:extLst>
          </p:cNvPr>
          <p:cNvSpPr txBox="1"/>
          <p:nvPr/>
        </p:nvSpPr>
        <p:spPr>
          <a:xfrm>
            <a:off x="1663700" y="396845"/>
            <a:ext cx="224035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오픈액세스의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단점</a:t>
            </a: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5519C95-9AC5-44A8-BFD6-8953B3BA8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13</a:t>
            </a:fld>
            <a:endParaRPr lang="en-US" altLang="ko-KR" dirty="0"/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A3C38F82-345A-4404-8859-E0A5253F9702}"/>
              </a:ext>
            </a:extLst>
          </p:cNvPr>
          <p:cNvGrpSpPr/>
          <p:nvPr/>
        </p:nvGrpSpPr>
        <p:grpSpPr>
          <a:xfrm>
            <a:off x="411863" y="1815872"/>
            <a:ext cx="5568950" cy="977062"/>
            <a:chOff x="393700" y="5489245"/>
            <a:chExt cx="5568950" cy="977062"/>
          </a:xfrm>
        </p:grpSpPr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7CD75BDC-12E9-453B-879C-B53F319D0247}"/>
                </a:ext>
              </a:extLst>
            </p:cNvPr>
            <p:cNvGrpSpPr/>
            <p:nvPr/>
          </p:nvGrpSpPr>
          <p:grpSpPr>
            <a:xfrm>
              <a:off x="393700" y="5569171"/>
              <a:ext cx="266700" cy="266700"/>
              <a:chOff x="393700" y="5569171"/>
              <a:chExt cx="266700" cy="266700"/>
            </a:xfrm>
          </p:grpSpPr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6955D7AE-FE52-4867-A668-F93A7A7C5F2A}"/>
                  </a:ext>
                </a:extLst>
              </p:cNvPr>
              <p:cNvSpPr/>
              <p:nvPr/>
            </p:nvSpPr>
            <p:spPr>
              <a:xfrm>
                <a:off x="495300" y="5658071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57" name="막힌 원호 56">
                <a:extLst>
                  <a:ext uri="{FF2B5EF4-FFF2-40B4-BE49-F238E27FC236}">
                    <a16:creationId xmlns:a16="http://schemas.microsoft.com/office/drawing/2014/main" id="{FC77D71A-061F-4B05-A942-380FE1E139AA}"/>
                  </a:ext>
                </a:extLst>
              </p:cNvPr>
              <p:cNvSpPr/>
              <p:nvPr/>
            </p:nvSpPr>
            <p:spPr>
              <a:xfrm rot="16200000">
                <a:off x="393700" y="5569171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9A3C1A8-95B3-469B-855F-DFCEEB37C6B6}"/>
                </a:ext>
              </a:extLst>
            </p:cNvPr>
            <p:cNvSpPr txBox="1"/>
            <p:nvPr/>
          </p:nvSpPr>
          <p:spPr>
            <a:xfrm>
              <a:off x="685802" y="5489245"/>
              <a:ext cx="5276848" cy="9770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ko-KR" altLang="en-US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저자 또는 누군가는 </a:t>
              </a:r>
              <a:r>
                <a:rPr lang="ko-KR" altLang="en-US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반드시 </a:t>
              </a:r>
              <a:r>
                <a:rPr lang="en-US" altLang="ko-KR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APC</a:t>
              </a:r>
              <a:r>
                <a:rPr lang="ko-KR" altLang="en-US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를 지불</a:t>
              </a:r>
              <a:r>
                <a:rPr lang="ko-KR" altLang="en-US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해야 함</a:t>
              </a:r>
              <a:r>
                <a:rPr lang="en-US" altLang="ko-KR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</a:p>
            <a:p>
              <a:pPr marL="177800" indent="-177800">
                <a:lnSpc>
                  <a:spcPct val="130000"/>
                </a:lnSpc>
                <a:buFontTx/>
                <a:buChar char="-"/>
              </a:pPr>
              <a:r>
                <a:rPr lang="ko-KR" altLang="en-US" sz="1600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국내에서 저자에게 </a:t>
              </a:r>
              <a:r>
                <a:rPr lang="ko-KR" altLang="en-US" sz="1600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높은 </a:t>
              </a:r>
              <a:r>
                <a:rPr lang="en-US" altLang="ko-KR" sz="1600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APC</a:t>
              </a:r>
              <a:r>
                <a:rPr lang="ko-KR" altLang="en-US" sz="1600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를 요구하는 것은 연구자의 반발을 가져올 수 있음</a:t>
              </a:r>
              <a:r>
                <a:rPr lang="en-US" altLang="ko-KR" sz="1600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</a:p>
          </p:txBody>
        </p: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4DABBCB2-C9BB-44BB-B88E-5A4EC4647B91}"/>
              </a:ext>
            </a:extLst>
          </p:cNvPr>
          <p:cNvGrpSpPr/>
          <p:nvPr/>
        </p:nvGrpSpPr>
        <p:grpSpPr>
          <a:xfrm>
            <a:off x="411863" y="2923868"/>
            <a:ext cx="5568950" cy="694101"/>
            <a:chOff x="393700" y="5489245"/>
            <a:chExt cx="5568950" cy="694101"/>
          </a:xfrm>
        </p:grpSpPr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D3509156-675B-4F15-8832-FC4345968A44}"/>
                </a:ext>
              </a:extLst>
            </p:cNvPr>
            <p:cNvGrpSpPr/>
            <p:nvPr/>
          </p:nvGrpSpPr>
          <p:grpSpPr>
            <a:xfrm>
              <a:off x="393700" y="5569171"/>
              <a:ext cx="266700" cy="266700"/>
              <a:chOff x="393700" y="5569171"/>
              <a:chExt cx="266700" cy="266700"/>
            </a:xfrm>
          </p:grpSpPr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624E58E6-8858-4008-9841-8661922E9346}"/>
                  </a:ext>
                </a:extLst>
              </p:cNvPr>
              <p:cNvSpPr/>
              <p:nvPr/>
            </p:nvSpPr>
            <p:spPr>
              <a:xfrm>
                <a:off x="495300" y="5658071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62" name="막힌 원호 61">
                <a:extLst>
                  <a:ext uri="{FF2B5EF4-FFF2-40B4-BE49-F238E27FC236}">
                    <a16:creationId xmlns:a16="http://schemas.microsoft.com/office/drawing/2014/main" id="{CAE3D4F0-A024-4663-8F79-DB46CE7E9C64}"/>
                  </a:ext>
                </a:extLst>
              </p:cNvPr>
              <p:cNvSpPr/>
              <p:nvPr/>
            </p:nvSpPr>
            <p:spPr>
              <a:xfrm rot="16200000">
                <a:off x="393700" y="5569171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4A1732E-B341-4E3A-9FAB-A9636F4CBDA2}"/>
                </a:ext>
              </a:extLst>
            </p:cNvPr>
            <p:cNvSpPr txBox="1"/>
            <p:nvPr/>
          </p:nvSpPr>
          <p:spPr>
            <a:xfrm>
              <a:off x="685802" y="5489245"/>
              <a:ext cx="5276848" cy="6941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ko-KR" altLang="en-US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학술지</a:t>
              </a:r>
              <a:r>
                <a:rPr lang="en-US" altLang="ko-KR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/</a:t>
              </a:r>
              <a:r>
                <a:rPr lang="ko-KR" altLang="en-US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논문의 품질 관리가 제대로 수행되지 않는 약탈적 학술지</a:t>
              </a:r>
              <a:r>
                <a:rPr lang="en-US" altLang="ko-KR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(Predatory Journals)</a:t>
              </a:r>
              <a:r>
                <a:rPr lang="ko-KR" altLang="en-US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의 출현</a:t>
              </a:r>
              <a:r>
                <a:rPr lang="ko-KR" altLang="en-US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에 대한 문제 발생</a:t>
              </a:r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810E931D-F822-4467-B9B7-4D9D8BD271E7}"/>
              </a:ext>
            </a:extLst>
          </p:cNvPr>
          <p:cNvGrpSpPr/>
          <p:nvPr/>
        </p:nvGrpSpPr>
        <p:grpSpPr>
          <a:xfrm>
            <a:off x="411863" y="3748903"/>
            <a:ext cx="5568950" cy="1017073"/>
            <a:chOff x="393700" y="5489245"/>
            <a:chExt cx="5568950" cy="1017073"/>
          </a:xfrm>
        </p:grpSpPr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43F05B27-61A6-4B15-B717-6714D5883E3C}"/>
                </a:ext>
              </a:extLst>
            </p:cNvPr>
            <p:cNvGrpSpPr/>
            <p:nvPr/>
          </p:nvGrpSpPr>
          <p:grpSpPr>
            <a:xfrm>
              <a:off x="393700" y="5569171"/>
              <a:ext cx="266700" cy="266700"/>
              <a:chOff x="393700" y="5569171"/>
              <a:chExt cx="266700" cy="266700"/>
            </a:xfrm>
          </p:grpSpPr>
          <p:sp>
            <p:nvSpPr>
              <p:cNvPr id="66" name="타원 65">
                <a:extLst>
                  <a:ext uri="{FF2B5EF4-FFF2-40B4-BE49-F238E27FC236}">
                    <a16:creationId xmlns:a16="http://schemas.microsoft.com/office/drawing/2014/main" id="{A2C2D749-73C7-4291-B31E-A174DF9BBE4B}"/>
                  </a:ext>
                </a:extLst>
              </p:cNvPr>
              <p:cNvSpPr/>
              <p:nvPr/>
            </p:nvSpPr>
            <p:spPr>
              <a:xfrm>
                <a:off x="495300" y="5658071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67" name="막힌 원호 66">
                <a:extLst>
                  <a:ext uri="{FF2B5EF4-FFF2-40B4-BE49-F238E27FC236}">
                    <a16:creationId xmlns:a16="http://schemas.microsoft.com/office/drawing/2014/main" id="{D3EDF3D2-13C6-41CF-BF14-404D9A3FAC55}"/>
                  </a:ext>
                </a:extLst>
              </p:cNvPr>
              <p:cNvSpPr/>
              <p:nvPr/>
            </p:nvSpPr>
            <p:spPr>
              <a:xfrm rot="16200000">
                <a:off x="393700" y="5569171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7F46A8C-7278-40C1-A2E5-DFE0BDA1C409}"/>
                </a:ext>
              </a:extLst>
            </p:cNvPr>
            <p:cNvSpPr txBox="1"/>
            <p:nvPr/>
          </p:nvSpPr>
          <p:spPr>
            <a:xfrm>
              <a:off x="685802" y="5489245"/>
              <a:ext cx="5276848" cy="10170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en-US" altLang="ko-KR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OA </a:t>
              </a:r>
              <a:r>
                <a:rPr lang="ko-KR" altLang="en-US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출판이 기존의 라이선스 구독 방식보다 비용이 저렴하지 않아 이에 대한 지속가능성에 대한 의문 제기</a:t>
              </a:r>
              <a:endParaRPr lang="en-US" altLang="ko-KR" spc="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marL="177800" indent="-177800">
                <a:lnSpc>
                  <a:spcPct val="130000"/>
                </a:lnSpc>
                <a:buFontTx/>
                <a:buChar char="-"/>
              </a:pPr>
              <a:r>
                <a:rPr lang="ko-KR" altLang="en-US" sz="1600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개도국 저자는 높은 </a:t>
              </a:r>
              <a:r>
                <a:rPr lang="en-US" altLang="ko-KR" sz="1600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APC</a:t>
              </a:r>
              <a:r>
                <a:rPr lang="ko-KR" altLang="en-US" sz="1600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로 인해 </a:t>
              </a:r>
              <a:r>
                <a:rPr lang="en-US" altLang="ko-KR" sz="1600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OA </a:t>
              </a:r>
              <a:r>
                <a:rPr lang="ko-KR" altLang="en-US" sz="1600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출판을 못하는 모순 발생</a:t>
              </a:r>
              <a:endParaRPr lang="en-US" altLang="ko-KR" spc="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pic>
        <p:nvPicPr>
          <p:cNvPr id="68" name="Picture 6" descr="https://kuleuvenblogt.files.wordpress.com/2018/10/kul-accessdef5.jpg?w=800&amp;h=330&amp;crop=1">
            <a:extLst>
              <a:ext uri="{FF2B5EF4-FFF2-40B4-BE49-F238E27FC236}">
                <a16:creationId xmlns:a16="http://schemas.microsoft.com/office/drawing/2014/main" id="{B8A82B69-69D5-4F4B-83DD-E4217CDF1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1562" y="4023530"/>
            <a:ext cx="5625476" cy="23205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그룹 68">
            <a:extLst>
              <a:ext uri="{FF2B5EF4-FFF2-40B4-BE49-F238E27FC236}">
                <a16:creationId xmlns:a16="http://schemas.microsoft.com/office/drawing/2014/main" id="{C262C085-7ED5-43D7-B886-86D7419EC510}"/>
              </a:ext>
            </a:extLst>
          </p:cNvPr>
          <p:cNvGrpSpPr/>
          <p:nvPr/>
        </p:nvGrpSpPr>
        <p:grpSpPr>
          <a:xfrm>
            <a:off x="6652229" y="6218072"/>
            <a:ext cx="5070932" cy="598763"/>
            <a:chOff x="911628" y="4927931"/>
            <a:chExt cx="10354244" cy="1319102"/>
          </a:xfrm>
        </p:grpSpPr>
        <p:sp>
          <p:nvSpPr>
            <p:cNvPr id="70" name="타원 69">
              <a:extLst>
                <a:ext uri="{FF2B5EF4-FFF2-40B4-BE49-F238E27FC236}">
                  <a16:creationId xmlns:a16="http://schemas.microsoft.com/office/drawing/2014/main" id="{2E99DCA9-75B5-49D6-9D12-8B30EA182647}"/>
                </a:ext>
              </a:extLst>
            </p:cNvPr>
            <p:cNvSpPr/>
            <p:nvPr/>
          </p:nvSpPr>
          <p:spPr>
            <a:xfrm>
              <a:off x="960240" y="4927931"/>
              <a:ext cx="1319102" cy="1319102"/>
            </a:xfrm>
            <a:prstGeom prst="ellipse">
              <a:avLst/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ko-KR" altLang="en-US" sz="12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D506D50-F8BA-441A-9641-1EF3EC05DF0C}"/>
                </a:ext>
              </a:extLst>
            </p:cNvPr>
            <p:cNvSpPr txBox="1"/>
            <p:nvPr/>
          </p:nvSpPr>
          <p:spPr>
            <a:xfrm>
              <a:off x="1258436" y="5316262"/>
              <a:ext cx="722710" cy="54243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ko-KR" altLang="en-US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투고</a:t>
              </a:r>
            </a:p>
          </p:txBody>
        </p:sp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74E25237-CB1C-4B9B-98A7-54DAEAEC3560}"/>
                </a:ext>
              </a:extLst>
            </p:cNvPr>
            <p:cNvSpPr/>
            <p:nvPr/>
          </p:nvSpPr>
          <p:spPr>
            <a:xfrm>
              <a:off x="3206872" y="4927931"/>
              <a:ext cx="1319102" cy="131910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ko-KR" altLang="en-US" sz="12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87E7AF6-2438-42A9-A591-1B335B7D2F63}"/>
                </a:ext>
              </a:extLst>
            </p:cNvPr>
            <p:cNvSpPr txBox="1"/>
            <p:nvPr/>
          </p:nvSpPr>
          <p:spPr>
            <a:xfrm>
              <a:off x="3505069" y="5040293"/>
              <a:ext cx="722710" cy="108487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ko-KR" altLang="en-US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동료</a:t>
              </a:r>
              <a:b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심사</a:t>
              </a:r>
            </a:p>
          </p:txBody>
        </p:sp>
        <p:sp>
          <p:nvSpPr>
            <p:cNvPr id="74" name="타원 73">
              <a:extLst>
                <a:ext uri="{FF2B5EF4-FFF2-40B4-BE49-F238E27FC236}">
                  <a16:creationId xmlns:a16="http://schemas.microsoft.com/office/drawing/2014/main" id="{97C8FAA1-739D-48AC-BBC1-06A47AF515B1}"/>
                </a:ext>
              </a:extLst>
            </p:cNvPr>
            <p:cNvSpPr/>
            <p:nvPr/>
          </p:nvSpPr>
          <p:spPr>
            <a:xfrm>
              <a:off x="5453505" y="4927931"/>
              <a:ext cx="1319102" cy="1319102"/>
            </a:xfrm>
            <a:prstGeom prst="ellipse">
              <a:avLst/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ko-KR" altLang="en-US" sz="12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1537D16-0958-45AF-9F43-1E6D1541BBB8}"/>
                </a:ext>
              </a:extLst>
            </p:cNvPr>
            <p:cNvSpPr txBox="1"/>
            <p:nvPr/>
          </p:nvSpPr>
          <p:spPr>
            <a:xfrm>
              <a:off x="5751701" y="5045043"/>
              <a:ext cx="722710" cy="108487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ko-KR" altLang="en-US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게재</a:t>
              </a:r>
              <a:b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확정</a:t>
              </a:r>
            </a:p>
          </p:txBody>
        </p:sp>
        <p:sp>
          <p:nvSpPr>
            <p:cNvPr id="76" name="타원 75">
              <a:extLst>
                <a:ext uri="{FF2B5EF4-FFF2-40B4-BE49-F238E27FC236}">
                  <a16:creationId xmlns:a16="http://schemas.microsoft.com/office/drawing/2014/main" id="{6CF790C3-A866-45ED-AC06-1ECC0E05DA91}"/>
                </a:ext>
              </a:extLst>
            </p:cNvPr>
            <p:cNvSpPr/>
            <p:nvPr/>
          </p:nvSpPr>
          <p:spPr>
            <a:xfrm>
              <a:off x="7700137" y="4927931"/>
              <a:ext cx="1319102" cy="1319102"/>
            </a:xfrm>
            <a:prstGeom prst="ellipse">
              <a:avLst/>
            </a:prstGeom>
            <a:solidFill>
              <a:srgbClr val="4A2D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ko-KR" altLang="en-US" sz="12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C112C9B-6A67-4046-8230-14102BF79A17}"/>
                </a:ext>
              </a:extLst>
            </p:cNvPr>
            <p:cNvSpPr txBox="1"/>
            <p:nvPr/>
          </p:nvSpPr>
          <p:spPr>
            <a:xfrm>
              <a:off x="7973127" y="5045043"/>
              <a:ext cx="773116" cy="108487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APC</a:t>
              </a:r>
              <a:b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지불</a:t>
              </a:r>
            </a:p>
          </p:txBody>
        </p:sp>
        <p:sp>
          <p:nvSpPr>
            <p:cNvPr id="78" name="타원 77">
              <a:extLst>
                <a:ext uri="{FF2B5EF4-FFF2-40B4-BE49-F238E27FC236}">
                  <a16:creationId xmlns:a16="http://schemas.microsoft.com/office/drawing/2014/main" id="{FD87045D-EC84-4643-9005-890361BE0469}"/>
                </a:ext>
              </a:extLst>
            </p:cNvPr>
            <p:cNvSpPr/>
            <p:nvPr/>
          </p:nvSpPr>
          <p:spPr>
            <a:xfrm>
              <a:off x="9946770" y="4927931"/>
              <a:ext cx="1319102" cy="1319102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ko-KR" altLang="en-US" sz="12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AE09A53-8135-41BC-8257-A9A28D80057B}"/>
                </a:ext>
              </a:extLst>
            </p:cNvPr>
            <p:cNvSpPr txBox="1"/>
            <p:nvPr/>
          </p:nvSpPr>
          <p:spPr>
            <a:xfrm>
              <a:off x="10244966" y="5316262"/>
              <a:ext cx="722710" cy="54243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ko-KR" altLang="en-US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출판</a:t>
              </a:r>
            </a:p>
          </p:txBody>
        </p:sp>
        <p:sp>
          <p:nvSpPr>
            <p:cNvPr id="80" name="원형: 비어 있음 79">
              <a:extLst>
                <a:ext uri="{FF2B5EF4-FFF2-40B4-BE49-F238E27FC236}">
                  <a16:creationId xmlns:a16="http://schemas.microsoft.com/office/drawing/2014/main" id="{B69ECFA6-6055-459D-BE0D-C5527D061638}"/>
                </a:ext>
              </a:extLst>
            </p:cNvPr>
            <p:cNvSpPr/>
            <p:nvPr/>
          </p:nvSpPr>
          <p:spPr>
            <a:xfrm>
              <a:off x="911628" y="4983105"/>
              <a:ext cx="266942" cy="266942"/>
            </a:xfrm>
            <a:prstGeom prst="donut">
              <a:avLst>
                <a:gd name="adj" fmla="val 38008"/>
              </a:avLst>
            </a:prstGeom>
            <a:solidFill>
              <a:srgbClr val="5DC1FF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81" name="원형: 비어 있음 80">
              <a:extLst>
                <a:ext uri="{FF2B5EF4-FFF2-40B4-BE49-F238E27FC236}">
                  <a16:creationId xmlns:a16="http://schemas.microsoft.com/office/drawing/2014/main" id="{1525138A-2D88-4025-8583-736E162EB844}"/>
                </a:ext>
              </a:extLst>
            </p:cNvPr>
            <p:cNvSpPr/>
            <p:nvPr/>
          </p:nvSpPr>
          <p:spPr>
            <a:xfrm>
              <a:off x="5422470" y="4983105"/>
              <a:ext cx="266942" cy="266942"/>
            </a:xfrm>
            <a:prstGeom prst="donut">
              <a:avLst>
                <a:gd name="adj" fmla="val 38008"/>
              </a:avLst>
            </a:prstGeom>
            <a:solidFill>
              <a:srgbClr val="75D7EB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82" name="원형: 비어 있음 81">
              <a:extLst>
                <a:ext uri="{FF2B5EF4-FFF2-40B4-BE49-F238E27FC236}">
                  <a16:creationId xmlns:a16="http://schemas.microsoft.com/office/drawing/2014/main" id="{03B1C8DF-456D-451B-8754-265F4ED7D336}"/>
                </a:ext>
              </a:extLst>
            </p:cNvPr>
            <p:cNvSpPr/>
            <p:nvPr/>
          </p:nvSpPr>
          <p:spPr>
            <a:xfrm>
              <a:off x="3234577" y="4983105"/>
              <a:ext cx="266942" cy="266942"/>
            </a:xfrm>
            <a:prstGeom prst="donut">
              <a:avLst>
                <a:gd name="adj" fmla="val 38008"/>
              </a:avLst>
            </a:prstGeom>
            <a:solidFill>
              <a:schemeClr val="bg1">
                <a:lumMod val="85000"/>
              </a:schemeClr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06" name="원형: 비어 있음 105">
              <a:extLst>
                <a:ext uri="{FF2B5EF4-FFF2-40B4-BE49-F238E27FC236}">
                  <a16:creationId xmlns:a16="http://schemas.microsoft.com/office/drawing/2014/main" id="{78530195-5092-4C9D-B6FC-1C9A5DA26822}"/>
                </a:ext>
              </a:extLst>
            </p:cNvPr>
            <p:cNvSpPr/>
            <p:nvPr/>
          </p:nvSpPr>
          <p:spPr>
            <a:xfrm>
              <a:off x="7705672" y="4983105"/>
              <a:ext cx="266942" cy="266942"/>
            </a:xfrm>
            <a:prstGeom prst="donut">
              <a:avLst>
                <a:gd name="adj" fmla="val 38008"/>
              </a:avLst>
            </a:prstGeom>
            <a:solidFill>
              <a:srgbClr val="AA9AE6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07" name="원형: 비어 있음 106">
              <a:extLst>
                <a:ext uri="{FF2B5EF4-FFF2-40B4-BE49-F238E27FC236}">
                  <a16:creationId xmlns:a16="http://schemas.microsoft.com/office/drawing/2014/main" id="{8B8E4467-E6CF-4A76-AD26-54DCACA315C0}"/>
                </a:ext>
              </a:extLst>
            </p:cNvPr>
            <p:cNvSpPr/>
            <p:nvPr/>
          </p:nvSpPr>
          <p:spPr>
            <a:xfrm>
              <a:off x="9946770" y="4983105"/>
              <a:ext cx="266942" cy="266942"/>
            </a:xfrm>
            <a:prstGeom prst="donut">
              <a:avLst>
                <a:gd name="adj" fmla="val 38008"/>
              </a:avLst>
            </a:prstGeom>
            <a:solidFill>
              <a:srgbClr val="F4B184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08" name="화살표: 오른쪽 107">
              <a:extLst>
                <a:ext uri="{FF2B5EF4-FFF2-40B4-BE49-F238E27FC236}">
                  <a16:creationId xmlns:a16="http://schemas.microsoft.com/office/drawing/2014/main" id="{95BB78B2-82BD-4041-9267-3D4A22A7A575}"/>
                </a:ext>
              </a:extLst>
            </p:cNvPr>
            <p:cNvSpPr/>
            <p:nvPr/>
          </p:nvSpPr>
          <p:spPr>
            <a:xfrm>
              <a:off x="2347590" y="5480144"/>
              <a:ext cx="763890" cy="233260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09" name="화살표: 오른쪽 108">
              <a:extLst>
                <a:ext uri="{FF2B5EF4-FFF2-40B4-BE49-F238E27FC236}">
                  <a16:creationId xmlns:a16="http://schemas.microsoft.com/office/drawing/2014/main" id="{D8BEAD92-2FF5-4D00-B440-2A77D6CFC0C4}"/>
                </a:ext>
              </a:extLst>
            </p:cNvPr>
            <p:cNvSpPr/>
            <p:nvPr/>
          </p:nvSpPr>
          <p:spPr>
            <a:xfrm>
              <a:off x="4599895" y="5480144"/>
              <a:ext cx="763890" cy="233260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10" name="화살표: 오른쪽 109">
              <a:extLst>
                <a:ext uri="{FF2B5EF4-FFF2-40B4-BE49-F238E27FC236}">
                  <a16:creationId xmlns:a16="http://schemas.microsoft.com/office/drawing/2014/main" id="{404A9E39-DA09-4854-AACD-5F5C36927032}"/>
                </a:ext>
              </a:extLst>
            </p:cNvPr>
            <p:cNvSpPr/>
            <p:nvPr/>
          </p:nvSpPr>
          <p:spPr>
            <a:xfrm>
              <a:off x="6852199" y="5480144"/>
              <a:ext cx="763890" cy="233260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11" name="화살표: 오른쪽 110">
              <a:extLst>
                <a:ext uri="{FF2B5EF4-FFF2-40B4-BE49-F238E27FC236}">
                  <a16:creationId xmlns:a16="http://schemas.microsoft.com/office/drawing/2014/main" id="{CEC8B045-8B9D-489B-B330-8F44D0B81871}"/>
                </a:ext>
              </a:extLst>
            </p:cNvPr>
            <p:cNvSpPr/>
            <p:nvPr/>
          </p:nvSpPr>
          <p:spPr>
            <a:xfrm>
              <a:off x="9104503" y="5480144"/>
              <a:ext cx="763890" cy="233260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112" name="곱하기 기호 111">
            <a:extLst>
              <a:ext uri="{FF2B5EF4-FFF2-40B4-BE49-F238E27FC236}">
                <a16:creationId xmlns:a16="http://schemas.microsoft.com/office/drawing/2014/main" id="{31B9A1D1-06CB-4FF4-8CE5-C5FFC79D1717}"/>
              </a:ext>
            </a:extLst>
          </p:cNvPr>
          <p:cNvSpPr/>
          <p:nvPr/>
        </p:nvSpPr>
        <p:spPr>
          <a:xfrm>
            <a:off x="7483218" y="5765788"/>
            <a:ext cx="1216657" cy="1499015"/>
          </a:xfrm>
          <a:prstGeom prst="mathMultiply">
            <a:avLst>
              <a:gd name="adj1" fmla="val 11590"/>
            </a:avLst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EFE70BCD-2507-434E-A17E-08270D8C951F}"/>
              </a:ext>
            </a:extLst>
          </p:cNvPr>
          <p:cNvGrpSpPr/>
          <p:nvPr/>
        </p:nvGrpSpPr>
        <p:grpSpPr>
          <a:xfrm>
            <a:off x="411863" y="4896910"/>
            <a:ext cx="5568950" cy="694101"/>
            <a:chOff x="393700" y="5489245"/>
            <a:chExt cx="5568950" cy="694101"/>
          </a:xfrm>
        </p:grpSpPr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6F3B437B-636C-4C61-B90C-756AE9826310}"/>
                </a:ext>
              </a:extLst>
            </p:cNvPr>
            <p:cNvGrpSpPr/>
            <p:nvPr/>
          </p:nvGrpSpPr>
          <p:grpSpPr>
            <a:xfrm>
              <a:off x="393700" y="5569171"/>
              <a:ext cx="266700" cy="266700"/>
              <a:chOff x="393700" y="5569171"/>
              <a:chExt cx="266700" cy="266700"/>
            </a:xfrm>
          </p:grpSpPr>
          <p:sp>
            <p:nvSpPr>
              <p:cNvPr id="49" name="타원 48">
                <a:extLst>
                  <a:ext uri="{FF2B5EF4-FFF2-40B4-BE49-F238E27FC236}">
                    <a16:creationId xmlns:a16="http://schemas.microsoft.com/office/drawing/2014/main" id="{195F36D6-0101-485A-A6DD-30B5F1BFAE88}"/>
                  </a:ext>
                </a:extLst>
              </p:cNvPr>
              <p:cNvSpPr/>
              <p:nvPr/>
            </p:nvSpPr>
            <p:spPr>
              <a:xfrm>
                <a:off x="495300" y="5658071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50" name="막힌 원호 49">
                <a:extLst>
                  <a:ext uri="{FF2B5EF4-FFF2-40B4-BE49-F238E27FC236}">
                    <a16:creationId xmlns:a16="http://schemas.microsoft.com/office/drawing/2014/main" id="{C13EA2CA-C29B-4709-B1F3-F20F48D4CFA3}"/>
                  </a:ext>
                </a:extLst>
              </p:cNvPr>
              <p:cNvSpPr/>
              <p:nvPr/>
            </p:nvSpPr>
            <p:spPr>
              <a:xfrm rot="16200000">
                <a:off x="393700" y="5569171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64E78C3-2F9C-453E-AFE4-3B3CB594F243}"/>
                </a:ext>
              </a:extLst>
            </p:cNvPr>
            <p:cNvSpPr txBox="1"/>
            <p:nvPr/>
          </p:nvSpPr>
          <p:spPr>
            <a:xfrm>
              <a:off x="685802" y="5489245"/>
              <a:ext cx="5276848" cy="6941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en-US" altLang="ko-KR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OA </a:t>
              </a:r>
              <a:r>
                <a:rPr lang="ko-KR" altLang="en-US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라이선스로 사용되는 </a:t>
              </a:r>
              <a:r>
                <a:rPr lang="en-US" altLang="ko-KR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Creative Commons License (CCL)</a:t>
              </a:r>
              <a:r>
                <a:rPr lang="ko-KR" altLang="en-US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의 이해에 대한 어려움</a:t>
              </a:r>
              <a:r>
                <a:rPr lang="en-US" altLang="ko-KR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93947AA0-E0EF-41DE-971A-B440CB8C8C11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52" name="사각형: 둥근 모서리 51">
              <a:extLst>
                <a:ext uri="{FF2B5EF4-FFF2-40B4-BE49-F238E27FC236}">
                  <a16:creationId xmlns:a16="http://schemas.microsoft.com/office/drawing/2014/main" id="{4BB6F8C5-25C6-431F-8AD5-D3A21B12F034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단점</a:t>
              </a:r>
              <a:endPara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83" name="막힌 원호 82">
              <a:extLst>
                <a:ext uri="{FF2B5EF4-FFF2-40B4-BE49-F238E27FC236}">
                  <a16:creationId xmlns:a16="http://schemas.microsoft.com/office/drawing/2014/main" id="{416588CF-D6A5-4F77-8FCD-611BF6C47F3C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84" name="막힌 원호 83">
              <a:extLst>
                <a:ext uri="{FF2B5EF4-FFF2-40B4-BE49-F238E27FC236}">
                  <a16:creationId xmlns:a16="http://schemas.microsoft.com/office/drawing/2014/main" id="{19DB28CE-4443-4B50-B5F3-B2EA99941398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7B1EDD6C-D6CD-46C2-B1A3-6E3BF11B5328}"/>
              </a:ext>
            </a:extLst>
          </p:cNvPr>
          <p:cNvGrpSpPr/>
          <p:nvPr/>
        </p:nvGrpSpPr>
        <p:grpSpPr>
          <a:xfrm>
            <a:off x="6240463" y="990600"/>
            <a:ext cx="5653087" cy="850900"/>
            <a:chOff x="334962" y="4261596"/>
            <a:chExt cx="5653087" cy="850900"/>
          </a:xfrm>
        </p:grpSpPr>
        <p:sp>
          <p:nvSpPr>
            <p:cNvPr id="86" name="사각형: 둥근 모서리 85">
              <a:extLst>
                <a:ext uri="{FF2B5EF4-FFF2-40B4-BE49-F238E27FC236}">
                  <a16:creationId xmlns:a16="http://schemas.microsoft.com/office/drawing/2014/main" id="{FEB79ECA-5DBB-424F-B29A-C8A21CC95E94}"/>
                </a:ext>
              </a:extLst>
            </p:cNvPr>
            <p:cNvSpPr/>
            <p:nvPr/>
          </p:nvSpPr>
          <p:spPr>
            <a:xfrm>
              <a:off x="334962" y="4467971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참고</a:t>
              </a:r>
              <a:r>
                <a:rPr lang="en-US" altLang="ko-KR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 </a:t>
              </a:r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약탈적 학술지 논란</a:t>
              </a:r>
            </a:p>
          </p:txBody>
        </p:sp>
        <p:sp>
          <p:nvSpPr>
            <p:cNvPr id="87" name="막힌 원호 86">
              <a:extLst>
                <a:ext uri="{FF2B5EF4-FFF2-40B4-BE49-F238E27FC236}">
                  <a16:creationId xmlns:a16="http://schemas.microsoft.com/office/drawing/2014/main" id="{B97EE1FB-001F-4471-8613-9D82F49B3E10}"/>
                </a:ext>
              </a:extLst>
            </p:cNvPr>
            <p:cNvSpPr/>
            <p:nvPr/>
          </p:nvSpPr>
          <p:spPr>
            <a:xfrm>
              <a:off x="419100" y="4629896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8" name="막힌 원호 87">
              <a:extLst>
                <a:ext uri="{FF2B5EF4-FFF2-40B4-BE49-F238E27FC236}">
                  <a16:creationId xmlns:a16="http://schemas.microsoft.com/office/drawing/2014/main" id="{22D9CF53-4BDF-4867-AE88-6E528FBAD4D0}"/>
                </a:ext>
              </a:extLst>
            </p:cNvPr>
            <p:cNvSpPr/>
            <p:nvPr/>
          </p:nvSpPr>
          <p:spPr>
            <a:xfrm rot="10800000">
              <a:off x="5537200" y="4261596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9" name="그룹 88">
            <a:extLst>
              <a:ext uri="{FF2B5EF4-FFF2-40B4-BE49-F238E27FC236}">
                <a16:creationId xmlns:a16="http://schemas.microsoft.com/office/drawing/2014/main" id="{03A43EA7-71C1-4271-B3F3-33B78DD7E1A6}"/>
              </a:ext>
            </a:extLst>
          </p:cNvPr>
          <p:cNvGrpSpPr/>
          <p:nvPr/>
        </p:nvGrpSpPr>
        <p:grpSpPr>
          <a:xfrm>
            <a:off x="6240463" y="1906813"/>
            <a:ext cx="5811704" cy="2000228"/>
            <a:chOff x="393700" y="1803400"/>
            <a:chExt cx="5811704" cy="2000228"/>
          </a:xfrm>
        </p:grpSpPr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594E1F5E-61FC-4B7E-A709-AF536032A1D3}"/>
                </a:ext>
              </a:extLst>
            </p:cNvPr>
            <p:cNvGrpSpPr/>
            <p:nvPr/>
          </p:nvGrpSpPr>
          <p:grpSpPr>
            <a:xfrm>
              <a:off x="393700" y="1893933"/>
              <a:ext cx="266700" cy="266700"/>
              <a:chOff x="635000" y="2401933"/>
              <a:chExt cx="266700" cy="266700"/>
            </a:xfrm>
          </p:grpSpPr>
          <p:sp>
            <p:nvSpPr>
              <p:cNvPr id="92" name="타원 91">
                <a:extLst>
                  <a:ext uri="{FF2B5EF4-FFF2-40B4-BE49-F238E27FC236}">
                    <a16:creationId xmlns:a16="http://schemas.microsoft.com/office/drawing/2014/main" id="{2D6D8536-562F-4727-9F31-6B58E03EF525}"/>
                  </a:ext>
                </a:extLst>
              </p:cNvPr>
              <p:cNvSpPr/>
              <p:nvPr/>
            </p:nvSpPr>
            <p:spPr>
              <a:xfrm>
                <a:off x="736600" y="2490833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93" name="막힌 원호 92">
                <a:extLst>
                  <a:ext uri="{FF2B5EF4-FFF2-40B4-BE49-F238E27FC236}">
                    <a16:creationId xmlns:a16="http://schemas.microsoft.com/office/drawing/2014/main" id="{9BDDBD02-DA7D-46FF-A9EF-E723A079BE51}"/>
                  </a:ext>
                </a:extLst>
              </p:cNvPr>
              <p:cNvSpPr/>
              <p:nvPr/>
            </p:nvSpPr>
            <p:spPr>
              <a:xfrm rot="16200000">
                <a:off x="635000" y="2401933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89F5F97-18E9-456F-B885-E6FAF9886A84}"/>
                </a:ext>
              </a:extLst>
            </p:cNvPr>
            <p:cNvSpPr txBox="1"/>
            <p:nvPr/>
          </p:nvSpPr>
          <p:spPr>
            <a:xfrm>
              <a:off x="685802" y="1803400"/>
              <a:ext cx="5519602" cy="20002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학술 출판 투명성 원칙과 처리 기준</a:t>
              </a:r>
              <a:br>
                <a:rPr lang="en-US" altLang="ko-KR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(Principles of transparency and best practice of scholarly publishing)</a:t>
              </a:r>
            </a:p>
            <a:p>
              <a:pPr marL="177800" indent="-1778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COPE(</a:t>
              </a:r>
              <a:r>
                <a:rPr lang="ko-KR" altLang="en-US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영국출판윤리위원회</a:t>
              </a:r>
              <a:r>
                <a:rPr lang="en-US" altLang="ko-KR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 : </a:t>
              </a:r>
              <a:r>
                <a:rPr lang="ko-KR" altLang="en-US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</a:t>
              </a:r>
              <a:r>
                <a:rPr lang="en-US" altLang="ko-KR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/</a:t>
              </a:r>
              <a:r>
                <a:rPr lang="ko-KR" altLang="en-US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출판윤리 관련 원칙 개발</a:t>
              </a:r>
            </a:p>
            <a:p>
              <a:pPr marL="177800" indent="-1778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DOAJ(</a:t>
              </a:r>
              <a:r>
                <a:rPr lang="ko-KR" altLang="en-US" sz="1400" spc="-8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오픈액세스</a:t>
              </a:r>
              <a:r>
                <a:rPr lang="ko-KR" altLang="en-US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저널 디렉토리</a:t>
              </a:r>
              <a:r>
                <a:rPr lang="en-US" altLang="ko-KR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 : </a:t>
              </a:r>
              <a:r>
                <a:rPr lang="ko-KR" altLang="en-US" sz="1400" spc="-8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오픈액세스</a:t>
              </a:r>
              <a:r>
                <a:rPr lang="ko-KR" altLang="en-US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저널 관리 지원</a:t>
              </a:r>
            </a:p>
            <a:p>
              <a:pPr marL="177800" indent="-1778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OASPA(</a:t>
              </a:r>
              <a:r>
                <a:rPr lang="ko-KR" altLang="en-US" sz="1400" spc="-8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오픈액세스</a:t>
              </a:r>
              <a:r>
                <a:rPr lang="ko-KR" altLang="en-US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학술발행협회</a:t>
              </a:r>
              <a:r>
                <a:rPr lang="en-US" altLang="ko-KR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 : </a:t>
              </a:r>
              <a:r>
                <a:rPr lang="ko-KR" altLang="en-US" sz="1400" spc="-8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오픈액세스</a:t>
              </a:r>
              <a:r>
                <a:rPr lang="ko-KR" altLang="en-US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출판 국제 표준안 개발</a:t>
              </a:r>
            </a:p>
            <a:p>
              <a:pPr marL="177800" indent="-1778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WAME(</a:t>
              </a:r>
              <a:r>
                <a:rPr lang="ko-KR" altLang="en-US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세계의학편집인협의회</a:t>
              </a:r>
              <a:r>
                <a:rPr lang="en-US" altLang="ko-KR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 : </a:t>
              </a:r>
              <a:r>
                <a:rPr lang="ko-KR" altLang="en-US" sz="14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의학학술지 편집 정책 및 권고안 마련</a:t>
              </a:r>
              <a:endParaRPr lang="en-US" altLang="ko-KR" sz="14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94" name="그룹 93">
            <a:extLst>
              <a:ext uri="{FF2B5EF4-FFF2-40B4-BE49-F238E27FC236}">
                <a16:creationId xmlns:a16="http://schemas.microsoft.com/office/drawing/2014/main" id="{31234C67-F6BB-42B5-B233-41570927717C}"/>
              </a:ext>
            </a:extLst>
          </p:cNvPr>
          <p:cNvGrpSpPr/>
          <p:nvPr/>
        </p:nvGrpSpPr>
        <p:grpSpPr>
          <a:xfrm>
            <a:off x="411863" y="5721945"/>
            <a:ext cx="5568950" cy="694101"/>
            <a:chOff x="393700" y="5489245"/>
            <a:chExt cx="5568950" cy="694101"/>
          </a:xfrm>
        </p:grpSpPr>
        <p:grpSp>
          <p:nvGrpSpPr>
            <p:cNvPr id="95" name="그룹 94">
              <a:extLst>
                <a:ext uri="{FF2B5EF4-FFF2-40B4-BE49-F238E27FC236}">
                  <a16:creationId xmlns:a16="http://schemas.microsoft.com/office/drawing/2014/main" id="{7D60479E-3E50-469E-944F-68BB4135DD58}"/>
                </a:ext>
              </a:extLst>
            </p:cNvPr>
            <p:cNvGrpSpPr/>
            <p:nvPr/>
          </p:nvGrpSpPr>
          <p:grpSpPr>
            <a:xfrm>
              <a:off x="393700" y="5569171"/>
              <a:ext cx="266700" cy="266700"/>
              <a:chOff x="393700" y="5569171"/>
              <a:chExt cx="266700" cy="266700"/>
            </a:xfrm>
          </p:grpSpPr>
          <p:sp>
            <p:nvSpPr>
              <p:cNvPr id="97" name="타원 96">
                <a:extLst>
                  <a:ext uri="{FF2B5EF4-FFF2-40B4-BE49-F238E27FC236}">
                    <a16:creationId xmlns:a16="http://schemas.microsoft.com/office/drawing/2014/main" id="{A269A175-3B5A-4993-9602-78ABFAD21490}"/>
                  </a:ext>
                </a:extLst>
              </p:cNvPr>
              <p:cNvSpPr/>
              <p:nvPr/>
            </p:nvSpPr>
            <p:spPr>
              <a:xfrm>
                <a:off x="495300" y="5658071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98" name="막힌 원호 97">
                <a:extLst>
                  <a:ext uri="{FF2B5EF4-FFF2-40B4-BE49-F238E27FC236}">
                    <a16:creationId xmlns:a16="http://schemas.microsoft.com/office/drawing/2014/main" id="{657819EF-1BBE-49D5-9C09-CE8F2D645438}"/>
                  </a:ext>
                </a:extLst>
              </p:cNvPr>
              <p:cNvSpPr/>
              <p:nvPr/>
            </p:nvSpPr>
            <p:spPr>
              <a:xfrm rot="16200000">
                <a:off x="393700" y="5569171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9E56DC9-C700-4247-BACA-539084BD8FA5}"/>
                </a:ext>
              </a:extLst>
            </p:cNvPr>
            <p:cNvSpPr txBox="1"/>
            <p:nvPr/>
          </p:nvSpPr>
          <p:spPr>
            <a:xfrm>
              <a:off x="685802" y="5489245"/>
              <a:ext cx="5276848" cy="6941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ko-KR" altLang="en-US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국내 학술지의 경우 </a:t>
              </a:r>
              <a:r>
                <a:rPr lang="en-US" altLang="ko-KR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OA</a:t>
              </a:r>
              <a:r>
                <a:rPr lang="ko-KR" altLang="en-US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에 대한 정책 부재</a:t>
              </a:r>
              <a:r>
                <a:rPr lang="en-US" altLang="ko-KR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 </a:t>
              </a:r>
              <a:r>
                <a:rPr lang="ko-KR" altLang="en-US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지식 부족</a:t>
              </a:r>
              <a:r>
                <a:rPr lang="en-US" altLang="ko-KR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 </a:t>
              </a:r>
              <a:br>
                <a:rPr lang="en-US" altLang="ko-KR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ko-KR" altLang="en-US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경제적 문제 등으로 인해 </a:t>
              </a:r>
              <a:r>
                <a:rPr lang="en-US" altLang="ko-KR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OA</a:t>
              </a:r>
              <a:r>
                <a:rPr lang="ko-KR" altLang="en-US" spc="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출판 전환에 많은 제약 발생 </a:t>
              </a:r>
              <a:endParaRPr lang="en-US" altLang="ko-KR" spc="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417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3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원형: 비어 있음 4">
            <a:extLst>
              <a:ext uri="{FF2B5EF4-FFF2-40B4-BE49-F238E27FC236}">
                <a16:creationId xmlns:a16="http://schemas.microsoft.com/office/drawing/2014/main" id="{687EE5F5-F1F2-42A1-8100-8728B4C7FB46}"/>
              </a:ext>
            </a:extLst>
          </p:cNvPr>
          <p:cNvSpPr/>
          <p:nvPr/>
        </p:nvSpPr>
        <p:spPr>
          <a:xfrm>
            <a:off x="9841548" y="4771095"/>
            <a:ext cx="3337423" cy="3337423"/>
          </a:xfrm>
          <a:prstGeom prst="donut">
            <a:avLst>
              <a:gd name="adj" fmla="val 21591"/>
            </a:avLst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1E2FE0-9536-4720-BE79-E487861D9397}"/>
              </a:ext>
            </a:extLst>
          </p:cNvPr>
          <p:cNvSpPr txBox="1"/>
          <p:nvPr/>
        </p:nvSpPr>
        <p:spPr>
          <a:xfrm>
            <a:off x="4322535" y="3118247"/>
            <a:ext cx="647196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pc="-8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>
              <a:spcAft>
                <a:spcPts val="1800"/>
              </a:spcAft>
            </a:pPr>
            <a:r>
              <a:rPr lang="ko-KR" altLang="en-US" sz="48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부실 학술지의 개념과 특징</a:t>
            </a:r>
          </a:p>
        </p:txBody>
      </p:sp>
      <p:sp>
        <p:nvSpPr>
          <p:cNvPr id="14" name="원형: 비어 있음 13">
            <a:extLst>
              <a:ext uri="{FF2B5EF4-FFF2-40B4-BE49-F238E27FC236}">
                <a16:creationId xmlns:a16="http://schemas.microsoft.com/office/drawing/2014/main" id="{8E640249-4E6E-4610-BFC8-32A55969DA55}"/>
              </a:ext>
            </a:extLst>
          </p:cNvPr>
          <p:cNvSpPr/>
          <p:nvPr/>
        </p:nvSpPr>
        <p:spPr>
          <a:xfrm>
            <a:off x="-2085566" y="-1519033"/>
            <a:ext cx="4917666" cy="4917666"/>
          </a:xfrm>
          <a:prstGeom prst="donut">
            <a:avLst>
              <a:gd name="adj" fmla="val 8680"/>
            </a:avLst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4E61CC-6CD9-4A55-942D-BAF6FF7A5F60}"/>
              </a:ext>
            </a:extLst>
          </p:cNvPr>
          <p:cNvSpPr txBox="1"/>
          <p:nvPr/>
        </p:nvSpPr>
        <p:spPr>
          <a:xfrm>
            <a:off x="2444602" y="2680706"/>
            <a:ext cx="1331455" cy="1769715"/>
          </a:xfrm>
          <a:prstGeom prst="rect">
            <a:avLst/>
          </a:prstGeom>
          <a:noFill/>
          <a:effectLst>
            <a:outerShdw blurRad="177800" dist="152400" algn="l" rotWithShape="0">
              <a:prstClr val="black">
                <a:alpha val="51000"/>
              </a:prstClr>
            </a:outerShdw>
          </a:effectLst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pc="-8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>
              <a:spcAft>
                <a:spcPts val="1800"/>
              </a:spcAft>
            </a:pPr>
            <a:r>
              <a:rPr lang="en-US" altLang="ko-KR" sz="115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Ⅱ</a:t>
            </a:r>
          </a:p>
        </p:txBody>
      </p:sp>
      <p:sp>
        <p:nvSpPr>
          <p:cNvPr id="16" name="원형: 비어 있음 15">
            <a:extLst>
              <a:ext uri="{FF2B5EF4-FFF2-40B4-BE49-F238E27FC236}">
                <a16:creationId xmlns:a16="http://schemas.microsoft.com/office/drawing/2014/main" id="{327C0CAE-BD23-4DE3-84B6-B8252C1A3826}"/>
              </a:ext>
            </a:extLst>
          </p:cNvPr>
          <p:cNvSpPr/>
          <p:nvPr/>
        </p:nvSpPr>
        <p:spPr>
          <a:xfrm>
            <a:off x="1574800" y="1866900"/>
            <a:ext cx="2565400" cy="2565400"/>
          </a:xfrm>
          <a:prstGeom prst="donut">
            <a:avLst>
              <a:gd name="adj" fmla="val 151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 useBgFill="1">
        <p:nvSpPr>
          <p:cNvPr id="4" name="타원 3">
            <a:extLst>
              <a:ext uri="{FF2B5EF4-FFF2-40B4-BE49-F238E27FC236}">
                <a16:creationId xmlns:a16="http://schemas.microsoft.com/office/drawing/2014/main" id="{8B1D9C2F-E654-4FF6-AC4D-B71396506128}"/>
              </a:ext>
            </a:extLst>
          </p:cNvPr>
          <p:cNvSpPr/>
          <p:nvPr/>
        </p:nvSpPr>
        <p:spPr>
          <a:xfrm>
            <a:off x="3429000" y="3835400"/>
            <a:ext cx="469900" cy="469900"/>
          </a:xfrm>
          <a:prstGeom prst="ellipse">
            <a:avLst/>
          </a:prstGeom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CE635C8E-9C87-4AFD-B104-E9E428939423}"/>
              </a:ext>
            </a:extLst>
          </p:cNvPr>
          <p:cNvCxnSpPr/>
          <p:nvPr/>
        </p:nvCxnSpPr>
        <p:spPr>
          <a:xfrm>
            <a:off x="4322535" y="2989944"/>
            <a:ext cx="70131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8E366DCA-005C-44C6-A9E6-D6CCB3AA34D7}"/>
              </a:ext>
            </a:extLst>
          </p:cNvPr>
          <p:cNvGrpSpPr/>
          <p:nvPr/>
        </p:nvGrpSpPr>
        <p:grpSpPr>
          <a:xfrm>
            <a:off x="9187545" y="6284164"/>
            <a:ext cx="3004457" cy="338047"/>
            <a:chOff x="9187545" y="5672382"/>
            <a:chExt cx="3004457" cy="338047"/>
          </a:xfrm>
        </p:grpSpPr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466B0D7D-B3A4-4B66-8F78-D5CEDBADDFA9}"/>
                </a:ext>
              </a:extLst>
            </p:cNvPr>
            <p:cNvSpPr/>
            <p:nvPr/>
          </p:nvSpPr>
          <p:spPr>
            <a:xfrm rot="16200000">
              <a:off x="10520750" y="4339177"/>
              <a:ext cx="338047" cy="30044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24" name="Picture 2" descr="open access 이미지 검색결과">
              <a:extLst>
                <a:ext uri="{FF2B5EF4-FFF2-40B4-BE49-F238E27FC236}">
                  <a16:creationId xmlns:a16="http://schemas.microsoft.com/office/drawing/2014/main" id="{D8353E66-9C37-48D1-A679-742BA1FA99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5048" y="5712466"/>
              <a:ext cx="661217" cy="238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그래픽 24">
              <a:extLst>
                <a:ext uri="{FF2B5EF4-FFF2-40B4-BE49-F238E27FC236}">
                  <a16:creationId xmlns:a16="http://schemas.microsoft.com/office/drawing/2014/main" id="{3E87B904-2DB9-442D-8C3B-503D564BD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22275" y="5721735"/>
              <a:ext cx="1201341" cy="239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926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 dir="ou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9949C221-9C65-43DA-9F86-58E524C3EA54}"/>
              </a:ext>
            </a:extLst>
          </p:cNvPr>
          <p:cNvCxnSpPr>
            <a:cxnSpLocks/>
          </p:cNvCxnSpPr>
          <p:nvPr/>
        </p:nvCxnSpPr>
        <p:spPr>
          <a:xfrm>
            <a:off x="1651000" y="812800"/>
            <a:ext cx="81407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6B41EE2-6169-497D-AB32-E6E48D1C01CF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01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235C1-8769-496F-9203-1D7A3BE7E029}"/>
              </a:ext>
            </a:extLst>
          </p:cNvPr>
          <p:cNvSpPr txBox="1"/>
          <p:nvPr/>
        </p:nvSpPr>
        <p:spPr>
          <a:xfrm>
            <a:off x="1663700" y="396845"/>
            <a:ext cx="39655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동료 심사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(Peer Review)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의 역사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05BEA4D0-C6AA-43F9-97DE-D5B6A68A00C9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id="{BD82B8A8-4F53-4AFA-84F8-2DC770CE2011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동료 심사의 역사</a:t>
              </a:r>
              <a:r>
                <a:rPr lang="en-US" altLang="ko-KR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(Shema, 2014)</a:t>
              </a:r>
              <a:endPara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2" name="막힌 원호 11">
              <a:extLst>
                <a:ext uri="{FF2B5EF4-FFF2-40B4-BE49-F238E27FC236}">
                  <a16:creationId xmlns:a16="http://schemas.microsoft.com/office/drawing/2014/main" id="{58F03166-2B82-4A87-8292-69DDEFF640D4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4" name="막힌 원호 13">
              <a:extLst>
                <a:ext uri="{FF2B5EF4-FFF2-40B4-BE49-F238E27FC236}">
                  <a16:creationId xmlns:a16="http://schemas.microsoft.com/office/drawing/2014/main" id="{A753A799-EBD2-474D-8AF9-3B200A6B076D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93D7D707-EDEA-4481-AA0A-BD93A65D402D}"/>
              </a:ext>
            </a:extLst>
          </p:cNvPr>
          <p:cNvGrpSpPr/>
          <p:nvPr/>
        </p:nvGrpSpPr>
        <p:grpSpPr>
          <a:xfrm>
            <a:off x="393701" y="1848704"/>
            <a:ext cx="5549885" cy="1622047"/>
            <a:chOff x="393700" y="1704329"/>
            <a:chExt cx="5937385" cy="1622047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E97E6B9-4436-42A7-9589-5E1CC368C719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16" name="타원 15">
                <a:extLst>
                  <a:ext uri="{FF2B5EF4-FFF2-40B4-BE49-F238E27FC236}">
                    <a16:creationId xmlns:a16="http://schemas.microsoft.com/office/drawing/2014/main" id="{6237643D-69D6-49DE-A55D-37D741A59A48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7" name="막힌 원호 16">
                <a:extLst>
                  <a:ext uri="{FF2B5EF4-FFF2-40B4-BE49-F238E27FC236}">
                    <a16:creationId xmlns:a16="http://schemas.microsoft.com/office/drawing/2014/main" id="{5E95CE45-68AC-4287-AA78-16FC025860AB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97CA0A-8196-42D2-BBAF-B168E21BED66}"/>
                </a:ext>
              </a:extLst>
            </p:cNvPr>
            <p:cNvSpPr txBox="1"/>
            <p:nvPr/>
          </p:nvSpPr>
          <p:spPr>
            <a:xfrm>
              <a:off x="685801" y="1704329"/>
              <a:ext cx="5645284" cy="16220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1731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년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the Royal Society of Edinburgh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미팅에서 과학적 발견에 대한 토론이 활발히 이루어졌고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b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이때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전문가 평가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가 일반적 관행이었는데 </a:t>
              </a:r>
              <a:b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이것이 과학적 학술출판의 동료심사제도로 이어짐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  <a:endPara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5519C95-9AC5-44A8-BFD6-8953B3BA8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15</a:t>
            </a:fld>
            <a:endParaRPr lang="en-US" altLang="ko-KR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6AEEDB31-ED85-4276-9CB4-5F291AED5687}"/>
              </a:ext>
            </a:extLst>
          </p:cNvPr>
          <p:cNvGrpSpPr/>
          <p:nvPr/>
        </p:nvGrpSpPr>
        <p:grpSpPr>
          <a:xfrm>
            <a:off x="6203951" y="990600"/>
            <a:ext cx="5653087" cy="850900"/>
            <a:chOff x="6203951" y="990600"/>
            <a:chExt cx="5653087" cy="850900"/>
          </a:xfrm>
        </p:grpSpPr>
        <p:sp>
          <p:nvSpPr>
            <p:cNvPr id="57" name="사각형: 둥근 모서리 56">
              <a:extLst>
                <a:ext uri="{FF2B5EF4-FFF2-40B4-BE49-F238E27FC236}">
                  <a16:creationId xmlns:a16="http://schemas.microsoft.com/office/drawing/2014/main" id="{4C4E203C-CE00-4F8B-BB87-6B7A96E33296}"/>
                </a:ext>
              </a:extLst>
            </p:cNvPr>
            <p:cNvSpPr/>
            <p:nvPr/>
          </p:nvSpPr>
          <p:spPr>
            <a:xfrm>
              <a:off x="6203951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기술적 측면</a:t>
              </a:r>
            </a:p>
          </p:txBody>
        </p:sp>
        <p:sp>
          <p:nvSpPr>
            <p:cNvPr id="73" name="막힌 원호 72">
              <a:extLst>
                <a:ext uri="{FF2B5EF4-FFF2-40B4-BE49-F238E27FC236}">
                  <a16:creationId xmlns:a16="http://schemas.microsoft.com/office/drawing/2014/main" id="{D97FBC82-91BC-4971-B368-9DE929D99B44}"/>
                </a:ext>
              </a:extLst>
            </p:cNvPr>
            <p:cNvSpPr/>
            <p:nvPr/>
          </p:nvSpPr>
          <p:spPr>
            <a:xfrm>
              <a:off x="6288089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5" name="막힌 원호 74">
              <a:extLst>
                <a:ext uri="{FF2B5EF4-FFF2-40B4-BE49-F238E27FC236}">
                  <a16:creationId xmlns:a16="http://schemas.microsoft.com/office/drawing/2014/main" id="{11513527-D8F9-406F-ACB7-351551B25000}"/>
                </a:ext>
              </a:extLst>
            </p:cNvPr>
            <p:cNvSpPr/>
            <p:nvPr/>
          </p:nvSpPr>
          <p:spPr>
            <a:xfrm rot="10800000">
              <a:off x="11406189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27F143FE-A1A3-49B3-98FA-88263DA82F82}"/>
              </a:ext>
            </a:extLst>
          </p:cNvPr>
          <p:cNvGrpSpPr/>
          <p:nvPr/>
        </p:nvGrpSpPr>
        <p:grpSpPr>
          <a:xfrm>
            <a:off x="393701" y="5993172"/>
            <a:ext cx="5549885" cy="375552"/>
            <a:chOff x="393700" y="1695276"/>
            <a:chExt cx="5937385" cy="375552"/>
          </a:xfrm>
        </p:grpSpPr>
        <p:grpSp>
          <p:nvGrpSpPr>
            <p:cNvPr id="104" name="그룹 103">
              <a:extLst>
                <a:ext uri="{FF2B5EF4-FFF2-40B4-BE49-F238E27FC236}">
                  <a16:creationId xmlns:a16="http://schemas.microsoft.com/office/drawing/2014/main" id="{4D4C766C-5488-4C39-91EE-B3A78C816402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106" name="타원 105">
                <a:extLst>
                  <a:ext uri="{FF2B5EF4-FFF2-40B4-BE49-F238E27FC236}">
                    <a16:creationId xmlns:a16="http://schemas.microsoft.com/office/drawing/2014/main" id="{8CA8FF13-DCCF-44A5-920B-ABE205FAD895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27" name="막힌 원호 126">
                <a:extLst>
                  <a:ext uri="{FF2B5EF4-FFF2-40B4-BE49-F238E27FC236}">
                    <a16:creationId xmlns:a16="http://schemas.microsoft.com/office/drawing/2014/main" id="{7B8F415E-9C01-4F9B-9A4A-36843C081E05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6D6412E-2100-4F09-ACD1-4632C6F3B5F9}"/>
                </a:ext>
              </a:extLst>
            </p:cNvPr>
            <p:cNvSpPr txBox="1"/>
            <p:nvPr/>
          </p:nvSpPr>
          <p:spPr>
            <a:xfrm>
              <a:off x="685801" y="1695276"/>
              <a:ext cx="5645284" cy="3755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Lancet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은 </a:t>
              </a: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1976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년이 되어서야 동료심사 방식 채택</a:t>
              </a:r>
              <a:endParaRPr lang="ko-KR" altLang="en-US" dirty="0">
                <a:solidFill>
                  <a:srgbClr val="007DC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52E97C88-9C36-48E6-B480-A95BDD109C94}"/>
              </a:ext>
            </a:extLst>
          </p:cNvPr>
          <p:cNvGrpSpPr/>
          <p:nvPr/>
        </p:nvGrpSpPr>
        <p:grpSpPr>
          <a:xfrm>
            <a:off x="393701" y="4888681"/>
            <a:ext cx="5549885" cy="791050"/>
            <a:chOff x="393700" y="1704329"/>
            <a:chExt cx="5937385" cy="791050"/>
          </a:xfrm>
        </p:grpSpPr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E0723485-EB66-4F52-B270-47A8ABF6C7C1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59" name="타원 58">
                <a:extLst>
                  <a:ext uri="{FF2B5EF4-FFF2-40B4-BE49-F238E27FC236}">
                    <a16:creationId xmlns:a16="http://schemas.microsoft.com/office/drawing/2014/main" id="{52F7728A-3A54-41AD-B004-CEDD6AE3A6C4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60" name="막힌 원호 59">
                <a:extLst>
                  <a:ext uri="{FF2B5EF4-FFF2-40B4-BE49-F238E27FC236}">
                    <a16:creationId xmlns:a16="http://schemas.microsoft.com/office/drawing/2014/main" id="{599487A9-8949-4152-AB11-4416BAB576F9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1357763-BBF0-42F1-9B3C-4C41EA7BF79D}"/>
                </a:ext>
              </a:extLst>
            </p:cNvPr>
            <p:cNvSpPr txBox="1"/>
            <p:nvPr/>
          </p:nvSpPr>
          <p:spPr>
            <a:xfrm>
              <a:off x="685801" y="1704329"/>
              <a:ext cx="5645284" cy="791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“The Journal of the American Medical Association (JAMA)”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는 </a:t>
              </a: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1940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년까지 외부 심사자를 활용하지 않음</a:t>
              </a: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</a:p>
          </p:txBody>
        </p:sp>
      </p:grpSp>
      <p:pic>
        <p:nvPicPr>
          <p:cNvPr id="2050" name="Picture 2" descr="A history of academic peer review">
            <a:extLst>
              <a:ext uri="{FF2B5EF4-FFF2-40B4-BE49-F238E27FC236}">
                <a16:creationId xmlns:a16="http://schemas.microsoft.com/office/drawing/2014/main" id="{78ED8D30-7CE3-44FF-A90A-4BFBFCE73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t="14125" r="4751"/>
          <a:stretch/>
        </p:blipFill>
        <p:spPr bwMode="auto">
          <a:xfrm>
            <a:off x="6248416" y="1955006"/>
            <a:ext cx="5791201" cy="449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그룹 40">
            <a:extLst>
              <a:ext uri="{FF2B5EF4-FFF2-40B4-BE49-F238E27FC236}">
                <a16:creationId xmlns:a16="http://schemas.microsoft.com/office/drawing/2014/main" id="{A1573CB7-4ABA-4BBC-A326-A3CBE9497DBF}"/>
              </a:ext>
            </a:extLst>
          </p:cNvPr>
          <p:cNvGrpSpPr/>
          <p:nvPr/>
        </p:nvGrpSpPr>
        <p:grpSpPr>
          <a:xfrm>
            <a:off x="393701" y="3784191"/>
            <a:ext cx="5549885" cy="791050"/>
            <a:chOff x="393700" y="1704329"/>
            <a:chExt cx="5937385" cy="791050"/>
          </a:xfrm>
        </p:grpSpPr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43044DFD-5787-4A66-AA34-C081942B7957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44" name="타원 43">
                <a:extLst>
                  <a:ext uri="{FF2B5EF4-FFF2-40B4-BE49-F238E27FC236}">
                    <a16:creationId xmlns:a16="http://schemas.microsoft.com/office/drawing/2014/main" id="{17FDB3C9-0D0C-4B38-B94F-6AFC6338783F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45" name="막힌 원호 44">
                <a:extLst>
                  <a:ext uri="{FF2B5EF4-FFF2-40B4-BE49-F238E27FC236}">
                    <a16:creationId xmlns:a16="http://schemas.microsoft.com/office/drawing/2014/main" id="{98BC1307-5FAD-46A9-97F4-AE24323BB3CC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2ECAAE8-1DF7-455B-BE24-7569B8ED0835}"/>
                </a:ext>
              </a:extLst>
            </p:cNvPr>
            <p:cNvSpPr txBox="1"/>
            <p:nvPr/>
          </p:nvSpPr>
          <p:spPr>
            <a:xfrm>
              <a:off x="685801" y="1704329"/>
              <a:ext cx="5645284" cy="791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pc="-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19C~20C,</a:t>
              </a:r>
              <a:r>
                <a:rPr lang="ko-KR" altLang="en-US" spc="-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급격히 증가하는 논문을 모두 인쇄 출판하기 어려워 </a:t>
              </a:r>
              <a:r>
                <a:rPr lang="ko-KR" altLang="en-US" spc="-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일정한 출판량을 유지하기 위해 동료 심사제도 활용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47692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Peer Review – The Achilles Heel of Modern Research">
            <a:extLst>
              <a:ext uri="{FF2B5EF4-FFF2-40B4-BE49-F238E27FC236}">
                <a16:creationId xmlns:a16="http://schemas.microsoft.com/office/drawing/2014/main" id="{92C22B6A-46A4-42DC-9341-11D0AB664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15"/>
          <a:stretch/>
        </p:blipFill>
        <p:spPr bwMode="auto">
          <a:xfrm>
            <a:off x="6170700" y="2353793"/>
            <a:ext cx="5748452" cy="379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28D143-C89A-4D73-ACE9-6C07AE9997FA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02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7BF507-1EDC-4BE6-9388-F735BAC52287}"/>
              </a:ext>
            </a:extLst>
          </p:cNvPr>
          <p:cNvSpPr txBox="1"/>
          <p:nvPr/>
        </p:nvSpPr>
        <p:spPr>
          <a:xfrm>
            <a:off x="1663700" y="396845"/>
            <a:ext cx="203677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동료 심사의 개념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1624AB3-3BE7-44ED-BA01-A832D4162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16</a:t>
            </a:fld>
            <a:endParaRPr lang="en-US" altLang="ko-KR" dirty="0"/>
          </a:p>
        </p:txBody>
      </p:sp>
      <p:pic>
        <p:nvPicPr>
          <p:cNvPr id="4104" name="Picture 8" descr="Overview of the Peer Review Process">
            <a:extLst>
              <a:ext uri="{FF2B5EF4-FFF2-40B4-BE49-F238E27FC236}">
                <a16:creationId xmlns:a16="http://schemas.microsoft.com/office/drawing/2014/main" id="{5B33DC3E-1601-4468-AF36-157E58DC9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2795" r="3582" b="1610"/>
          <a:stretch/>
        </p:blipFill>
        <p:spPr bwMode="auto">
          <a:xfrm>
            <a:off x="6240463" y="2398014"/>
            <a:ext cx="5616575" cy="36820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그룹 64">
            <a:extLst>
              <a:ext uri="{FF2B5EF4-FFF2-40B4-BE49-F238E27FC236}">
                <a16:creationId xmlns:a16="http://schemas.microsoft.com/office/drawing/2014/main" id="{076DD134-A1BD-4AA5-8A96-28FAFC4080CF}"/>
              </a:ext>
            </a:extLst>
          </p:cNvPr>
          <p:cNvGrpSpPr/>
          <p:nvPr/>
        </p:nvGrpSpPr>
        <p:grpSpPr>
          <a:xfrm>
            <a:off x="334962" y="990600"/>
            <a:ext cx="11522076" cy="850900"/>
            <a:chOff x="334962" y="990600"/>
            <a:chExt cx="11522076" cy="850900"/>
          </a:xfrm>
        </p:grpSpPr>
        <p:sp>
          <p:nvSpPr>
            <p:cNvPr id="66" name="사각형: 둥근 모서리 65">
              <a:extLst>
                <a:ext uri="{FF2B5EF4-FFF2-40B4-BE49-F238E27FC236}">
                  <a16:creationId xmlns:a16="http://schemas.microsoft.com/office/drawing/2014/main" id="{CF5BFEB3-1F3A-4029-B24A-A40F873F64A7}"/>
                </a:ext>
              </a:extLst>
            </p:cNvPr>
            <p:cNvSpPr/>
            <p:nvPr/>
          </p:nvSpPr>
          <p:spPr>
            <a:xfrm>
              <a:off x="334962" y="1196975"/>
              <a:ext cx="11522076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동료 심사 개요</a:t>
              </a:r>
            </a:p>
          </p:txBody>
        </p:sp>
        <p:sp>
          <p:nvSpPr>
            <p:cNvPr id="67" name="막힌 원호 66">
              <a:extLst>
                <a:ext uri="{FF2B5EF4-FFF2-40B4-BE49-F238E27FC236}">
                  <a16:creationId xmlns:a16="http://schemas.microsoft.com/office/drawing/2014/main" id="{6222DAAC-DBAF-4C7F-A0D3-B0D01C6B4E81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68" name="막힌 원호 67">
              <a:extLst>
                <a:ext uri="{FF2B5EF4-FFF2-40B4-BE49-F238E27FC236}">
                  <a16:creationId xmlns:a16="http://schemas.microsoft.com/office/drawing/2014/main" id="{3B41E5EF-8F53-483D-916B-35166FE1D8C8}"/>
                </a:ext>
              </a:extLst>
            </p:cNvPr>
            <p:cNvSpPr/>
            <p:nvPr/>
          </p:nvSpPr>
          <p:spPr>
            <a:xfrm rot="10800000">
              <a:off x="114046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8690F485-6A17-491C-A170-F4EA00668E20}"/>
              </a:ext>
            </a:extLst>
          </p:cNvPr>
          <p:cNvGrpSpPr/>
          <p:nvPr/>
        </p:nvGrpSpPr>
        <p:grpSpPr>
          <a:xfrm>
            <a:off x="393701" y="1848704"/>
            <a:ext cx="5549885" cy="1206549"/>
            <a:chOff x="393700" y="1704329"/>
            <a:chExt cx="5937385" cy="1206549"/>
          </a:xfrm>
        </p:grpSpPr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4C44C58A-6FDC-4D68-833A-0C71B3B6039D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72" name="타원 71">
                <a:extLst>
                  <a:ext uri="{FF2B5EF4-FFF2-40B4-BE49-F238E27FC236}">
                    <a16:creationId xmlns:a16="http://schemas.microsoft.com/office/drawing/2014/main" id="{F439E729-5912-4AFC-B8E4-089CE4CCDB79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73" name="막힌 원호 72">
                <a:extLst>
                  <a:ext uri="{FF2B5EF4-FFF2-40B4-BE49-F238E27FC236}">
                    <a16:creationId xmlns:a16="http://schemas.microsoft.com/office/drawing/2014/main" id="{79E04689-8B47-4132-8D9E-2B2D37258CD4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A1C5750-B43A-418A-BE52-9680B1A00219}"/>
                </a:ext>
              </a:extLst>
            </p:cNvPr>
            <p:cNvSpPr txBox="1"/>
            <p:nvPr/>
          </p:nvSpPr>
          <p:spPr>
            <a:xfrm>
              <a:off x="685801" y="1704329"/>
              <a:ext cx="5645284" cy="1206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정의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)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동료 심사자가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학술지에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제출된 논문이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견고하고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충분한 품질을 갖추었는지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를 확인하기 위하여 진행하는 공정하고 포괄적인 조사 프로세스</a:t>
              </a:r>
              <a:endPara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5A6100F0-ECEA-4F11-B2FB-77125C937523}"/>
              </a:ext>
            </a:extLst>
          </p:cNvPr>
          <p:cNvGrpSpPr/>
          <p:nvPr/>
        </p:nvGrpSpPr>
        <p:grpSpPr>
          <a:xfrm>
            <a:off x="393701" y="3500776"/>
            <a:ext cx="5549885" cy="2868542"/>
            <a:chOff x="393700" y="1704329"/>
            <a:chExt cx="5937385" cy="2868542"/>
          </a:xfrm>
        </p:grpSpPr>
        <p:grpSp>
          <p:nvGrpSpPr>
            <p:cNvPr id="85" name="그룹 84">
              <a:extLst>
                <a:ext uri="{FF2B5EF4-FFF2-40B4-BE49-F238E27FC236}">
                  <a16:creationId xmlns:a16="http://schemas.microsoft.com/office/drawing/2014/main" id="{6A7AD92C-B843-4A2A-9EB5-885170184C3F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87" name="타원 86">
                <a:extLst>
                  <a:ext uri="{FF2B5EF4-FFF2-40B4-BE49-F238E27FC236}">
                    <a16:creationId xmlns:a16="http://schemas.microsoft.com/office/drawing/2014/main" id="{2FEC7D52-6CC3-4557-8662-1B1AF8344A73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88" name="막힌 원호 87">
                <a:extLst>
                  <a:ext uri="{FF2B5EF4-FFF2-40B4-BE49-F238E27FC236}">
                    <a16:creationId xmlns:a16="http://schemas.microsoft.com/office/drawing/2014/main" id="{C118F5D8-5E6B-4E7B-A114-CF29158C4C5F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F995F5F-AB34-46E0-820F-BB6BE305C762}"/>
                </a:ext>
              </a:extLst>
            </p:cNvPr>
            <p:cNvSpPr txBox="1"/>
            <p:nvPr/>
          </p:nvSpPr>
          <p:spPr>
            <a:xfrm>
              <a:off x="685801" y="1704329"/>
              <a:ext cx="5645284" cy="28685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진행 절차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)</a:t>
              </a:r>
              <a:r>
                <a:rPr lang="en-US" altLang="ko-KR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</a:p>
            <a:p>
              <a:pPr marL="180975">
                <a:lnSpc>
                  <a:spcPct val="150000"/>
                </a:lnSpc>
              </a:pP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① 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투고</a:t>
              </a:r>
              <a:endPara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marL="180975">
                <a:lnSpc>
                  <a:spcPct val="150000"/>
                </a:lnSpc>
              </a:pP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② 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품질 확인</a:t>
              </a:r>
              <a:endPara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marL="180975">
                <a:lnSpc>
                  <a:spcPct val="150000"/>
                </a:lnSpc>
              </a:pP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③ 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편집자 평가</a:t>
              </a:r>
              <a:endPara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marL="180975">
                <a:lnSpc>
                  <a:spcPct val="150000"/>
                </a:lnSpc>
              </a:pP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④ 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적합한 주제 분야 선정 및 동료 </a:t>
              </a:r>
              <a:r>
                <a:rPr lang="ko-KR" altLang="en-US" dirty="0" err="1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심사자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선정</a:t>
              </a:r>
              <a:endPara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marL="180975">
                <a:lnSpc>
                  <a:spcPct val="150000"/>
                </a:lnSpc>
              </a:pP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⑤ 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동료 심사</a:t>
              </a:r>
              <a:endPara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marL="180975">
                <a:lnSpc>
                  <a:spcPct val="150000"/>
                </a:lnSpc>
              </a:pP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⑥ 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결과 판정</a:t>
              </a: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게재</a:t>
              </a: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거절</a:t>
              </a: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수정 후 게재 등</a:t>
              </a: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  <a:endPara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13675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28D143-C89A-4D73-ACE9-6C07AE9997FA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03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7BF507-1EDC-4BE6-9388-F735BAC52287}"/>
              </a:ext>
            </a:extLst>
          </p:cNvPr>
          <p:cNvSpPr txBox="1"/>
          <p:nvPr/>
        </p:nvSpPr>
        <p:spPr>
          <a:xfrm>
            <a:off x="1663700" y="396845"/>
            <a:ext cx="264784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부실 학술 단체의 등장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1624AB3-3BE7-44ED-BA01-A832D4162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17</a:t>
            </a:fld>
            <a:endParaRPr lang="en-US" altLang="ko-KR" dirty="0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FCD1C6B9-0025-4C6D-8516-3FC533D7C645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106" name="사각형: 둥근 모서리 105">
              <a:extLst>
                <a:ext uri="{FF2B5EF4-FFF2-40B4-BE49-F238E27FC236}">
                  <a16:creationId xmlns:a16="http://schemas.microsoft.com/office/drawing/2014/main" id="{98C666E3-030C-4473-849E-DEB2D7106B8E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OA </a:t>
              </a:r>
              <a:r>
                <a:rPr lang="ko-KR" altLang="en-US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모델을 표방하며 연구자 유혹</a:t>
              </a:r>
            </a:p>
          </p:txBody>
        </p:sp>
        <p:sp>
          <p:nvSpPr>
            <p:cNvPr id="119" name="막힌 원호 118">
              <a:extLst>
                <a:ext uri="{FF2B5EF4-FFF2-40B4-BE49-F238E27FC236}">
                  <a16:creationId xmlns:a16="http://schemas.microsoft.com/office/drawing/2014/main" id="{26AC7EAD-4A0D-4839-BFC6-4DF2FEF75151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4" name="막힌 원호 123">
              <a:extLst>
                <a:ext uri="{FF2B5EF4-FFF2-40B4-BE49-F238E27FC236}">
                  <a16:creationId xmlns:a16="http://schemas.microsoft.com/office/drawing/2014/main" id="{7CBA4D3F-146E-4B79-A05E-357A4C868C19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F2B5F15-17E5-4919-AA64-DEC9DCE5334F}"/>
              </a:ext>
            </a:extLst>
          </p:cNvPr>
          <p:cNvGrpSpPr/>
          <p:nvPr/>
        </p:nvGrpSpPr>
        <p:grpSpPr>
          <a:xfrm>
            <a:off x="6211189" y="990600"/>
            <a:ext cx="5653087" cy="850900"/>
            <a:chOff x="6211189" y="990600"/>
            <a:chExt cx="5653087" cy="850900"/>
          </a:xfrm>
        </p:grpSpPr>
        <p:sp>
          <p:nvSpPr>
            <p:cNvPr id="108" name="사각형: 둥근 모서리 107">
              <a:extLst>
                <a:ext uri="{FF2B5EF4-FFF2-40B4-BE49-F238E27FC236}">
                  <a16:creationId xmlns:a16="http://schemas.microsoft.com/office/drawing/2014/main" id="{3939CF4C-C75B-4ECF-BFEC-B18C82FAAE7E}"/>
                </a:ext>
              </a:extLst>
            </p:cNvPr>
            <p:cNvSpPr/>
            <p:nvPr/>
          </p:nvSpPr>
          <p:spPr>
            <a:xfrm>
              <a:off x="6211189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연구자들의 약한 고리를 악용하는 사례 발생</a:t>
              </a:r>
            </a:p>
          </p:txBody>
        </p:sp>
        <p:sp>
          <p:nvSpPr>
            <p:cNvPr id="123" name="막힌 원호 122">
              <a:extLst>
                <a:ext uri="{FF2B5EF4-FFF2-40B4-BE49-F238E27FC236}">
                  <a16:creationId xmlns:a16="http://schemas.microsoft.com/office/drawing/2014/main" id="{3FD4AD83-CE59-469F-BDBF-4EFB79811AA4}"/>
                </a:ext>
              </a:extLst>
            </p:cNvPr>
            <p:cNvSpPr/>
            <p:nvPr/>
          </p:nvSpPr>
          <p:spPr>
            <a:xfrm>
              <a:off x="62865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5" name="막힌 원호 124">
              <a:extLst>
                <a:ext uri="{FF2B5EF4-FFF2-40B4-BE49-F238E27FC236}">
                  <a16:creationId xmlns:a16="http://schemas.microsoft.com/office/drawing/2014/main" id="{AB5E54EC-C302-482D-9072-9530099F2867}"/>
                </a:ext>
              </a:extLst>
            </p:cNvPr>
            <p:cNvSpPr/>
            <p:nvPr/>
          </p:nvSpPr>
          <p:spPr>
            <a:xfrm rot="10800000">
              <a:off x="114046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 descr="Publish or perish? Is it that simple? – Walking in my science shoes">
            <a:extLst>
              <a:ext uri="{FF2B5EF4-FFF2-40B4-BE49-F238E27FC236}">
                <a16:creationId xmlns:a16="http://schemas.microsoft.com/office/drawing/2014/main" id="{84CFD7A2-6061-4DF4-92C8-D3EA45189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t="18154" r="2708" b="4776"/>
          <a:stretch/>
        </p:blipFill>
        <p:spPr bwMode="auto">
          <a:xfrm>
            <a:off x="884220" y="2680858"/>
            <a:ext cx="4591085" cy="377233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53E2DEDA-C830-490B-85FA-813F9113EBBC}"/>
              </a:ext>
            </a:extLst>
          </p:cNvPr>
          <p:cNvGrpSpPr/>
          <p:nvPr/>
        </p:nvGrpSpPr>
        <p:grpSpPr>
          <a:xfrm>
            <a:off x="6240463" y="3548062"/>
            <a:ext cx="5625264" cy="2905125"/>
            <a:chOff x="1327777" y="0"/>
            <a:chExt cx="9536446" cy="6858000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2BF188FB-91D6-4F89-9A0D-943274825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7777" y="0"/>
              <a:ext cx="9536446" cy="685800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5A7676D2-2E36-4BC4-B227-3B2A6E5FB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464" t="7764" r="35018" b="82593"/>
            <a:stretch/>
          </p:blipFill>
          <p:spPr>
            <a:xfrm>
              <a:off x="4831557" y="0"/>
              <a:ext cx="2528887" cy="66131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28" name="Picture 4" descr="Weak Links vs Strong Links in Software Engineering Teams | by dr.max |  Medium">
            <a:extLst>
              <a:ext uri="{FF2B5EF4-FFF2-40B4-BE49-F238E27FC236}">
                <a16:creationId xmlns:a16="http://schemas.microsoft.com/office/drawing/2014/main" id="{2A39162C-D924-4693-AB3F-01D01A9A3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7" b="15286"/>
          <a:stretch/>
        </p:blipFill>
        <p:spPr bwMode="auto">
          <a:xfrm>
            <a:off x="6240816" y="1841500"/>
            <a:ext cx="5612265" cy="15875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525FBF1E-6F52-4EFD-9110-837EEE834F05}"/>
              </a:ext>
            </a:extLst>
          </p:cNvPr>
          <p:cNvGrpSpPr/>
          <p:nvPr/>
        </p:nvGrpSpPr>
        <p:grpSpPr>
          <a:xfrm>
            <a:off x="393700" y="1686388"/>
            <a:ext cx="5594349" cy="383712"/>
            <a:chOff x="393700" y="1686388"/>
            <a:chExt cx="5594349" cy="383712"/>
          </a:xfrm>
        </p:grpSpPr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8088C153-C483-435D-8114-45D8CE48BBBF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23" name="타원 22">
                <a:extLst>
                  <a:ext uri="{FF2B5EF4-FFF2-40B4-BE49-F238E27FC236}">
                    <a16:creationId xmlns:a16="http://schemas.microsoft.com/office/drawing/2014/main" id="{D0C5A1A4-B653-4B4A-BD5D-F3E22E792148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24" name="막힌 원호 23">
                <a:extLst>
                  <a:ext uri="{FF2B5EF4-FFF2-40B4-BE49-F238E27FC236}">
                    <a16:creationId xmlns:a16="http://schemas.microsoft.com/office/drawing/2014/main" id="{C6B11EC9-F114-4AEB-938F-F074D014B38A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17D8D27-31CB-4BB7-A2CD-4652515D5B71}"/>
                </a:ext>
              </a:extLst>
            </p:cNvPr>
            <p:cNvSpPr txBox="1"/>
            <p:nvPr/>
          </p:nvSpPr>
          <p:spPr>
            <a:xfrm>
              <a:off x="685801" y="1686388"/>
              <a:ext cx="5302248" cy="3755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양적 연구성과가 채용</a:t>
              </a:r>
              <a:r>
                <a:rPr lang="en-US" altLang="ko-KR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승진</a:t>
              </a:r>
              <a:r>
                <a:rPr lang="en-US" altLang="ko-KR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포상 등에 중요 평가 기준으로 활용</a:t>
              </a:r>
              <a:endParaRPr lang="ko-KR" altLang="en-US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2526ADEC-993D-45E5-9968-D1394B5C18F0}"/>
              </a:ext>
            </a:extLst>
          </p:cNvPr>
          <p:cNvGrpSpPr/>
          <p:nvPr/>
        </p:nvGrpSpPr>
        <p:grpSpPr>
          <a:xfrm>
            <a:off x="393700" y="2188439"/>
            <a:ext cx="5594349" cy="383712"/>
            <a:chOff x="393700" y="1686388"/>
            <a:chExt cx="5594349" cy="383712"/>
          </a:xfrm>
        </p:grpSpPr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5DA931D4-EA6B-4C25-B123-BB91E04CC09C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28" name="타원 27">
                <a:extLst>
                  <a:ext uri="{FF2B5EF4-FFF2-40B4-BE49-F238E27FC236}">
                    <a16:creationId xmlns:a16="http://schemas.microsoft.com/office/drawing/2014/main" id="{3F348ED7-09CD-4E38-A320-7675D3A29B67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29" name="막힌 원호 28">
                <a:extLst>
                  <a:ext uri="{FF2B5EF4-FFF2-40B4-BE49-F238E27FC236}">
                    <a16:creationId xmlns:a16="http://schemas.microsoft.com/office/drawing/2014/main" id="{249FBA43-5246-4FF3-873A-F4301081994B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68008B-7C79-4D1B-9AC2-2C254470D6F8}"/>
                </a:ext>
              </a:extLst>
            </p:cNvPr>
            <p:cNvSpPr txBox="1"/>
            <p:nvPr/>
          </p:nvSpPr>
          <p:spPr>
            <a:xfrm>
              <a:off x="685801" y="1686388"/>
              <a:ext cx="5302248" cy="3755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“</a:t>
              </a:r>
              <a:r>
                <a: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출판하지 않으면 도태된다</a:t>
              </a:r>
              <a:r>
                <a:rPr lang="en-US" altLang="ko-KR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(Publish or Perish)”</a:t>
              </a:r>
              <a:r>
                <a: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는</a:t>
              </a:r>
              <a:r>
                <a:rPr lang="en-US" altLang="ko-KR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부담 증가</a:t>
              </a:r>
              <a:endParaRPr lang="ko-KR" altLang="en-US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529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2766C9-8538-49B0-96FA-DFF6F364E3C5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04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27D61C-EB1B-46B1-BB4E-0253BBC376FD}"/>
              </a:ext>
            </a:extLst>
          </p:cNvPr>
          <p:cNvSpPr txBox="1"/>
          <p:nvPr/>
        </p:nvSpPr>
        <p:spPr>
          <a:xfrm>
            <a:off x="1663700" y="396845"/>
            <a:ext cx="298735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부실 학술지 정의 및 유형</a:t>
            </a:r>
          </a:p>
        </p:txBody>
      </p:sp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id="{79F9EFBB-B931-4EE1-81D1-E75CB70FD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21300" y="6530443"/>
            <a:ext cx="149400" cy="169277"/>
          </a:xfrm>
          <a:prstGeom prst="rect">
            <a:avLst/>
          </a:prstGeom>
        </p:spPr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18</a:t>
            </a:fld>
            <a:endParaRPr lang="en-US" altLang="ko-KR" dirty="0"/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D5102364-CF7E-444A-919A-97E2DAEBCA09}"/>
              </a:ext>
            </a:extLst>
          </p:cNvPr>
          <p:cNvGrpSpPr/>
          <p:nvPr/>
        </p:nvGrpSpPr>
        <p:grpSpPr>
          <a:xfrm>
            <a:off x="393701" y="1848704"/>
            <a:ext cx="5594348" cy="791050"/>
            <a:chOff x="393700" y="1704329"/>
            <a:chExt cx="5984953" cy="791050"/>
          </a:xfrm>
        </p:grpSpPr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CA918F25-A44A-4650-A358-0A1EABB476C9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30" name="타원 29">
                <a:extLst>
                  <a:ext uri="{FF2B5EF4-FFF2-40B4-BE49-F238E27FC236}">
                    <a16:creationId xmlns:a16="http://schemas.microsoft.com/office/drawing/2014/main" id="{8C394F51-091C-4924-AE4D-2EAA335B560B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31" name="막힌 원호 30">
                <a:extLst>
                  <a:ext uri="{FF2B5EF4-FFF2-40B4-BE49-F238E27FC236}">
                    <a16:creationId xmlns:a16="http://schemas.microsoft.com/office/drawing/2014/main" id="{48FB8A02-5D2D-4CAB-8180-E4EFA234E31C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05796F-18D0-47DB-98D5-0084081D29E0}"/>
                </a:ext>
              </a:extLst>
            </p:cNvPr>
            <p:cNvSpPr txBox="1"/>
            <p:nvPr/>
          </p:nvSpPr>
          <p:spPr>
            <a:xfrm>
              <a:off x="685801" y="1704329"/>
              <a:ext cx="5692852" cy="791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관련 학계가 인정할 수 있는 절차와 방식에 따라 발표할 연구 논문이 채택되는 학술지</a:t>
              </a:r>
              <a:endPara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CE773290-6B92-404D-B103-DEC69CC7990D}"/>
              </a:ext>
            </a:extLst>
          </p:cNvPr>
          <p:cNvGrpSpPr/>
          <p:nvPr/>
        </p:nvGrpSpPr>
        <p:grpSpPr>
          <a:xfrm>
            <a:off x="6313429" y="1847141"/>
            <a:ext cx="5561013" cy="791050"/>
            <a:chOff x="393700" y="1704329"/>
            <a:chExt cx="5949290" cy="791050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80ED5450-409A-4C3A-A211-70717E7A2089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40" name="타원 39">
                <a:extLst>
                  <a:ext uri="{FF2B5EF4-FFF2-40B4-BE49-F238E27FC236}">
                    <a16:creationId xmlns:a16="http://schemas.microsoft.com/office/drawing/2014/main" id="{C9119628-BAF3-40F4-8929-B85FE9CBB2A2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1CA6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41" name="막힌 원호 40">
                <a:extLst>
                  <a:ext uri="{FF2B5EF4-FFF2-40B4-BE49-F238E27FC236}">
                    <a16:creationId xmlns:a16="http://schemas.microsoft.com/office/drawing/2014/main" id="{E66B59A3-1BB5-466A-91E8-4E9991210C36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D2B8506-9356-49A3-A00D-180F86B82169}"/>
                </a:ext>
              </a:extLst>
            </p:cNvPr>
            <p:cNvSpPr txBox="1"/>
            <p:nvPr/>
          </p:nvSpPr>
          <p:spPr>
            <a:xfrm>
              <a:off x="685801" y="1704329"/>
              <a:ext cx="5657189" cy="791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출판 윤리를 따르지 않고 이윤 추구만을 목적으로 </a:t>
              </a:r>
              <a:b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출판하는 학술지</a:t>
              </a:r>
              <a:endPara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aphicFrame>
        <p:nvGraphicFramePr>
          <p:cNvPr id="42" name="표 41">
            <a:extLst>
              <a:ext uri="{FF2B5EF4-FFF2-40B4-BE49-F238E27FC236}">
                <a16:creationId xmlns:a16="http://schemas.microsoft.com/office/drawing/2014/main" id="{667A3CAB-E279-4EBD-9894-1BDC4FC15E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003541"/>
              </p:ext>
            </p:extLst>
          </p:nvPr>
        </p:nvGraphicFramePr>
        <p:xfrm>
          <a:off x="660400" y="2751867"/>
          <a:ext cx="11214042" cy="3709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170">
                  <a:extLst>
                    <a:ext uri="{9D8B030D-6E8A-4147-A177-3AD203B41FA5}">
                      <a16:colId xmlns:a16="http://schemas.microsoft.com/office/drawing/2014/main" val="1967248143"/>
                    </a:ext>
                  </a:extLst>
                </a:gridCol>
                <a:gridCol w="3085558">
                  <a:extLst>
                    <a:ext uri="{9D8B030D-6E8A-4147-A177-3AD203B41FA5}">
                      <a16:colId xmlns:a16="http://schemas.microsoft.com/office/drawing/2014/main" val="1813717030"/>
                    </a:ext>
                  </a:extLst>
                </a:gridCol>
                <a:gridCol w="6509314">
                  <a:extLst>
                    <a:ext uri="{9D8B030D-6E8A-4147-A177-3AD203B41FA5}">
                      <a16:colId xmlns:a16="http://schemas.microsoft.com/office/drawing/2014/main" val="2249064899"/>
                    </a:ext>
                  </a:extLst>
                </a:gridCol>
              </a:tblGrid>
              <a:tr h="339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sz="140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구</a:t>
                      </a:r>
                      <a:r>
                        <a:rPr lang="en-US" altLang="ko-KR" sz="140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ko-KR" sz="140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분</a:t>
                      </a:r>
                      <a:endParaRPr lang="ko-KR" sz="14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sz="1400" dirty="0" err="1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특</a:t>
                      </a:r>
                      <a:r>
                        <a:rPr lang="en-US" altLang="ko-KR" sz="140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ko-KR" sz="140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징</a:t>
                      </a:r>
                      <a:endParaRPr lang="ko-KR" sz="14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굴림" panose="020B0600000101010101" pitchFamily="50" charset="-127"/>
                        </a:rPr>
                        <a:t>사 </a:t>
                      </a:r>
                      <a:r>
                        <a:rPr lang="ko-KR" altLang="en-US" sz="1400" dirty="0" err="1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굴림" panose="020B0600000101010101" pitchFamily="50" charset="-127"/>
                        </a:rPr>
                        <a:t>례</a:t>
                      </a:r>
                      <a:endParaRPr lang="ko-KR" sz="14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202459747"/>
                  </a:ext>
                </a:extLst>
              </a:tr>
              <a:tr h="112335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위조</a:t>
                      </a:r>
                      <a:r>
                        <a:rPr lang="en-US" alt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</a:t>
                      </a:r>
                      <a:r>
                        <a:rPr 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학술지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(Hijacked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Journals)</a:t>
                      </a:r>
                      <a:endParaRPr lang="ko-KR" sz="1400" dirty="0"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sz="14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유명학술지와 유사한 학술지 이름</a:t>
                      </a:r>
                      <a:r>
                        <a:rPr 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을</a:t>
                      </a:r>
                      <a:r>
                        <a:rPr lang="en-US" alt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</a:t>
                      </a:r>
                      <a:br>
                        <a:rPr lang="en-US" alt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</a:br>
                      <a:r>
                        <a:rPr 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사용하여</a:t>
                      </a:r>
                      <a:r>
                        <a:rPr lang="en-US" alt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</a:t>
                      </a:r>
                      <a:r>
                        <a:rPr 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저자에게 혼동을 주는</a:t>
                      </a:r>
                      <a:r>
                        <a:rPr lang="en-US" alt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</a:t>
                      </a:r>
                      <a:r>
                        <a:rPr 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학술지</a:t>
                      </a:r>
                      <a:endParaRPr lang="ko-KR" sz="1400" dirty="0"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400" dirty="0" err="1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학술지명이</a:t>
                      </a:r>
                      <a:r>
                        <a:rPr lang="ko-KR" altLang="en-US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 유사하여 연구자들을 헷갈리게 함</a:t>
                      </a:r>
                      <a:r>
                        <a:rPr lang="en-US" alt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.</a:t>
                      </a:r>
                    </a:p>
                    <a:p>
                      <a:pPr marL="268288" indent="-90488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Disease Markers</a:t>
                      </a:r>
                      <a:r>
                        <a:rPr lang="en-US" alt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(</a:t>
                      </a:r>
                      <a:r>
                        <a:rPr lang="en-US" altLang="ko-KR" sz="1400" dirty="0" err="1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Hindawi</a:t>
                      </a:r>
                      <a:r>
                        <a:rPr lang="en-US" alt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 publishing group </a:t>
                      </a:r>
                      <a:r>
                        <a:rPr lang="ko-KR" altLang="en-US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발간</a:t>
                      </a:r>
                      <a:r>
                        <a:rPr lang="en-US" alt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, SCI/SCOPUS</a:t>
                      </a:r>
                      <a:r>
                        <a:rPr lang="ko-KR" altLang="en-US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에 등재</a:t>
                      </a:r>
                      <a:r>
                        <a:rPr lang="en-US" alt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)</a:t>
                      </a:r>
                    </a:p>
                    <a:p>
                      <a:pPr marL="268288" indent="-90488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rgbClr val="0070C0"/>
                          </a:solidFill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Journal of </a:t>
                      </a:r>
                      <a:r>
                        <a:rPr lang="en-US" altLang="ko-KR" sz="14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Disease Markers</a:t>
                      </a:r>
                      <a:r>
                        <a:rPr lang="en-US" alt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(Austin publishing group, Beall's list </a:t>
                      </a:r>
                      <a:r>
                        <a:rPr lang="ko-KR" altLang="en-US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내 등재</a:t>
                      </a:r>
                      <a:r>
                        <a:rPr lang="en-US" alt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)</a:t>
                      </a:r>
                      <a:endParaRPr lang="ko-KR" altLang="en-US" sz="1400" dirty="0"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925934259"/>
                  </a:ext>
                </a:extLst>
              </a:tr>
              <a:tr h="112335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약탈적 학술지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(Predatory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Journals)</a:t>
                      </a:r>
                      <a:endParaRPr lang="ko-KR" sz="1400" dirty="0"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sz="14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돈만 지불하면 무조건 게재</a:t>
                      </a:r>
                      <a:r>
                        <a:rPr 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해주고 </a:t>
                      </a:r>
                      <a:br>
                        <a:rPr lang="en-US" alt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</a:br>
                      <a:r>
                        <a:rPr 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출판 윤리를 어기는 학술지</a:t>
                      </a:r>
                      <a:endParaRPr lang="ko-KR" sz="1400" dirty="0"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이메일</a:t>
                      </a:r>
                      <a:r>
                        <a:rPr lang="ko-KR" altLang="en-US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을 이용하여 연구자에게 접근하여 논문 투고를 권유</a:t>
                      </a:r>
                      <a:endParaRPr lang="en-US" altLang="ko-KR" sz="1400" dirty="0"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굴림" panose="020B0600000101010101" pitchFamily="50" charset="-127"/>
                      </a:endParaRPr>
                    </a:p>
                    <a:p>
                      <a:pPr marL="360363" indent="-182563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이메일을 통해 가치 있는 학술지임을 강조하여</a:t>
                      </a:r>
                      <a:r>
                        <a:rPr lang="ko-KR" altLang="en-US" sz="140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 </a:t>
                      </a:r>
                      <a:r>
                        <a:rPr lang="ko-KR" altLang="en-US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투고를 유도한 후</a:t>
                      </a:r>
                      <a:r>
                        <a:rPr lang="en-US" alt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,</a:t>
                      </a:r>
                      <a:r>
                        <a:rPr lang="ko-KR" altLang="en-US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 </a:t>
                      </a:r>
                      <a:br>
                        <a:rPr lang="en-US" alt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</a:br>
                      <a:r>
                        <a:rPr lang="ko-KR" altLang="en-US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질 낮은 연구나 의심스러운 논문도 수정 과정을 거치지 않고 그대로 게재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605587671"/>
                  </a:ext>
                </a:extLst>
              </a:tr>
              <a:tr h="112335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대량발행</a:t>
                      </a:r>
                      <a:endParaRPr lang="en-US" altLang="ko-KR" sz="1400" dirty="0"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학술지</a:t>
                      </a:r>
                      <a:endParaRPr lang="ko-KR" sz="1400" dirty="0"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SCIE</a:t>
                      </a:r>
                      <a:r>
                        <a:rPr 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나</a:t>
                      </a:r>
                      <a:r>
                        <a:rPr lang="en-US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Scopus </a:t>
                      </a:r>
                      <a:r>
                        <a:rPr 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등에 등재되어 있으면서 학술지 한 호를 발행할 때마다 </a:t>
                      </a:r>
                      <a:r>
                        <a:rPr lang="ko-KR" sz="14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대량으로 발행하여 출판 </a:t>
                      </a:r>
                      <a:r>
                        <a:rPr lang="en-US" altLang="ko-KR" sz="14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</a:t>
                      </a:r>
                      <a:r>
                        <a:rPr lang="ko-KR" sz="14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윤리를 어기는</a:t>
                      </a:r>
                      <a:r>
                        <a:rPr lang="en-US" altLang="ko-KR" sz="14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</a:t>
                      </a:r>
                      <a:r>
                        <a:rPr lang="ko-KR" sz="14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학술지</a:t>
                      </a:r>
                      <a:endParaRPr lang="ko-KR" sz="1400" b="1" dirty="0"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360363" indent="-182563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spc="-3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International Journal of Applied Engineering Research(Scopus </a:t>
                      </a:r>
                      <a:r>
                        <a:rPr lang="ko-KR" altLang="en-US" sz="1400" spc="-3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등재</a:t>
                      </a:r>
                      <a:r>
                        <a:rPr lang="en-US" altLang="ko-KR" sz="1400" spc="-3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)</a:t>
                      </a:r>
                      <a:r>
                        <a:rPr lang="ko-KR" altLang="en-US" sz="1400" spc="-3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가 </a:t>
                      </a:r>
                      <a:r>
                        <a:rPr lang="en-US" altLang="ko-KR" sz="1400" spc="-3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2017</a:t>
                      </a:r>
                      <a:r>
                        <a:rPr lang="ko-KR" altLang="en-US" sz="1400" spc="-3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년 발행한 논문은 약 </a:t>
                      </a:r>
                      <a:r>
                        <a:rPr lang="en-US" altLang="ko-KR" sz="1400" spc="-3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3,220</a:t>
                      </a:r>
                      <a:r>
                        <a:rPr lang="ko-KR" altLang="en-US" sz="1400" spc="-3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편임</a:t>
                      </a:r>
                      <a:r>
                        <a:rPr lang="en-US" altLang="ko-KR" sz="1400" spc="-3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. </a:t>
                      </a:r>
                      <a:r>
                        <a:rPr lang="ko-KR" altLang="en-US" sz="1400" spc="-3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이중 </a:t>
                      </a:r>
                      <a:r>
                        <a:rPr lang="en-US" altLang="ko-KR" sz="1400" spc="-3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1,290</a:t>
                      </a:r>
                      <a:r>
                        <a:rPr lang="ko-KR" altLang="en-US" sz="1400" spc="-3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편</a:t>
                      </a:r>
                      <a:r>
                        <a:rPr lang="en-US" altLang="ko-KR" sz="1400" spc="-3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(40%) </a:t>
                      </a:r>
                      <a:r>
                        <a:rPr lang="ko-KR" altLang="en-US" sz="1400" spc="-3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만 </a:t>
                      </a:r>
                      <a:r>
                        <a:rPr lang="en-US" altLang="ko-KR" sz="1400" spc="-3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Scopus</a:t>
                      </a:r>
                      <a:r>
                        <a:rPr lang="ko-KR" altLang="en-US" sz="1400" spc="-3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에   탑재되어 있음</a:t>
                      </a:r>
                      <a:r>
                        <a:rPr lang="en-US" altLang="ko-KR" sz="1400" spc="-3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.</a:t>
                      </a:r>
                    </a:p>
                    <a:p>
                      <a:pPr marL="360363" indent="-182563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나머지 </a:t>
                      </a:r>
                      <a:r>
                        <a:rPr lang="en-US" alt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60%</a:t>
                      </a:r>
                      <a:r>
                        <a:rPr lang="ko-KR" altLang="en-US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의 논문은 해당 학술지 웹사이트에서만 볼 수 있음</a:t>
                      </a:r>
                      <a:r>
                        <a:rPr lang="en-US" altLang="ko-KR" sz="14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.</a:t>
                      </a:r>
                      <a:endParaRPr lang="ko-KR" sz="1400" dirty="0"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273346466"/>
                  </a:ext>
                </a:extLst>
              </a:tr>
            </a:tbl>
          </a:graphicData>
        </a:graphic>
      </p:graphicFrame>
      <p:grpSp>
        <p:nvGrpSpPr>
          <p:cNvPr id="21" name="그룹 20">
            <a:extLst>
              <a:ext uri="{FF2B5EF4-FFF2-40B4-BE49-F238E27FC236}">
                <a16:creationId xmlns:a16="http://schemas.microsoft.com/office/drawing/2014/main" id="{C8ECC7B8-9F12-4CD9-BDF7-B10B73ACB360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CD2AB877-B71F-4ABC-90A6-8033F2CD2C9E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일반 학술지</a:t>
              </a:r>
            </a:p>
          </p:txBody>
        </p:sp>
        <p:sp>
          <p:nvSpPr>
            <p:cNvPr id="32" name="막힌 원호 31">
              <a:extLst>
                <a:ext uri="{FF2B5EF4-FFF2-40B4-BE49-F238E27FC236}">
                  <a16:creationId xmlns:a16="http://schemas.microsoft.com/office/drawing/2014/main" id="{4AA1697F-EC25-44A0-8093-6473577CD08E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33" name="막힌 원호 32">
              <a:extLst>
                <a:ext uri="{FF2B5EF4-FFF2-40B4-BE49-F238E27FC236}">
                  <a16:creationId xmlns:a16="http://schemas.microsoft.com/office/drawing/2014/main" id="{FC95786F-BE9F-4C1E-B028-62B5DD8E300A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11A7123B-4E06-4F19-AC0B-F71B7E569088}"/>
              </a:ext>
            </a:extLst>
          </p:cNvPr>
          <p:cNvGrpSpPr/>
          <p:nvPr/>
        </p:nvGrpSpPr>
        <p:grpSpPr>
          <a:xfrm>
            <a:off x="6240463" y="990600"/>
            <a:ext cx="5653087" cy="850900"/>
            <a:chOff x="6203951" y="990600"/>
            <a:chExt cx="5653087" cy="850900"/>
          </a:xfrm>
        </p:grpSpPr>
        <p:sp>
          <p:nvSpPr>
            <p:cNvPr id="35" name="사각형: 둥근 모서리 34">
              <a:extLst>
                <a:ext uri="{FF2B5EF4-FFF2-40B4-BE49-F238E27FC236}">
                  <a16:creationId xmlns:a16="http://schemas.microsoft.com/office/drawing/2014/main" id="{5D8D0337-9417-4030-B1FD-26353006270F}"/>
                </a:ext>
              </a:extLst>
            </p:cNvPr>
            <p:cNvSpPr/>
            <p:nvPr/>
          </p:nvSpPr>
          <p:spPr>
            <a:xfrm>
              <a:off x="6203951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부실 학술지</a:t>
              </a:r>
            </a:p>
          </p:txBody>
        </p:sp>
        <p:sp>
          <p:nvSpPr>
            <p:cNvPr id="36" name="막힌 원호 35">
              <a:extLst>
                <a:ext uri="{FF2B5EF4-FFF2-40B4-BE49-F238E27FC236}">
                  <a16:creationId xmlns:a16="http://schemas.microsoft.com/office/drawing/2014/main" id="{BCBA20A2-E8F8-4A2B-B8D4-93CBFA4D8CEA}"/>
                </a:ext>
              </a:extLst>
            </p:cNvPr>
            <p:cNvSpPr/>
            <p:nvPr/>
          </p:nvSpPr>
          <p:spPr>
            <a:xfrm>
              <a:off x="6288089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43" name="막힌 원호 42">
              <a:extLst>
                <a:ext uri="{FF2B5EF4-FFF2-40B4-BE49-F238E27FC236}">
                  <a16:creationId xmlns:a16="http://schemas.microsoft.com/office/drawing/2014/main" id="{DCBCC20F-1D6C-43B8-9B4E-E54C49D89199}"/>
                </a:ext>
              </a:extLst>
            </p:cNvPr>
            <p:cNvSpPr/>
            <p:nvPr/>
          </p:nvSpPr>
          <p:spPr>
            <a:xfrm rot="10800000">
              <a:off x="11406189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405027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2766C9-8538-49B0-96FA-DFF6F364E3C5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05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27D61C-EB1B-46B1-BB4E-0253BBC376FD}"/>
              </a:ext>
            </a:extLst>
          </p:cNvPr>
          <p:cNvSpPr txBox="1"/>
          <p:nvPr/>
        </p:nvSpPr>
        <p:spPr>
          <a:xfrm>
            <a:off x="1663700" y="396845"/>
            <a:ext cx="203677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부실 학술지 특징</a:t>
            </a:r>
          </a:p>
        </p:txBody>
      </p:sp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id="{79F9EFBB-B931-4EE1-81D1-E75CB70FD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21300" y="6530443"/>
            <a:ext cx="149400" cy="169277"/>
          </a:xfrm>
          <a:prstGeom prst="rect">
            <a:avLst/>
          </a:prstGeom>
        </p:spPr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19</a:t>
            </a:fld>
            <a:endParaRPr lang="en-US" altLang="ko-KR" dirty="0"/>
          </a:p>
        </p:txBody>
      </p:sp>
      <p:graphicFrame>
        <p:nvGraphicFramePr>
          <p:cNvPr id="42" name="표 41">
            <a:extLst>
              <a:ext uri="{FF2B5EF4-FFF2-40B4-BE49-F238E27FC236}">
                <a16:creationId xmlns:a16="http://schemas.microsoft.com/office/drawing/2014/main" id="{667A3CAB-E279-4EBD-9894-1BDC4FC15E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803298"/>
              </p:ext>
            </p:extLst>
          </p:nvPr>
        </p:nvGraphicFramePr>
        <p:xfrm>
          <a:off x="334964" y="1196974"/>
          <a:ext cx="11517568" cy="5256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8841">
                  <a:extLst>
                    <a:ext uri="{9D8B030D-6E8A-4147-A177-3AD203B41FA5}">
                      <a16:colId xmlns:a16="http://schemas.microsoft.com/office/drawing/2014/main" val="1967248143"/>
                    </a:ext>
                  </a:extLst>
                </a:gridCol>
                <a:gridCol w="9958727">
                  <a:extLst>
                    <a:ext uri="{9D8B030D-6E8A-4147-A177-3AD203B41FA5}">
                      <a16:colId xmlns:a16="http://schemas.microsoft.com/office/drawing/2014/main" val="1813717030"/>
                    </a:ext>
                  </a:extLst>
                </a:gridCol>
              </a:tblGrid>
              <a:tr h="3631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sz="160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구</a:t>
                      </a:r>
                      <a:r>
                        <a:rPr lang="en-US" altLang="ko-KR" sz="160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ko-KR" sz="160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분</a:t>
                      </a:r>
                      <a:endParaRPr lang="ko-KR" sz="16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sz="1600" dirty="0" err="1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특</a:t>
                      </a:r>
                      <a:r>
                        <a:rPr lang="en-US" altLang="ko-KR" sz="160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ko-KR" sz="160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징</a:t>
                      </a:r>
                      <a:endParaRPr lang="ko-KR" sz="16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202459747"/>
                  </a:ext>
                </a:extLst>
              </a:tr>
              <a:tr h="83878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동료심사</a:t>
                      </a:r>
                      <a:endParaRPr lang="ko-KR" sz="1600" dirty="0"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177800" indent="-1778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동료심사가 간소하거나 형식적이며</a:t>
                      </a:r>
                      <a:r>
                        <a:rPr lang="en-US" altLang="ko-KR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, </a:t>
                      </a:r>
                      <a:r>
                        <a:rPr lang="ko-KR" altLang="en-US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원고에 대한 수정이나 편집이 제대로 이루어지지 않음</a:t>
                      </a:r>
                      <a:r>
                        <a:rPr lang="en-US" altLang="ko-KR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.</a:t>
                      </a:r>
                    </a:p>
                    <a:p>
                      <a:pPr marL="177800" indent="-1778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6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논문 투고시점부터 출판까지의 기간이 매우 짧음</a:t>
                      </a:r>
                      <a:r>
                        <a:rPr lang="en-US" altLang="ko-KR" sz="16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.(1</a:t>
                      </a:r>
                      <a:r>
                        <a:rPr lang="ko-KR" altLang="en-US" sz="16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개월 내외</a:t>
                      </a:r>
                      <a:r>
                        <a:rPr lang="en-US" altLang="ko-KR" sz="16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)</a:t>
                      </a:r>
                      <a:endParaRPr lang="ko-KR" sz="1600" dirty="0"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925934259"/>
                  </a:ext>
                </a:extLst>
              </a:tr>
              <a:tr h="122327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공격적 </a:t>
                      </a:r>
                      <a:endParaRPr lang="en-US" altLang="ko-KR" sz="1600" dirty="0"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굴림" panose="020B0600000101010101" pitchFamily="50" charset="-127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마케팅</a:t>
                      </a:r>
                      <a:endParaRPr lang="ko-KR" sz="1600" dirty="0"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177800" indent="-1778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6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일반학술지의 홈페이지에 비해 상대적으로 화려하고</a:t>
                      </a:r>
                      <a:r>
                        <a:rPr lang="en-US" altLang="ko-KR" sz="16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, </a:t>
                      </a:r>
                      <a:r>
                        <a:rPr lang="ko-KR" altLang="en-US" sz="16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홈페이지의 배너를 클릭하면 광고로 연결되는 경우가 많음</a:t>
                      </a:r>
                      <a:r>
                        <a:rPr lang="en-US" altLang="ko-KR" sz="16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.</a:t>
                      </a:r>
                    </a:p>
                    <a:p>
                      <a:pPr marL="177800" indent="-1778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6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논문의 권위를 자랑하기 위해 </a:t>
                      </a:r>
                      <a:r>
                        <a:rPr lang="ko-KR" altLang="en-US" sz="1600" dirty="0">
                          <a:solidFill>
                            <a:srgbClr val="FF99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굴림" panose="020B0600000101010101" pitchFamily="50" charset="-127"/>
                        </a:rPr>
                        <a:t>홈페이지나 이메일</a:t>
                      </a:r>
                      <a:r>
                        <a:rPr lang="ko-KR" altLang="en-US" sz="160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을 통해 높은 </a:t>
                      </a:r>
                      <a:r>
                        <a:rPr lang="ko-KR" altLang="en-US" sz="1600" dirty="0">
                          <a:solidFill>
                            <a:srgbClr val="FF99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굴림" panose="020B0600000101010101" pitchFamily="50" charset="-127"/>
                        </a:rPr>
                        <a:t>영향력 지수나 </a:t>
                      </a:r>
                      <a:br>
                        <a:rPr lang="en-US" altLang="ko-KR" sz="1600" dirty="0">
                          <a:solidFill>
                            <a:srgbClr val="FF99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굴림" panose="020B0600000101010101" pitchFamily="50" charset="-127"/>
                        </a:rPr>
                      </a:br>
                      <a:r>
                        <a:rPr lang="ko-KR" altLang="en-US" sz="1600" spc="-20" baseline="0" dirty="0">
                          <a:solidFill>
                            <a:srgbClr val="FF99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굴림" panose="020B0600000101010101" pitchFamily="50" charset="-127"/>
                        </a:rPr>
                        <a:t>일반 학술지의 </a:t>
                      </a:r>
                      <a:r>
                        <a:rPr lang="en-US" altLang="ko-KR" sz="1600" spc="-20" baseline="0" dirty="0">
                          <a:solidFill>
                            <a:srgbClr val="FF99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굴림" panose="020B0600000101010101" pitchFamily="50" charset="-127"/>
                        </a:rPr>
                        <a:t>ISSN</a:t>
                      </a:r>
                      <a:r>
                        <a:rPr lang="en-US" altLang="ko-KR" sz="1400" spc="-20" baseline="0" dirty="0">
                          <a:solidFill>
                            <a:srgbClr val="FF99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굴림" panose="020B0600000101010101" pitchFamily="50" charset="-127"/>
                        </a:rPr>
                        <a:t>(International Standard Serial Number)</a:t>
                      </a:r>
                      <a:r>
                        <a:rPr lang="ko-KR" altLang="en-US" sz="1600" spc="-20" baseline="0" dirty="0">
                          <a:solidFill>
                            <a:srgbClr val="FF99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굴림" panose="020B0600000101010101" pitchFamily="50" charset="-127"/>
                        </a:rPr>
                        <a:t>을 허위로 기재</a:t>
                      </a:r>
                      <a:r>
                        <a:rPr lang="ko-KR" altLang="en-US" sz="1600" spc="-20" baseline="0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하여 학술지가 실제로 존재하는 것처럼 선전</a:t>
                      </a:r>
                      <a:endParaRPr lang="ko-KR" sz="1600" spc="-20" baseline="0" dirty="0"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605587671"/>
                  </a:ext>
                </a:extLst>
              </a:tr>
              <a:tr h="16077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불투명한 </a:t>
                      </a:r>
                      <a:endParaRPr lang="en-US" altLang="ko-KR" sz="16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운영진 정보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177800" indent="-1778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운영진</a:t>
                      </a:r>
                      <a:r>
                        <a:rPr lang="en-US" altLang="ko-KR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(</a:t>
                      </a:r>
                      <a:r>
                        <a:rPr lang="ko-KR" altLang="en-US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편집부와 </a:t>
                      </a:r>
                      <a:r>
                        <a:rPr lang="ko-KR" altLang="en-US" sz="1600" b="1" dirty="0" err="1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심사자</a:t>
                      </a:r>
                      <a:r>
                        <a:rPr lang="en-US" altLang="ko-KR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)</a:t>
                      </a:r>
                      <a:r>
                        <a:rPr lang="ko-KR" altLang="en-US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의 이름</a:t>
                      </a:r>
                      <a:r>
                        <a:rPr lang="en-US" altLang="ko-KR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, </a:t>
                      </a:r>
                      <a:r>
                        <a:rPr lang="ko-KR" altLang="en-US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소속</a:t>
                      </a:r>
                      <a:r>
                        <a:rPr lang="en-US" altLang="ko-KR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, </a:t>
                      </a:r>
                      <a:r>
                        <a:rPr lang="ko-KR" altLang="en-US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지위 등이 명확하게 명시되어 있지 않거나 거짓으로 명시되어 있는 경우가 많음</a:t>
                      </a:r>
                      <a:r>
                        <a:rPr lang="en-US" altLang="ko-KR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.</a:t>
                      </a:r>
                    </a:p>
                    <a:p>
                      <a:pPr marL="177800" indent="-1778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운영진의 구성이 특정 학문분야로 국한되지 않고 다양한 학문분야의 전공자로 구성되어 있음</a:t>
                      </a:r>
                      <a:r>
                        <a:rPr lang="en-US" altLang="ko-KR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.</a:t>
                      </a:r>
                    </a:p>
                    <a:p>
                      <a:pPr marL="177800" indent="-1778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소속이 불명확하거나 운영진의 국적이 의심 학술지를 많이 발행하는 나라의 국적으로 이뤄지는 경우가 많음</a:t>
                      </a:r>
                      <a:r>
                        <a:rPr lang="en-US" altLang="ko-KR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.</a:t>
                      </a:r>
                    </a:p>
                    <a:p>
                      <a:pPr marL="177800" indent="-1778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홈페이지에 학술지의 연락정보가 확실하지 않고 이메일 주소만 나와 </a:t>
                      </a:r>
                      <a:r>
                        <a:rPr lang="ko-KR" altLang="en-US" sz="1600" b="1" dirty="0" err="1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있다거나</a:t>
                      </a:r>
                      <a:r>
                        <a:rPr lang="ko-KR" altLang="en-US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 실제로 없는 주소가 거짓인 경우도 존재</a:t>
                      </a:r>
                      <a:endParaRPr lang="ko-KR" sz="1600" b="1" dirty="0">
                        <a:effectLst/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273346466"/>
                  </a:ext>
                </a:extLst>
              </a:tr>
              <a:tr h="12232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불명확한 </a:t>
                      </a:r>
                      <a:endParaRPr lang="en-US" altLang="ko-KR" sz="16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투고</a:t>
                      </a:r>
                      <a:r>
                        <a:rPr lang="en-US" altLang="ko-K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심사 규정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177800" indent="-1778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온라인 </a:t>
                      </a:r>
                      <a:r>
                        <a:rPr lang="ko-KR" altLang="en-US" sz="1600" b="1" dirty="0" err="1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논문투고시스템</a:t>
                      </a:r>
                      <a:r>
                        <a:rPr lang="ko-KR" altLang="en-US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 없이 이메일로 원고제출 요청</a:t>
                      </a:r>
                    </a:p>
                    <a:p>
                      <a:pPr marL="177800" indent="-1778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논문심사 등을 포함한 원고처리 과정에 대한 안내 미비</a:t>
                      </a:r>
                    </a:p>
                    <a:p>
                      <a:pPr marL="177800" indent="-1778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논문 제출 양식</a:t>
                      </a:r>
                      <a:r>
                        <a:rPr lang="en-US" altLang="ko-KR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(format)</a:t>
                      </a:r>
                      <a:r>
                        <a:rPr lang="ko-KR" altLang="en-US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이 조악함</a:t>
                      </a:r>
                      <a:r>
                        <a:rPr lang="en-US" altLang="ko-KR" sz="1600" b="1" dirty="0">
                          <a:effectLst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굴림" panose="020B0600000101010101" pitchFamily="50" charset="-127"/>
                        </a:rPr>
                        <a:t>.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825539751"/>
                  </a:ext>
                </a:extLst>
              </a:tr>
            </a:tbl>
          </a:graphicData>
        </a:graphic>
      </p:graphicFrame>
      <p:sp>
        <p:nvSpPr>
          <p:cNvPr id="4" name="폭발: 14pt 3">
            <a:extLst>
              <a:ext uri="{FF2B5EF4-FFF2-40B4-BE49-F238E27FC236}">
                <a16:creationId xmlns:a16="http://schemas.microsoft.com/office/drawing/2014/main" id="{135D6A69-252F-4F99-A696-8EF180CE5D89}"/>
              </a:ext>
            </a:extLst>
          </p:cNvPr>
          <p:cNvSpPr/>
          <p:nvPr/>
        </p:nvSpPr>
        <p:spPr>
          <a:xfrm rot="20494738">
            <a:off x="7112956" y="5343390"/>
            <a:ext cx="4505558" cy="1490775"/>
          </a:xfrm>
          <a:prstGeom prst="irregularSeal2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+mn-ea"/>
              </a:rPr>
              <a:t>이렇게 식별하기 쉽다면 얼마나 좋을까요</a:t>
            </a:r>
            <a:r>
              <a:rPr lang="en-US" altLang="ko-KR" sz="1400" dirty="0">
                <a:latin typeface="+mn-ea"/>
              </a:rPr>
              <a:t>?</a:t>
            </a:r>
            <a:endParaRPr lang="ko-KR" altLang="en-US" sz="1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0825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931F8E7-99CD-4FBA-9F37-E61ED3C0E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1C8F3EC1-0877-4E76-8EA2-C65830D82E3E}"/>
              </a:ext>
            </a:extLst>
          </p:cNvPr>
          <p:cNvCxnSpPr>
            <a:cxnSpLocks/>
          </p:cNvCxnSpPr>
          <p:nvPr/>
        </p:nvCxnSpPr>
        <p:spPr>
          <a:xfrm>
            <a:off x="4133850" y="2952750"/>
            <a:ext cx="6896100" cy="0"/>
          </a:xfrm>
          <a:prstGeom prst="line">
            <a:avLst/>
          </a:prstGeom>
          <a:ln w="76200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>
            <a:extLst>
              <a:ext uri="{FF2B5EF4-FFF2-40B4-BE49-F238E27FC236}">
                <a16:creationId xmlns:a16="http://schemas.microsoft.com/office/drawing/2014/main" id="{41CA002B-497B-4C29-9116-72890830C11A}"/>
              </a:ext>
            </a:extLst>
          </p:cNvPr>
          <p:cNvSpPr/>
          <p:nvPr/>
        </p:nvSpPr>
        <p:spPr>
          <a:xfrm>
            <a:off x="11182350" y="2800350"/>
            <a:ext cx="266700" cy="2667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6C33ED-AD82-415A-9F5A-B18D9DF5DD71}"/>
              </a:ext>
            </a:extLst>
          </p:cNvPr>
          <p:cNvSpPr txBox="1"/>
          <p:nvPr/>
        </p:nvSpPr>
        <p:spPr>
          <a:xfrm>
            <a:off x="4197350" y="2379702"/>
            <a:ext cx="292810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9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공체 Bold" panose="00000800000000000000" pitchFamily="2" charset="-127"/>
                <a:ea typeface="공체 Bold" panose="00000800000000000000" pitchFamily="2" charset="-127"/>
              </a:rPr>
              <a:t>CONTENTS</a:t>
            </a:r>
            <a:endParaRPr lang="ko-KR" altLang="en-US" sz="3600" spc="-9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7DC7"/>
              </a:solidFill>
              <a:latin typeface="공체 Bold" panose="00000800000000000000" pitchFamily="2" charset="-127"/>
              <a:ea typeface="공체 Bold" panose="00000800000000000000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6E5A35-C1B4-4F4E-A5B0-59134B8F9E24}"/>
              </a:ext>
            </a:extLst>
          </p:cNvPr>
          <p:cNvSpPr txBox="1"/>
          <p:nvPr/>
        </p:nvSpPr>
        <p:spPr>
          <a:xfrm>
            <a:off x="9988012" y="2263745"/>
            <a:ext cx="98532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ko-KR" altLang="en-US" sz="4000" spc="-9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목차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E1AC74BB-857B-43EE-94BC-56C0053F10F5}"/>
              </a:ext>
            </a:extLst>
          </p:cNvPr>
          <p:cNvGrpSpPr/>
          <p:nvPr/>
        </p:nvGrpSpPr>
        <p:grpSpPr>
          <a:xfrm>
            <a:off x="4111930" y="3697352"/>
            <a:ext cx="5145262" cy="2416046"/>
            <a:chOff x="4111930" y="3382012"/>
            <a:chExt cx="5145262" cy="24160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A05E89-84EF-496F-A98F-1CD3E19E83CD}"/>
                </a:ext>
              </a:extLst>
            </p:cNvPr>
            <p:cNvSpPr txBox="1"/>
            <p:nvPr/>
          </p:nvSpPr>
          <p:spPr>
            <a:xfrm>
              <a:off x="4821362" y="3382012"/>
              <a:ext cx="4435830" cy="241604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>
                <a:spcAft>
                  <a:spcPts val="1800"/>
                </a:spcAft>
              </a:pPr>
              <a:r>
                <a:rPr lang="ko-KR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오픈 액세스의 개념</a:t>
              </a:r>
            </a:p>
            <a:p>
              <a:pPr>
                <a:spcAft>
                  <a:spcPts val="1800"/>
                </a:spcAft>
              </a:pPr>
              <a:r>
                <a:rPr lang="ko-KR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부실 의심 학술지의 개념과 특징</a:t>
              </a:r>
            </a:p>
            <a:p>
              <a:pPr>
                <a:spcAft>
                  <a:spcPts val="1800"/>
                </a:spcAft>
              </a:pPr>
              <a:r>
                <a:rPr lang="ko-KR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부실 의심 학술지 관련 사례</a:t>
              </a:r>
              <a:endPara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spcAft>
                  <a:spcPts val="1800"/>
                </a:spcAft>
              </a:pPr>
              <a:r>
                <a:rPr lang="ko-KR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맺음말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74EF6D-6853-4A59-BD7B-9B36A6F10408}"/>
                </a:ext>
              </a:extLst>
            </p:cNvPr>
            <p:cNvSpPr txBox="1"/>
            <p:nvPr/>
          </p:nvSpPr>
          <p:spPr>
            <a:xfrm>
              <a:off x="4111930" y="3382012"/>
              <a:ext cx="316753" cy="241604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>
                <a:spcAft>
                  <a:spcPts val="1800"/>
                </a:spcAft>
              </a:pPr>
              <a:r>
                <a:rPr lang="en-US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Ⅰ</a:t>
              </a:r>
            </a:p>
            <a:p>
              <a:pPr>
                <a:spcAft>
                  <a:spcPts val="1800"/>
                </a:spcAft>
              </a:pPr>
              <a:r>
                <a:rPr lang="en-US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Ⅱ</a:t>
              </a:r>
            </a:p>
            <a:p>
              <a:pPr>
                <a:spcAft>
                  <a:spcPts val="1800"/>
                </a:spcAft>
              </a:pPr>
              <a:r>
                <a:rPr lang="en-US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Ⅲ</a:t>
              </a:r>
            </a:p>
            <a:p>
              <a:pPr>
                <a:spcAft>
                  <a:spcPts val="1800"/>
                </a:spcAft>
              </a:pPr>
              <a:r>
                <a:rPr lang="en-US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Ⅳ</a:t>
              </a:r>
              <a:endParaRPr lang="ko-KR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16D2767C-7D89-49D1-BF5F-FB4A8D6E4980}"/>
                </a:ext>
              </a:extLst>
            </p:cNvPr>
            <p:cNvCxnSpPr/>
            <p:nvPr/>
          </p:nvCxnSpPr>
          <p:spPr>
            <a:xfrm>
              <a:off x="4641850" y="3467100"/>
              <a:ext cx="0" cy="266700"/>
            </a:xfrm>
            <a:prstGeom prst="line">
              <a:avLst/>
            </a:prstGeom>
            <a:ln w="60325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28C38DDC-AF5A-4D1F-81BC-0E69E7EA286D}"/>
                </a:ext>
              </a:extLst>
            </p:cNvPr>
            <p:cNvCxnSpPr/>
            <p:nvPr/>
          </p:nvCxnSpPr>
          <p:spPr>
            <a:xfrm>
              <a:off x="4641850" y="4125861"/>
              <a:ext cx="0" cy="266700"/>
            </a:xfrm>
            <a:prstGeom prst="line">
              <a:avLst/>
            </a:prstGeom>
            <a:ln w="60325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CAD4B586-9D23-422E-BEDA-426D7F136B55}"/>
                </a:ext>
              </a:extLst>
            </p:cNvPr>
            <p:cNvCxnSpPr/>
            <p:nvPr/>
          </p:nvCxnSpPr>
          <p:spPr>
            <a:xfrm>
              <a:off x="4641850" y="4794455"/>
              <a:ext cx="0" cy="266700"/>
            </a:xfrm>
            <a:prstGeom prst="line">
              <a:avLst/>
            </a:prstGeom>
            <a:ln w="60325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0A20B975-8ABD-4C8D-961A-2E142944082F}"/>
                </a:ext>
              </a:extLst>
            </p:cNvPr>
            <p:cNvCxnSpPr/>
            <p:nvPr/>
          </p:nvCxnSpPr>
          <p:spPr>
            <a:xfrm>
              <a:off x="4641850" y="5443384"/>
              <a:ext cx="0" cy="266700"/>
            </a:xfrm>
            <a:prstGeom prst="line">
              <a:avLst/>
            </a:prstGeom>
            <a:ln w="60325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그래픽 16">
            <a:extLst>
              <a:ext uri="{FF2B5EF4-FFF2-40B4-BE49-F238E27FC236}">
                <a16:creationId xmlns:a16="http://schemas.microsoft.com/office/drawing/2014/main" id="{C65736D3-0215-4D87-87AA-D1FF9D5C6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2025" y="394986"/>
            <a:ext cx="1201340" cy="239356"/>
          </a:xfrm>
          <a:prstGeom prst="rect">
            <a:avLst/>
          </a:prstGeom>
        </p:spPr>
      </p:pic>
      <p:pic>
        <p:nvPicPr>
          <p:cNvPr id="18" name="Picture 2" descr="open access 이미지 검색결과">
            <a:extLst>
              <a:ext uri="{FF2B5EF4-FFF2-40B4-BE49-F238E27FC236}">
                <a16:creationId xmlns:a16="http://schemas.microsoft.com/office/drawing/2014/main" id="{1ADC6725-EA42-4211-8599-D8915CB35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821" y="414745"/>
            <a:ext cx="661217" cy="23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15751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원형: 비어 있음 1">
            <a:extLst>
              <a:ext uri="{FF2B5EF4-FFF2-40B4-BE49-F238E27FC236}">
                <a16:creationId xmlns:a16="http://schemas.microsoft.com/office/drawing/2014/main" id="{5FD7AF16-C95E-4F73-981C-55FF48696285}"/>
              </a:ext>
            </a:extLst>
          </p:cNvPr>
          <p:cNvSpPr/>
          <p:nvPr/>
        </p:nvSpPr>
        <p:spPr>
          <a:xfrm>
            <a:off x="9841548" y="4771095"/>
            <a:ext cx="3337423" cy="3337423"/>
          </a:xfrm>
          <a:prstGeom prst="donut">
            <a:avLst>
              <a:gd name="adj" fmla="val 21591"/>
            </a:avLst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F8B3D2-E256-4A95-BA68-21C10C2AD6C3}"/>
              </a:ext>
            </a:extLst>
          </p:cNvPr>
          <p:cNvSpPr txBox="1"/>
          <p:nvPr/>
        </p:nvSpPr>
        <p:spPr>
          <a:xfrm>
            <a:off x="4322535" y="3118247"/>
            <a:ext cx="636873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pc="-8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>
              <a:spcAft>
                <a:spcPts val="1800"/>
              </a:spcAft>
            </a:pPr>
            <a:r>
              <a:rPr lang="ko-KR" altLang="en-US" sz="4800" dirty="0">
                <a:solidFill>
                  <a:schemeClr val="bg1"/>
                </a:solidFill>
                <a:latin typeface="+mj-lt"/>
                <a:ea typeface="KoPub돋움체 Bold" panose="02020603020101020101" pitchFamily="18" charset="-127"/>
              </a:rPr>
              <a:t>부실 의심 학술지 관련 사례</a:t>
            </a:r>
          </a:p>
        </p:txBody>
      </p:sp>
      <p:sp>
        <p:nvSpPr>
          <p:cNvPr id="11" name="원형: 비어 있음 10">
            <a:extLst>
              <a:ext uri="{FF2B5EF4-FFF2-40B4-BE49-F238E27FC236}">
                <a16:creationId xmlns:a16="http://schemas.microsoft.com/office/drawing/2014/main" id="{FD231DD9-2835-4DC4-B837-D0D6461E8E86}"/>
              </a:ext>
            </a:extLst>
          </p:cNvPr>
          <p:cNvSpPr/>
          <p:nvPr/>
        </p:nvSpPr>
        <p:spPr>
          <a:xfrm>
            <a:off x="-2085566" y="-1519033"/>
            <a:ext cx="4917666" cy="4917666"/>
          </a:xfrm>
          <a:prstGeom prst="donut">
            <a:avLst>
              <a:gd name="adj" fmla="val 8680"/>
            </a:avLst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FE8E43-CB1E-44C7-AAC3-6DBD744F4F03}"/>
              </a:ext>
            </a:extLst>
          </p:cNvPr>
          <p:cNvSpPr txBox="1"/>
          <p:nvPr/>
        </p:nvSpPr>
        <p:spPr>
          <a:xfrm>
            <a:off x="2444602" y="2680706"/>
            <a:ext cx="1331455" cy="1769715"/>
          </a:xfrm>
          <a:prstGeom prst="rect">
            <a:avLst/>
          </a:prstGeom>
          <a:noFill/>
          <a:effectLst>
            <a:outerShdw blurRad="177800" dist="152400" algn="l" rotWithShape="0">
              <a:prstClr val="black">
                <a:alpha val="51000"/>
              </a:prstClr>
            </a:outerShdw>
          </a:effectLst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pc="-8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>
              <a:spcAft>
                <a:spcPts val="1800"/>
              </a:spcAft>
            </a:pPr>
            <a:r>
              <a:rPr lang="en-US" altLang="ko-KR" sz="11500" dirty="0">
                <a:solidFill>
                  <a:schemeClr val="bg1"/>
                </a:solidFill>
                <a:latin typeface="+mj-lt"/>
                <a:ea typeface="바탕체" panose="02030609000101010101" pitchFamily="17" charset="-127"/>
              </a:rPr>
              <a:t>Ⅲ</a:t>
            </a: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BC5803A1-F402-4E21-8ABE-1557B8317338}"/>
              </a:ext>
            </a:extLst>
          </p:cNvPr>
          <p:cNvSpPr/>
          <p:nvPr/>
        </p:nvSpPr>
        <p:spPr>
          <a:xfrm>
            <a:off x="1574800" y="1866900"/>
            <a:ext cx="2565400" cy="2565400"/>
          </a:xfrm>
          <a:prstGeom prst="donut">
            <a:avLst>
              <a:gd name="adj" fmla="val 151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 useBgFill="1">
        <p:nvSpPr>
          <p:cNvPr id="14" name="타원 13">
            <a:extLst>
              <a:ext uri="{FF2B5EF4-FFF2-40B4-BE49-F238E27FC236}">
                <a16:creationId xmlns:a16="http://schemas.microsoft.com/office/drawing/2014/main" id="{375EB956-FFCC-4CFD-8B02-76C869EB822A}"/>
              </a:ext>
            </a:extLst>
          </p:cNvPr>
          <p:cNvSpPr/>
          <p:nvPr/>
        </p:nvSpPr>
        <p:spPr>
          <a:xfrm>
            <a:off x="3429000" y="3835400"/>
            <a:ext cx="469900" cy="469900"/>
          </a:xfrm>
          <a:prstGeom prst="ellipse">
            <a:avLst/>
          </a:prstGeom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128F7DFC-B3B5-4704-BEE8-BF19BBDCF6A5}"/>
              </a:ext>
            </a:extLst>
          </p:cNvPr>
          <p:cNvCxnSpPr/>
          <p:nvPr/>
        </p:nvCxnSpPr>
        <p:spPr>
          <a:xfrm>
            <a:off x="4322535" y="3948518"/>
            <a:ext cx="70131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05A40CD7-A526-4C78-8136-86A3A6F7DAC3}"/>
              </a:ext>
            </a:extLst>
          </p:cNvPr>
          <p:cNvGrpSpPr/>
          <p:nvPr/>
        </p:nvGrpSpPr>
        <p:grpSpPr>
          <a:xfrm>
            <a:off x="9187545" y="6284164"/>
            <a:ext cx="3004457" cy="338047"/>
            <a:chOff x="9187545" y="5672382"/>
            <a:chExt cx="3004457" cy="338047"/>
          </a:xfrm>
        </p:grpSpPr>
        <p:sp>
          <p:nvSpPr>
            <p:cNvPr id="18" name="사각형: 둥근 위쪽 모서리 17">
              <a:extLst>
                <a:ext uri="{FF2B5EF4-FFF2-40B4-BE49-F238E27FC236}">
                  <a16:creationId xmlns:a16="http://schemas.microsoft.com/office/drawing/2014/main" id="{E28022E3-AE2D-455C-AAFD-909F4A47CE53}"/>
                </a:ext>
              </a:extLst>
            </p:cNvPr>
            <p:cNvSpPr/>
            <p:nvPr/>
          </p:nvSpPr>
          <p:spPr>
            <a:xfrm rot="16200000">
              <a:off x="10520750" y="4339177"/>
              <a:ext cx="338047" cy="30044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19" name="Picture 2" descr="open access 이미지 검색결과">
              <a:extLst>
                <a:ext uri="{FF2B5EF4-FFF2-40B4-BE49-F238E27FC236}">
                  <a16:creationId xmlns:a16="http://schemas.microsoft.com/office/drawing/2014/main" id="{6DFFBB64-9B93-48E8-A135-A905B8526C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5048" y="5712466"/>
              <a:ext cx="661217" cy="238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그래픽 20">
              <a:extLst>
                <a:ext uri="{FF2B5EF4-FFF2-40B4-BE49-F238E27FC236}">
                  <a16:creationId xmlns:a16="http://schemas.microsoft.com/office/drawing/2014/main" id="{6DA2974A-9DC0-4439-8814-61A5DDFBD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22275" y="5721735"/>
              <a:ext cx="1201341" cy="239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342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 dir="ou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2766C9-8538-49B0-96FA-DFF6F364E3C5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01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27D61C-EB1B-46B1-BB4E-0253BBC376FD}"/>
              </a:ext>
            </a:extLst>
          </p:cNvPr>
          <p:cNvSpPr txBox="1"/>
          <p:nvPr/>
        </p:nvSpPr>
        <p:spPr>
          <a:xfrm>
            <a:off x="1663700" y="396845"/>
            <a:ext cx="342273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부실 의심 학술지 사례 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(1/3)</a:t>
            </a:r>
            <a:endParaRPr lang="ko-KR" altLang="en-US" sz="2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id="{79F9EFBB-B931-4EE1-81D1-E75CB70FD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21300" y="6530443"/>
            <a:ext cx="149400" cy="169277"/>
          </a:xfrm>
          <a:prstGeom prst="rect">
            <a:avLst/>
          </a:prstGeom>
        </p:spPr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21</a:t>
            </a:fld>
            <a:endParaRPr lang="en-US" altLang="ko-KR" dirty="0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8ECC7B8-9F12-4CD9-BDF7-B10B73ACB360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CD2AB877-B71F-4ABC-90A6-8033F2CD2C9E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연구자 발표 논문 제목을 붙여 홍보 메일 발송</a:t>
              </a:r>
            </a:p>
          </p:txBody>
        </p:sp>
        <p:sp>
          <p:nvSpPr>
            <p:cNvPr id="32" name="막힌 원호 31">
              <a:extLst>
                <a:ext uri="{FF2B5EF4-FFF2-40B4-BE49-F238E27FC236}">
                  <a16:creationId xmlns:a16="http://schemas.microsoft.com/office/drawing/2014/main" id="{4AA1697F-EC25-44A0-8093-6473577CD08E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33" name="막힌 원호 32">
              <a:extLst>
                <a:ext uri="{FF2B5EF4-FFF2-40B4-BE49-F238E27FC236}">
                  <a16:creationId xmlns:a16="http://schemas.microsoft.com/office/drawing/2014/main" id="{FC95786F-BE9F-4C1E-B028-62B5DD8E300A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11A7123B-4E06-4F19-AC0B-F71B7E569088}"/>
              </a:ext>
            </a:extLst>
          </p:cNvPr>
          <p:cNvGrpSpPr/>
          <p:nvPr/>
        </p:nvGrpSpPr>
        <p:grpSpPr>
          <a:xfrm>
            <a:off x="6240463" y="990600"/>
            <a:ext cx="5653087" cy="850900"/>
            <a:chOff x="6203951" y="990600"/>
            <a:chExt cx="5653087" cy="850900"/>
          </a:xfrm>
        </p:grpSpPr>
        <p:sp>
          <p:nvSpPr>
            <p:cNvPr id="35" name="사각형: 둥근 모서리 34">
              <a:extLst>
                <a:ext uri="{FF2B5EF4-FFF2-40B4-BE49-F238E27FC236}">
                  <a16:creationId xmlns:a16="http://schemas.microsoft.com/office/drawing/2014/main" id="{5D8D0337-9417-4030-B1FD-26353006270F}"/>
                </a:ext>
              </a:extLst>
            </p:cNvPr>
            <p:cNvSpPr/>
            <p:nvPr/>
          </p:nvSpPr>
          <p:spPr>
            <a:xfrm>
              <a:off x="6203951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투고에서 출판까지 총 </a:t>
              </a:r>
              <a:r>
                <a:rPr lang="en-US" altLang="ko-KR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42</a:t>
              </a:r>
              <a:r>
                <a:rPr lang="ko-KR" altLang="en-US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일 소요</a:t>
              </a:r>
            </a:p>
          </p:txBody>
        </p:sp>
        <p:sp>
          <p:nvSpPr>
            <p:cNvPr id="36" name="막힌 원호 35">
              <a:extLst>
                <a:ext uri="{FF2B5EF4-FFF2-40B4-BE49-F238E27FC236}">
                  <a16:creationId xmlns:a16="http://schemas.microsoft.com/office/drawing/2014/main" id="{BCBA20A2-E8F8-4A2B-B8D4-93CBFA4D8CEA}"/>
                </a:ext>
              </a:extLst>
            </p:cNvPr>
            <p:cNvSpPr/>
            <p:nvPr/>
          </p:nvSpPr>
          <p:spPr>
            <a:xfrm>
              <a:off x="6288089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43" name="막힌 원호 42">
              <a:extLst>
                <a:ext uri="{FF2B5EF4-FFF2-40B4-BE49-F238E27FC236}">
                  <a16:creationId xmlns:a16="http://schemas.microsoft.com/office/drawing/2014/main" id="{DCBCC20F-1D6C-43B8-9B4E-E54C49D89199}"/>
                </a:ext>
              </a:extLst>
            </p:cNvPr>
            <p:cNvSpPr/>
            <p:nvPr/>
          </p:nvSpPr>
          <p:spPr>
            <a:xfrm rot="10800000">
              <a:off x="11406189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6D55F760-032D-41AE-9817-52580286186E}"/>
              </a:ext>
            </a:extLst>
          </p:cNvPr>
          <p:cNvGrpSpPr/>
          <p:nvPr/>
        </p:nvGrpSpPr>
        <p:grpSpPr>
          <a:xfrm>
            <a:off x="334962" y="1773238"/>
            <a:ext cx="5609088" cy="4679950"/>
            <a:chOff x="6240463" y="1773238"/>
            <a:chExt cx="5609088" cy="4679950"/>
          </a:xfrm>
        </p:grpSpPr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E0BA363E-FEAE-453E-9540-88739AA6A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0463" y="1773238"/>
              <a:ext cx="5609088" cy="467995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25BA458A-3568-4B24-BB55-180482BED225}"/>
                </a:ext>
              </a:extLst>
            </p:cNvPr>
            <p:cNvSpPr/>
            <p:nvPr/>
          </p:nvSpPr>
          <p:spPr>
            <a:xfrm>
              <a:off x="6324601" y="2296834"/>
              <a:ext cx="3842140" cy="294688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FBEC5CBD-349A-4770-9B6A-B2BEBBBDB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952" y="1773238"/>
            <a:ext cx="5612167" cy="467995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0292591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2766C9-8538-49B0-96FA-DFF6F364E3C5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01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27D61C-EB1B-46B1-BB4E-0253BBC376FD}"/>
              </a:ext>
            </a:extLst>
          </p:cNvPr>
          <p:cNvSpPr txBox="1"/>
          <p:nvPr/>
        </p:nvSpPr>
        <p:spPr>
          <a:xfrm>
            <a:off x="1663700" y="396845"/>
            <a:ext cx="342273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부실 의심 학술지 사례 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(2/3)</a:t>
            </a:r>
            <a:endParaRPr lang="ko-KR" altLang="en-US" sz="2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E96327E-BE57-47CC-9BD6-C03326901C04}"/>
              </a:ext>
            </a:extLst>
          </p:cNvPr>
          <p:cNvSpPr/>
          <p:nvPr/>
        </p:nvSpPr>
        <p:spPr>
          <a:xfrm>
            <a:off x="305763" y="1521603"/>
            <a:ext cx="5919020" cy="3615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E618B4B-6A2A-42DC-9045-193E966C396E}"/>
              </a:ext>
            </a:extLst>
          </p:cNvPr>
          <p:cNvGrpSpPr/>
          <p:nvPr/>
        </p:nvGrpSpPr>
        <p:grpSpPr>
          <a:xfrm>
            <a:off x="61627" y="1245865"/>
            <a:ext cx="6404045" cy="5182546"/>
            <a:chOff x="-155645" y="1761898"/>
            <a:chExt cx="6404045" cy="5182546"/>
          </a:xfrm>
        </p:grpSpPr>
        <p:pic>
          <p:nvPicPr>
            <p:cNvPr id="9" name="그림 8" descr="텍스트, 전자기기, 모니터, 디스플레이이(가) 표시된 사진&#10;&#10;자동 생성된 설명">
              <a:extLst>
                <a:ext uri="{FF2B5EF4-FFF2-40B4-BE49-F238E27FC236}">
                  <a16:creationId xmlns:a16="http://schemas.microsoft.com/office/drawing/2014/main" id="{C9AED4E1-90B9-4BC0-9095-80181DE07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645" y="1761898"/>
              <a:ext cx="6404045" cy="5182546"/>
            </a:xfrm>
            <a:prstGeom prst="rect">
              <a:avLst/>
            </a:prstGeom>
          </p:spPr>
        </p:pic>
        <p:pic>
          <p:nvPicPr>
            <p:cNvPr id="4" name="내용 개체 틀 7">
              <a:extLst>
                <a:ext uri="{FF2B5EF4-FFF2-40B4-BE49-F238E27FC236}">
                  <a16:creationId xmlns:a16="http://schemas.microsoft.com/office/drawing/2014/main" id="{7618F3CA-5D20-44E7-9062-04F22C8D8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307306"/>
              <a:ext cx="5862178" cy="3026693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38A46C20-D445-4BD6-9BAE-7C8C46D9A42B}"/>
              </a:ext>
            </a:extLst>
          </p:cNvPr>
          <p:cNvGrpSpPr/>
          <p:nvPr/>
        </p:nvGrpSpPr>
        <p:grpSpPr>
          <a:xfrm>
            <a:off x="5560797" y="1655667"/>
            <a:ext cx="5994954" cy="1303054"/>
            <a:chOff x="5343525" y="2171700"/>
            <a:chExt cx="5994954" cy="1303054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9E1D4ED9-0332-4408-9FC5-AF1B7A36AC08}"/>
                </a:ext>
              </a:extLst>
            </p:cNvPr>
            <p:cNvSpPr/>
            <p:nvPr/>
          </p:nvSpPr>
          <p:spPr>
            <a:xfrm>
              <a:off x="5622166" y="2195326"/>
              <a:ext cx="5716313" cy="125580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D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DF87994E-362B-462D-8114-C068CA8C1739}"/>
                </a:ext>
              </a:extLst>
            </p:cNvPr>
            <p:cNvGrpSpPr/>
            <p:nvPr/>
          </p:nvGrpSpPr>
          <p:grpSpPr>
            <a:xfrm>
              <a:off x="5695847" y="2285573"/>
              <a:ext cx="5568950" cy="1075309"/>
              <a:chOff x="2777751" y="4150112"/>
              <a:chExt cx="7680699" cy="1355338"/>
            </a:xfrm>
          </p:grpSpPr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6F9A4D26-24CB-47BF-9B6A-6D9664555F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1" t="3192" r="21519" b="89514"/>
              <a:stretch/>
            </p:blipFill>
            <p:spPr>
              <a:xfrm>
                <a:off x="2777751" y="4150112"/>
                <a:ext cx="7674817" cy="325986"/>
              </a:xfrm>
              <a:prstGeom prst="rect">
                <a:avLst/>
              </a:prstGeom>
            </p:spPr>
          </p:pic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EA88D57A-632D-4D5A-A37E-957644DAB4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1517" t="76968"/>
              <a:stretch/>
            </p:blipFill>
            <p:spPr>
              <a:xfrm>
                <a:off x="2783632" y="4476096"/>
                <a:ext cx="7674818" cy="1029354"/>
              </a:xfrm>
              <a:prstGeom prst="rect">
                <a:avLst/>
              </a:prstGeom>
            </p:spPr>
          </p:pic>
        </p:grpSp>
        <p:sp>
          <p:nvSpPr>
            <p:cNvPr id="13" name="사다리꼴 12">
              <a:extLst>
                <a:ext uri="{FF2B5EF4-FFF2-40B4-BE49-F238E27FC236}">
                  <a16:creationId xmlns:a16="http://schemas.microsoft.com/office/drawing/2014/main" id="{AF72C5F2-B311-45EE-8809-03BE2993D06F}"/>
                </a:ext>
              </a:extLst>
            </p:cNvPr>
            <p:cNvSpPr/>
            <p:nvPr/>
          </p:nvSpPr>
          <p:spPr>
            <a:xfrm rot="16200000">
              <a:off x="4829187" y="2686038"/>
              <a:ext cx="1303054" cy="274378"/>
            </a:xfrm>
            <a:prstGeom prst="trapezoid">
              <a:avLst>
                <a:gd name="adj" fmla="val 204548"/>
              </a:avLst>
            </a:prstGeom>
            <a:gradFill>
              <a:gsLst>
                <a:gs pos="0">
                  <a:srgbClr val="007DC7">
                    <a:alpha val="0"/>
                  </a:srgbClr>
                </a:gs>
                <a:gs pos="53000">
                  <a:srgbClr val="007DC7">
                    <a:alpha val="44000"/>
                  </a:srgbClr>
                </a:gs>
                <a:gs pos="100000">
                  <a:srgbClr val="007DC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B502C20-A0D7-4D1D-B71B-40FAC2E2ED9E}"/>
              </a:ext>
            </a:extLst>
          </p:cNvPr>
          <p:cNvGrpSpPr/>
          <p:nvPr/>
        </p:nvGrpSpPr>
        <p:grpSpPr>
          <a:xfrm>
            <a:off x="6329415" y="2911461"/>
            <a:ext cx="5773476" cy="1655761"/>
            <a:chOff x="6112143" y="3427494"/>
            <a:chExt cx="5773476" cy="1655761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15E6AA4-1F78-4B35-807E-0B80725D4684}"/>
                </a:ext>
              </a:extLst>
            </p:cNvPr>
            <p:cNvSpPr/>
            <p:nvPr/>
          </p:nvSpPr>
          <p:spPr>
            <a:xfrm>
              <a:off x="6140725" y="3701872"/>
              <a:ext cx="5716313" cy="13813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1CA6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B12E5546-9179-4845-9F17-6078724F2311}"/>
                </a:ext>
              </a:extLst>
            </p:cNvPr>
            <p:cNvGrpSpPr/>
            <p:nvPr/>
          </p:nvGrpSpPr>
          <p:grpSpPr>
            <a:xfrm>
              <a:off x="6461913" y="3833658"/>
              <a:ext cx="5073936" cy="1117811"/>
              <a:chOff x="6492536" y="3608819"/>
              <a:chExt cx="5073936" cy="1117811"/>
            </a:xfrm>
          </p:grpSpPr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DC171454-6FA5-4C54-8B20-0D80FFAAE1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3369"/>
              <a:stretch/>
            </p:blipFill>
            <p:spPr>
              <a:xfrm>
                <a:off x="6492536" y="3608819"/>
                <a:ext cx="5073936" cy="1117811"/>
              </a:xfrm>
              <a:prstGeom prst="rect">
                <a:avLst/>
              </a:prstGeom>
            </p:spPr>
          </p:pic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8DB65CBB-A931-4C1D-9AC0-70A851B1DF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6103" y="4395020"/>
                <a:ext cx="4454013" cy="0"/>
              </a:xfrm>
              <a:prstGeom prst="line">
                <a:avLst/>
              </a:prstGeom>
              <a:ln w="15875" cap="rnd">
                <a:solidFill>
                  <a:srgbClr val="DA212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사다리꼴 18">
              <a:extLst>
                <a:ext uri="{FF2B5EF4-FFF2-40B4-BE49-F238E27FC236}">
                  <a16:creationId xmlns:a16="http://schemas.microsoft.com/office/drawing/2014/main" id="{48CC0883-6848-409C-9119-8CBFC5C61B8B}"/>
                </a:ext>
              </a:extLst>
            </p:cNvPr>
            <p:cNvSpPr/>
            <p:nvPr/>
          </p:nvSpPr>
          <p:spPr>
            <a:xfrm>
              <a:off x="6112143" y="3427494"/>
              <a:ext cx="5773476" cy="274378"/>
            </a:xfrm>
            <a:prstGeom prst="trapezoid">
              <a:avLst>
                <a:gd name="adj" fmla="val 204548"/>
              </a:avLst>
            </a:prstGeom>
            <a:gradFill>
              <a:gsLst>
                <a:gs pos="0">
                  <a:srgbClr val="1CA6C2">
                    <a:alpha val="0"/>
                  </a:srgbClr>
                </a:gs>
                <a:gs pos="66000">
                  <a:srgbClr val="1CA6C2">
                    <a:alpha val="40000"/>
                  </a:srgbClr>
                </a:gs>
                <a:gs pos="100000">
                  <a:srgbClr val="1CA6C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id="{79F9EFBB-B931-4EE1-81D1-E75CB70FD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21300" y="6530443"/>
            <a:ext cx="149400" cy="169277"/>
          </a:xfrm>
          <a:prstGeom prst="rect">
            <a:avLst/>
          </a:prstGeom>
        </p:spPr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22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4182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1.66667E-6 0.0365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>
            <a:extLst>
              <a:ext uri="{FF2B5EF4-FFF2-40B4-BE49-F238E27FC236}">
                <a16:creationId xmlns:a16="http://schemas.microsoft.com/office/drawing/2014/main" id="{7B1BC463-77B9-4A6C-820F-C68361FF9968}"/>
              </a:ext>
            </a:extLst>
          </p:cNvPr>
          <p:cNvGrpSpPr/>
          <p:nvPr/>
        </p:nvGrpSpPr>
        <p:grpSpPr>
          <a:xfrm>
            <a:off x="6240463" y="1800904"/>
            <a:ext cx="5528615" cy="4474094"/>
            <a:chOff x="6240463" y="1761898"/>
            <a:chExt cx="5528615" cy="4474094"/>
          </a:xfrm>
        </p:grpSpPr>
        <p:pic>
          <p:nvPicPr>
            <p:cNvPr id="27" name="그림 26" descr="텍스트, 전자기기, 모니터, 디스플레이이(가) 표시된 사진&#10;&#10;자동 생성된 설명">
              <a:extLst>
                <a:ext uri="{FF2B5EF4-FFF2-40B4-BE49-F238E27FC236}">
                  <a16:creationId xmlns:a16="http://schemas.microsoft.com/office/drawing/2014/main" id="{84DB51F8-D5CC-489C-997B-218F9F13A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463" y="1761898"/>
              <a:ext cx="5528615" cy="4474094"/>
            </a:xfrm>
            <a:prstGeom prst="rect">
              <a:avLst/>
            </a:prstGeom>
          </p:spPr>
        </p:pic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9C4326DA-8288-4BE7-959F-12F3DED6737F}"/>
                </a:ext>
              </a:extLst>
            </p:cNvPr>
            <p:cNvSpPr/>
            <p:nvPr/>
          </p:nvSpPr>
          <p:spPr>
            <a:xfrm>
              <a:off x="6440129" y="1999537"/>
              <a:ext cx="5132439" cy="3132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21" name="내용 개체 틀 7">
              <a:extLst>
                <a:ext uri="{FF2B5EF4-FFF2-40B4-BE49-F238E27FC236}">
                  <a16:creationId xmlns:a16="http://schemas.microsoft.com/office/drawing/2014/main" id="{6104F45A-D8E2-4296-80B8-C66126C72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1639" y="2208964"/>
              <a:ext cx="5011936" cy="245152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30F8BC-E1C3-4CA4-907A-5E9C8548453C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01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28A6D-3692-4E2E-BB87-1A894D89F68C}"/>
              </a:ext>
            </a:extLst>
          </p:cNvPr>
          <p:cNvSpPr txBox="1"/>
          <p:nvPr/>
        </p:nvSpPr>
        <p:spPr>
          <a:xfrm>
            <a:off x="1663700" y="396845"/>
            <a:ext cx="342273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부실 의심 학술지 사례 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(3/3)</a:t>
            </a:r>
            <a:endParaRPr lang="ko-KR" altLang="en-US" sz="2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364A239B-D9D4-4660-A90F-FE24A828D736}"/>
              </a:ext>
            </a:extLst>
          </p:cNvPr>
          <p:cNvSpPr/>
          <p:nvPr/>
        </p:nvSpPr>
        <p:spPr>
          <a:xfrm>
            <a:off x="334962" y="1196975"/>
            <a:ext cx="11522076" cy="401503"/>
          </a:xfrm>
          <a:prstGeom prst="roundRect">
            <a:avLst>
              <a:gd name="adj" fmla="val 0"/>
            </a:avLst>
          </a:prstGeom>
          <a:solidFill>
            <a:srgbClr val="007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CRIStin</a:t>
            </a:r>
            <a:r>
              <a:rPr lang="en-US" altLang="ko-KR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(Current Research Information System in Norway)</a:t>
            </a:r>
          </a:p>
        </p:txBody>
      </p:sp>
      <p:sp>
        <p:nvSpPr>
          <p:cNvPr id="5" name="막힌 원호 4">
            <a:extLst>
              <a:ext uri="{FF2B5EF4-FFF2-40B4-BE49-F238E27FC236}">
                <a16:creationId xmlns:a16="http://schemas.microsoft.com/office/drawing/2014/main" id="{F91B5036-3154-4762-B29A-E03B85480CF4}"/>
              </a:ext>
            </a:extLst>
          </p:cNvPr>
          <p:cNvSpPr/>
          <p:nvPr/>
        </p:nvSpPr>
        <p:spPr>
          <a:xfrm>
            <a:off x="419100" y="1358900"/>
            <a:ext cx="482600" cy="482600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막힌 원호 5">
            <a:extLst>
              <a:ext uri="{FF2B5EF4-FFF2-40B4-BE49-F238E27FC236}">
                <a16:creationId xmlns:a16="http://schemas.microsoft.com/office/drawing/2014/main" id="{DD6130CC-63C5-484C-A6AD-1E72EA3147EE}"/>
              </a:ext>
            </a:extLst>
          </p:cNvPr>
          <p:cNvSpPr/>
          <p:nvPr/>
        </p:nvSpPr>
        <p:spPr>
          <a:xfrm rot="10800000">
            <a:off x="11349545" y="990600"/>
            <a:ext cx="393700" cy="393700"/>
          </a:xfrm>
          <a:prstGeom prst="blockArc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DBDF613-3953-4BD1-949D-92BA32F2F920}"/>
              </a:ext>
            </a:extLst>
          </p:cNvPr>
          <p:cNvGrpSpPr/>
          <p:nvPr/>
        </p:nvGrpSpPr>
        <p:grpSpPr>
          <a:xfrm>
            <a:off x="393700" y="1699384"/>
            <a:ext cx="5557838" cy="1206549"/>
            <a:chOff x="393700" y="1699384"/>
            <a:chExt cx="5557838" cy="1206549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EACF12C4-A807-4A37-AB78-AACC80320799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74883E24-40E3-4BB6-8F8B-70F48B983853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0" name="막힌 원호 9">
                <a:extLst>
                  <a:ext uri="{FF2B5EF4-FFF2-40B4-BE49-F238E27FC236}">
                    <a16:creationId xmlns:a16="http://schemas.microsoft.com/office/drawing/2014/main" id="{C909FE58-1EA6-4414-8433-2B79A2F1284D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C5489A-9A53-4C72-878E-8E2FFEDE0882}"/>
                </a:ext>
              </a:extLst>
            </p:cNvPr>
            <p:cNvSpPr txBox="1"/>
            <p:nvPr/>
          </p:nvSpPr>
          <p:spPr>
            <a:xfrm>
              <a:off x="685801" y="1699384"/>
              <a:ext cx="5265737" cy="1206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Norwegian Register For Scientific Journals, </a:t>
              </a:r>
              <a:b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Series And Publishers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페이지를 출판사나 </a:t>
              </a:r>
              <a:b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학술지에 대한 등급 분류</a:t>
              </a:r>
              <a:endPara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BA7B1AC5-1859-4345-A169-507CBDFEAA37}"/>
              </a:ext>
            </a:extLst>
          </p:cNvPr>
          <p:cNvGrpSpPr/>
          <p:nvPr/>
        </p:nvGrpSpPr>
        <p:grpSpPr>
          <a:xfrm>
            <a:off x="685801" y="3111777"/>
            <a:ext cx="4940544" cy="342900"/>
            <a:chOff x="685801" y="2839319"/>
            <a:chExt cx="4940544" cy="342900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2CDBCBCD-059A-4FDE-9D86-EB2BDE5C9011}"/>
                </a:ext>
              </a:extLst>
            </p:cNvPr>
            <p:cNvSpPr/>
            <p:nvPr/>
          </p:nvSpPr>
          <p:spPr>
            <a:xfrm>
              <a:off x="685801" y="2839319"/>
              <a:ext cx="1372112" cy="3429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5C9C9F-E722-4574-98EE-28917F9A1BC3}"/>
                </a:ext>
              </a:extLst>
            </p:cNvPr>
            <p:cNvSpPr txBox="1"/>
            <p:nvPr/>
          </p:nvSpPr>
          <p:spPr>
            <a:xfrm>
              <a:off x="990342" y="2872270"/>
              <a:ext cx="76303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Level 0</a:t>
              </a:r>
              <a:endParaRPr lang="ko-KR" altLang="en-US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DC1B62-16A9-494F-B6C3-480B216297C7}"/>
                </a:ext>
              </a:extLst>
            </p:cNvPr>
            <p:cNvSpPr txBox="1"/>
            <p:nvPr/>
          </p:nvSpPr>
          <p:spPr>
            <a:xfrm>
              <a:off x="2178285" y="2895616"/>
              <a:ext cx="344806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비학문적</a:t>
              </a:r>
              <a:r>
                <a:rPr lang="en-US" altLang="ko-KR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또는 </a:t>
              </a:r>
              <a:r>
                <a:rPr lang="en-US" altLang="ko-KR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Level X(</a:t>
              </a:r>
              <a:r>
                <a:rPr lang="ko-KR" altLang="en-US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약탈적 출판 채널</a:t>
              </a:r>
              <a:r>
                <a:rPr lang="en-US" altLang="ko-KR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9BE8ED86-7AC4-4CDF-BEBE-8DD9DBBE2FDB}"/>
              </a:ext>
            </a:extLst>
          </p:cNvPr>
          <p:cNvGrpSpPr/>
          <p:nvPr/>
        </p:nvGrpSpPr>
        <p:grpSpPr>
          <a:xfrm>
            <a:off x="685801" y="3648806"/>
            <a:ext cx="4961382" cy="342900"/>
            <a:chOff x="685801" y="3376348"/>
            <a:chExt cx="4961382" cy="342900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0CCD0BDA-9831-4378-B826-48A47AD8B34C}"/>
                </a:ext>
              </a:extLst>
            </p:cNvPr>
            <p:cNvSpPr/>
            <p:nvPr/>
          </p:nvSpPr>
          <p:spPr>
            <a:xfrm>
              <a:off x="685801" y="3376348"/>
              <a:ext cx="1372112" cy="342900"/>
            </a:xfrm>
            <a:prstGeom prst="roundRect">
              <a:avLst>
                <a:gd name="adj" fmla="val 5000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8654BA-9A70-41D0-ACD1-191AB2D79DF9}"/>
                </a:ext>
              </a:extLst>
            </p:cNvPr>
            <p:cNvSpPr txBox="1"/>
            <p:nvPr/>
          </p:nvSpPr>
          <p:spPr>
            <a:xfrm>
              <a:off x="990342" y="3409299"/>
              <a:ext cx="76303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Level 1</a:t>
              </a:r>
              <a:endParaRPr lang="ko-KR" altLang="en-US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E05B4B-4B1D-45B8-8CB1-ACE99762AC4B}"/>
                </a:ext>
              </a:extLst>
            </p:cNvPr>
            <p:cNvSpPr txBox="1"/>
            <p:nvPr/>
          </p:nvSpPr>
          <p:spPr>
            <a:xfrm>
              <a:off x="2178285" y="3432590"/>
              <a:ext cx="346889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기본 학술 품질 기준을 충족하는 출판 채널</a:t>
              </a: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35EEEB33-8A8A-41BE-9D8C-31A94B5C7591}"/>
              </a:ext>
            </a:extLst>
          </p:cNvPr>
          <p:cNvGrpSpPr/>
          <p:nvPr/>
        </p:nvGrpSpPr>
        <p:grpSpPr>
          <a:xfrm>
            <a:off x="685801" y="4185835"/>
            <a:ext cx="4063701" cy="342900"/>
            <a:chOff x="685801" y="3913377"/>
            <a:chExt cx="4063701" cy="342900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67FC44B0-78DD-455A-A835-5FC5F81DBB9C}"/>
                </a:ext>
              </a:extLst>
            </p:cNvPr>
            <p:cNvSpPr/>
            <p:nvPr/>
          </p:nvSpPr>
          <p:spPr>
            <a:xfrm>
              <a:off x="685801" y="3913377"/>
              <a:ext cx="1372112" cy="342900"/>
            </a:xfrm>
            <a:prstGeom prst="roundRect">
              <a:avLst>
                <a:gd name="adj" fmla="val 50000"/>
              </a:avLst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FB9B1C-2E69-427F-8094-CAFBEEDCD142}"/>
                </a:ext>
              </a:extLst>
            </p:cNvPr>
            <p:cNvSpPr txBox="1"/>
            <p:nvPr/>
          </p:nvSpPr>
          <p:spPr>
            <a:xfrm>
              <a:off x="990342" y="3946328"/>
              <a:ext cx="76303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Level 2</a:t>
              </a:r>
              <a:endParaRPr lang="ko-KR" altLang="en-US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AF7880-91A4-4DEF-B46A-DADA947D71BE}"/>
                </a:ext>
              </a:extLst>
            </p:cNvPr>
            <p:cNvSpPr txBox="1"/>
            <p:nvPr/>
          </p:nvSpPr>
          <p:spPr>
            <a:xfrm>
              <a:off x="2178285" y="3953025"/>
              <a:ext cx="257121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ED7D3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국제적으로 선도적인 출판 채널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55FE2AD5-CDEF-4EA9-BBE6-EBD59C3C7B58}"/>
              </a:ext>
            </a:extLst>
          </p:cNvPr>
          <p:cNvGrpSpPr/>
          <p:nvPr/>
        </p:nvGrpSpPr>
        <p:grpSpPr>
          <a:xfrm>
            <a:off x="6240462" y="6146167"/>
            <a:ext cx="5616575" cy="309514"/>
            <a:chOff x="6240462" y="6107161"/>
            <a:chExt cx="5616575" cy="309514"/>
          </a:xfrm>
        </p:grpSpPr>
        <p:sp>
          <p:nvSpPr>
            <p:cNvPr id="22" name="사각형: 둥근 위쪽 모서리 21">
              <a:extLst>
                <a:ext uri="{FF2B5EF4-FFF2-40B4-BE49-F238E27FC236}">
                  <a16:creationId xmlns:a16="http://schemas.microsoft.com/office/drawing/2014/main" id="{FB906E7D-1B6E-4D2E-BFEF-86CD032B9A6D}"/>
                </a:ext>
              </a:extLst>
            </p:cNvPr>
            <p:cNvSpPr/>
            <p:nvPr/>
          </p:nvSpPr>
          <p:spPr>
            <a:xfrm>
              <a:off x="6240462" y="6107161"/>
              <a:ext cx="5616575" cy="309514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7F7F7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8EE8FC-D7A7-4CA4-B663-C553980703C9}"/>
                </a:ext>
              </a:extLst>
            </p:cNvPr>
            <p:cNvSpPr txBox="1"/>
            <p:nvPr/>
          </p:nvSpPr>
          <p:spPr>
            <a:xfrm>
              <a:off x="7506019" y="6177280"/>
              <a:ext cx="3085460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889000"/>
              <a:r>
                <a:rPr lang="en-US" altLang="ko-KR" sz="11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https://kanalregister.hkdir.no/publiseringskanaler/NivaX </a:t>
              </a:r>
            </a:p>
          </p:txBody>
        </p:sp>
      </p:grp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7857F25A-F875-4426-B411-91D08AFBAE66}"/>
              </a:ext>
            </a:extLst>
          </p:cNvPr>
          <p:cNvSpPr/>
          <p:nvPr/>
        </p:nvSpPr>
        <p:spPr>
          <a:xfrm rot="14400000">
            <a:off x="2260458" y="4437562"/>
            <a:ext cx="678094" cy="1233136"/>
          </a:xfrm>
          <a:custGeom>
            <a:avLst/>
            <a:gdLst>
              <a:gd name="connsiteX0" fmla="*/ 98144 w 1081671"/>
              <a:gd name="connsiteY0" fmla="*/ 0 h 1967054"/>
              <a:gd name="connsiteX1" fmla="*/ 1081671 w 1081671"/>
              <a:gd name="connsiteY1" fmla="*/ 983527 h 1967054"/>
              <a:gd name="connsiteX2" fmla="*/ 98144 w 1081671"/>
              <a:gd name="connsiteY2" fmla="*/ 1967054 h 1967054"/>
              <a:gd name="connsiteX3" fmla="*/ 0 w 1081671"/>
              <a:gd name="connsiteY3" fmla="*/ 1957160 h 1967054"/>
              <a:gd name="connsiteX4" fmla="*/ 0 w 1081671"/>
              <a:gd name="connsiteY4" fmla="*/ 1465397 h 1967054"/>
              <a:gd name="connsiteX5" fmla="*/ 98145 w 1081671"/>
              <a:gd name="connsiteY5" fmla="*/ 1475291 h 1967054"/>
              <a:gd name="connsiteX6" fmla="*/ 589909 w 1081671"/>
              <a:gd name="connsiteY6" fmla="*/ 983527 h 1967054"/>
              <a:gd name="connsiteX7" fmla="*/ 98145 w 1081671"/>
              <a:gd name="connsiteY7" fmla="*/ 491763 h 1967054"/>
              <a:gd name="connsiteX8" fmla="*/ 0 w 1081671"/>
              <a:gd name="connsiteY8" fmla="*/ 501657 h 1967054"/>
              <a:gd name="connsiteX9" fmla="*/ 0 w 1081671"/>
              <a:gd name="connsiteY9" fmla="*/ 9894 h 1967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1671" h="1967054">
                <a:moveTo>
                  <a:pt x="98144" y="0"/>
                </a:moveTo>
                <a:cubicBezTo>
                  <a:pt x="641331" y="0"/>
                  <a:pt x="1081671" y="440340"/>
                  <a:pt x="1081671" y="983527"/>
                </a:cubicBezTo>
                <a:cubicBezTo>
                  <a:pt x="1081671" y="1526714"/>
                  <a:pt x="641331" y="1967054"/>
                  <a:pt x="98144" y="1967054"/>
                </a:cubicBezTo>
                <a:lnTo>
                  <a:pt x="0" y="1957160"/>
                </a:lnTo>
                <a:lnTo>
                  <a:pt x="0" y="1465397"/>
                </a:lnTo>
                <a:lnTo>
                  <a:pt x="98145" y="1475291"/>
                </a:lnTo>
                <a:cubicBezTo>
                  <a:pt x="369739" y="1475291"/>
                  <a:pt x="589909" y="1255121"/>
                  <a:pt x="589909" y="983527"/>
                </a:cubicBezTo>
                <a:cubicBezTo>
                  <a:pt x="589909" y="711933"/>
                  <a:pt x="369739" y="491763"/>
                  <a:pt x="98145" y="491763"/>
                </a:cubicBezTo>
                <a:lnTo>
                  <a:pt x="0" y="501657"/>
                </a:lnTo>
                <a:lnTo>
                  <a:pt x="0" y="9894"/>
                </a:lnTo>
                <a:close/>
              </a:path>
            </a:pathLst>
          </a:custGeom>
          <a:solidFill>
            <a:srgbClr val="007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30" name="그래픽 29">
            <a:extLst>
              <a:ext uri="{FF2B5EF4-FFF2-40B4-BE49-F238E27FC236}">
                <a16:creationId xmlns:a16="http://schemas.microsoft.com/office/drawing/2014/main" id="{A6172057-7823-4463-89FF-3F45DB778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8285" y="4869515"/>
            <a:ext cx="2678113" cy="1818168"/>
          </a:xfrm>
          <a:prstGeom prst="rect">
            <a:avLst/>
          </a:prstGeom>
        </p:spPr>
      </p:pic>
      <p:sp>
        <p:nvSpPr>
          <p:cNvPr id="32" name="원형: 비어 있음 31">
            <a:extLst>
              <a:ext uri="{FF2B5EF4-FFF2-40B4-BE49-F238E27FC236}">
                <a16:creationId xmlns:a16="http://schemas.microsoft.com/office/drawing/2014/main" id="{B0F8B182-6313-4D62-9274-8D3A2BD6383E}"/>
              </a:ext>
            </a:extLst>
          </p:cNvPr>
          <p:cNvSpPr/>
          <p:nvPr/>
        </p:nvSpPr>
        <p:spPr>
          <a:xfrm>
            <a:off x="4710205" y="5836190"/>
            <a:ext cx="731892" cy="731892"/>
          </a:xfrm>
          <a:prstGeom prst="donu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3" name="슬라이드 번호 개체 틀 32">
            <a:extLst>
              <a:ext uri="{FF2B5EF4-FFF2-40B4-BE49-F238E27FC236}">
                <a16:creationId xmlns:a16="http://schemas.microsoft.com/office/drawing/2014/main" id="{DF35DF36-3101-40F3-A552-07DF94B95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21300" y="6530443"/>
            <a:ext cx="149400" cy="169277"/>
          </a:xfrm>
          <a:prstGeom prst="rect">
            <a:avLst/>
          </a:prstGeom>
        </p:spPr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23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38693684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5AC310-BE89-4DB2-B41F-0509C68CE6EA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02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8A9DDD-E30F-4DAC-8F2E-BE25C6D32048}"/>
              </a:ext>
            </a:extLst>
          </p:cNvPr>
          <p:cNvSpPr txBox="1"/>
          <p:nvPr/>
        </p:nvSpPr>
        <p:spPr>
          <a:xfrm>
            <a:off x="1663700" y="396845"/>
            <a:ext cx="380200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부실 학술지 식별의 어려움 발생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5ACE602-44CB-4B29-8ACE-C7FFE48756AE}"/>
              </a:ext>
            </a:extLst>
          </p:cNvPr>
          <p:cNvGrpSpPr/>
          <p:nvPr/>
        </p:nvGrpSpPr>
        <p:grpSpPr>
          <a:xfrm>
            <a:off x="393700" y="1686388"/>
            <a:ext cx="5753661" cy="791050"/>
            <a:chOff x="393700" y="1686388"/>
            <a:chExt cx="5753661" cy="791050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CDD64225-1C9A-4FB2-B17C-EEA878042ECB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4A099B0E-7AC3-4411-945D-B9B0A4A2E775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3" name="막힌 원호 12">
                <a:extLst>
                  <a:ext uri="{FF2B5EF4-FFF2-40B4-BE49-F238E27FC236}">
                    <a16:creationId xmlns:a16="http://schemas.microsoft.com/office/drawing/2014/main" id="{00ABA1BD-8840-4295-8F9F-0C4C86906DDB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6C1829-3A76-4AFB-A526-46F726338F13}"/>
                </a:ext>
              </a:extLst>
            </p:cNvPr>
            <p:cNvSpPr txBox="1"/>
            <p:nvPr/>
          </p:nvSpPr>
          <p:spPr>
            <a:xfrm>
              <a:off x="685801" y="1686388"/>
              <a:ext cx="5461560" cy="7910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Web of Science, SCOPUS, COPE, DOAJ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등에 등재된 </a:t>
              </a:r>
              <a:b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학술지도 그 품질을 보장할 수 없음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  <a:endPara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895309AE-9F6F-4905-A8AD-6240E9F1AE6C}"/>
              </a:ext>
            </a:extLst>
          </p:cNvPr>
          <p:cNvGrpSpPr/>
          <p:nvPr/>
        </p:nvGrpSpPr>
        <p:grpSpPr>
          <a:xfrm>
            <a:off x="393700" y="2643432"/>
            <a:ext cx="5583614" cy="791050"/>
            <a:chOff x="393700" y="2450816"/>
            <a:chExt cx="5583614" cy="791050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9C61D1F3-BDF6-4F27-B16D-A2CFDAFA4CFF}"/>
                </a:ext>
              </a:extLst>
            </p:cNvPr>
            <p:cNvGrpSpPr/>
            <p:nvPr/>
          </p:nvGrpSpPr>
          <p:grpSpPr>
            <a:xfrm>
              <a:off x="393700" y="2554825"/>
              <a:ext cx="266700" cy="266700"/>
              <a:chOff x="635000" y="2311400"/>
              <a:chExt cx="266700" cy="266700"/>
            </a:xfrm>
          </p:grpSpPr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9482F513-1038-4A03-BF19-185D77013584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21" name="막힌 원호 20">
                <a:extLst>
                  <a:ext uri="{FF2B5EF4-FFF2-40B4-BE49-F238E27FC236}">
                    <a16:creationId xmlns:a16="http://schemas.microsoft.com/office/drawing/2014/main" id="{DD02CC0E-8BE3-496A-BE34-D3672359A48A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CD8F97-71D9-425E-89C5-880025C98668}"/>
                </a:ext>
              </a:extLst>
            </p:cNvPr>
            <p:cNvSpPr txBox="1"/>
            <p:nvPr/>
          </p:nvSpPr>
          <p:spPr>
            <a:xfrm>
              <a:off x="685801" y="2450816"/>
              <a:ext cx="5291513" cy="7910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ko-KR" altLang="en-US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부실 의심 학술 출판사는 이러한 목록에 등재되는 방법을 </a:t>
              </a:r>
              <a:br>
                <a:rPr lang="en-US" altLang="ko-KR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찾았고</a:t>
              </a:r>
              <a:r>
                <a:rPr lang="en-US" altLang="ko-KR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이를 판별하는 것은 갈수록 어려워 짐</a:t>
              </a:r>
              <a:r>
                <a:rPr lang="en-US" altLang="ko-KR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  <a:endParaRPr lang="ko-KR" altLang="en-US" spc="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D6F0513C-33E0-42ED-8BD1-463A85793CD5}"/>
              </a:ext>
            </a:extLst>
          </p:cNvPr>
          <p:cNvGrpSpPr/>
          <p:nvPr/>
        </p:nvGrpSpPr>
        <p:grpSpPr>
          <a:xfrm>
            <a:off x="393700" y="3600475"/>
            <a:ext cx="5537199" cy="791050"/>
            <a:chOff x="393700" y="3236441"/>
            <a:chExt cx="5537199" cy="791050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D6EA2755-BA14-47F7-B80C-C02E066FA2E1}"/>
                </a:ext>
              </a:extLst>
            </p:cNvPr>
            <p:cNvGrpSpPr/>
            <p:nvPr/>
          </p:nvGrpSpPr>
          <p:grpSpPr>
            <a:xfrm>
              <a:off x="393700" y="3336123"/>
              <a:ext cx="266700" cy="266700"/>
              <a:chOff x="635000" y="2311400"/>
              <a:chExt cx="266700" cy="266700"/>
            </a:xfrm>
          </p:grpSpPr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79E30132-725F-4C98-B165-0C2CA6C3CE7C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25" name="막힌 원호 24">
                <a:extLst>
                  <a:ext uri="{FF2B5EF4-FFF2-40B4-BE49-F238E27FC236}">
                    <a16:creationId xmlns:a16="http://schemas.microsoft.com/office/drawing/2014/main" id="{9143BD44-A963-4115-BE59-0464D144DAB5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6FBE028-7FBA-46D2-8EC7-1CF20E4DB10E}"/>
                </a:ext>
              </a:extLst>
            </p:cNvPr>
            <p:cNvSpPr txBox="1"/>
            <p:nvPr/>
          </p:nvSpPr>
          <p:spPr>
            <a:xfrm>
              <a:off x="685800" y="3236441"/>
              <a:ext cx="5245099" cy="791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ko-KR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2017</a:t>
              </a:r>
              <a:r>
                <a:rPr lang="ko-KR" altLang="en-US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</a:t>
              </a:r>
              <a:r>
                <a:rPr lang="en-US" altLang="ko-KR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</a:t>
              </a:r>
              <a:r>
                <a:rPr lang="ko-KR" altLang="en-US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NIH</a:t>
              </a:r>
              <a:r>
                <a:rPr lang="ko-KR" altLang="en-US" spc="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는 평판 좋은 학술지에 논문 게재요청 성명 발표</a:t>
              </a: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530D961-A215-4DC5-97FC-C79604F8015B}"/>
              </a:ext>
            </a:extLst>
          </p:cNvPr>
          <p:cNvGrpSpPr/>
          <p:nvPr/>
        </p:nvGrpSpPr>
        <p:grpSpPr>
          <a:xfrm>
            <a:off x="334962" y="4426506"/>
            <a:ext cx="5653087" cy="850900"/>
            <a:chOff x="334962" y="4023471"/>
            <a:chExt cx="5653087" cy="850900"/>
          </a:xfrm>
        </p:grpSpPr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9C6303C4-5B0C-4921-BE2B-3422AA727F91}"/>
                </a:ext>
              </a:extLst>
            </p:cNvPr>
            <p:cNvSpPr/>
            <p:nvPr/>
          </p:nvSpPr>
          <p:spPr>
            <a:xfrm>
              <a:off x="334962" y="4229846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pc="-7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cOAlition S</a:t>
              </a:r>
              <a:r>
                <a:rPr lang="ko-KR" altLang="en-US" spc="-7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와 </a:t>
              </a:r>
              <a:r>
                <a:rPr lang="en-US" altLang="ko-KR" spc="-7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Plan S</a:t>
              </a:r>
              <a:r>
                <a:rPr lang="ko-KR" altLang="en-US" spc="-7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의 정책 악용</a:t>
              </a:r>
              <a:endPara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28" name="막힌 원호 27">
              <a:extLst>
                <a:ext uri="{FF2B5EF4-FFF2-40B4-BE49-F238E27FC236}">
                  <a16:creationId xmlns:a16="http://schemas.microsoft.com/office/drawing/2014/main" id="{CFED4E6A-EB23-4798-B96A-B1690CBF1D1B}"/>
                </a:ext>
              </a:extLst>
            </p:cNvPr>
            <p:cNvSpPr/>
            <p:nvPr/>
          </p:nvSpPr>
          <p:spPr>
            <a:xfrm>
              <a:off x="419100" y="4391771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막힌 원호 29">
              <a:extLst>
                <a:ext uri="{FF2B5EF4-FFF2-40B4-BE49-F238E27FC236}">
                  <a16:creationId xmlns:a16="http://schemas.microsoft.com/office/drawing/2014/main" id="{2D38BD5D-368D-4606-8036-B66FF8819DFF}"/>
                </a:ext>
              </a:extLst>
            </p:cNvPr>
            <p:cNvSpPr/>
            <p:nvPr/>
          </p:nvSpPr>
          <p:spPr>
            <a:xfrm rot="10800000">
              <a:off x="5537200" y="4023471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6CB8999B-F7AF-4788-9299-BC6089C9B482}"/>
              </a:ext>
            </a:extLst>
          </p:cNvPr>
          <p:cNvGrpSpPr/>
          <p:nvPr/>
        </p:nvGrpSpPr>
        <p:grpSpPr>
          <a:xfrm>
            <a:off x="393700" y="5208973"/>
            <a:ext cx="5559568" cy="1206549"/>
            <a:chOff x="393700" y="4732262"/>
            <a:chExt cx="5559568" cy="1206549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0534D80C-09F0-447B-A92A-FD6C8315AFB4}"/>
                </a:ext>
              </a:extLst>
            </p:cNvPr>
            <p:cNvGrpSpPr/>
            <p:nvPr/>
          </p:nvGrpSpPr>
          <p:grpSpPr>
            <a:xfrm>
              <a:off x="393700" y="4836271"/>
              <a:ext cx="266700" cy="266700"/>
              <a:chOff x="393700" y="5074396"/>
              <a:chExt cx="266700" cy="266700"/>
            </a:xfrm>
          </p:grpSpPr>
          <p:sp>
            <p:nvSpPr>
              <p:cNvPr id="32" name="타원 31">
                <a:extLst>
                  <a:ext uri="{FF2B5EF4-FFF2-40B4-BE49-F238E27FC236}">
                    <a16:creationId xmlns:a16="http://schemas.microsoft.com/office/drawing/2014/main" id="{FF52A032-A739-4AFA-B972-27B5FA758EA1}"/>
                  </a:ext>
                </a:extLst>
              </p:cNvPr>
              <p:cNvSpPr/>
              <p:nvPr/>
            </p:nvSpPr>
            <p:spPr>
              <a:xfrm>
                <a:off x="495300" y="5163296"/>
                <a:ext cx="88900" cy="88900"/>
              </a:xfrm>
              <a:prstGeom prst="ellipse">
                <a:avLst/>
              </a:prstGeom>
              <a:solidFill>
                <a:srgbClr val="1CA6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3" name="막힌 원호 32">
                <a:extLst>
                  <a:ext uri="{FF2B5EF4-FFF2-40B4-BE49-F238E27FC236}">
                    <a16:creationId xmlns:a16="http://schemas.microsoft.com/office/drawing/2014/main" id="{96DB1317-276F-4877-A546-5B71D913C113}"/>
                  </a:ext>
                </a:extLst>
              </p:cNvPr>
              <p:cNvSpPr/>
              <p:nvPr/>
            </p:nvSpPr>
            <p:spPr>
              <a:xfrm rot="16200000">
                <a:off x="393700" y="5074396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5F47BB1-C8EB-4ECD-8101-FB7B4FF2BE1B}"/>
                </a:ext>
              </a:extLst>
            </p:cNvPr>
            <p:cNvSpPr txBox="1"/>
            <p:nvPr/>
          </p:nvSpPr>
          <p:spPr>
            <a:xfrm>
              <a:off x="685801" y="4732262"/>
              <a:ext cx="5267467" cy="1206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2021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년부터 공공 보조금은 규정을 준수하는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OA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학술지 또는 플랫폼에 게시해야 하는 규정을 상업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OA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출판사가 악용</a:t>
              </a:r>
              <a:endPara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74DD042-238E-4D11-946D-545F9144CFC0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34E3663D-7699-40E6-BC06-540A4C9EC08F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주요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DB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나 협력체로의 침투</a:t>
              </a:r>
              <a:endParaRPr lang="en-US" altLang="ko-KR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9" name="막힌 원호 8">
              <a:extLst>
                <a:ext uri="{FF2B5EF4-FFF2-40B4-BE49-F238E27FC236}">
                  <a16:creationId xmlns:a16="http://schemas.microsoft.com/office/drawing/2014/main" id="{DEA6AB11-0282-4B69-B8E7-BB59669EBE18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막힌 원호 38">
              <a:extLst>
                <a:ext uri="{FF2B5EF4-FFF2-40B4-BE49-F238E27FC236}">
                  <a16:creationId xmlns:a16="http://schemas.microsoft.com/office/drawing/2014/main" id="{2BF31B5C-BA65-4FDD-A4D6-155AE2FB7CA1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AA476CE4-9E33-4AD8-B4DA-CDF3A266A28C}"/>
              </a:ext>
            </a:extLst>
          </p:cNvPr>
          <p:cNvGrpSpPr/>
          <p:nvPr/>
        </p:nvGrpSpPr>
        <p:grpSpPr>
          <a:xfrm>
            <a:off x="6234487" y="1196975"/>
            <a:ext cx="5622551" cy="5192963"/>
            <a:chOff x="6234487" y="1196975"/>
            <a:chExt cx="5622551" cy="5192963"/>
          </a:xfrm>
        </p:grpSpPr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7F282DD7-9F48-4F89-854E-1ACB6636B622}"/>
                </a:ext>
              </a:extLst>
            </p:cNvPr>
            <p:cNvSpPr/>
            <p:nvPr/>
          </p:nvSpPr>
          <p:spPr>
            <a:xfrm>
              <a:off x="6234487" y="1196975"/>
              <a:ext cx="5622551" cy="5192963"/>
            </a:xfrm>
            <a:prstGeom prst="roundRect">
              <a:avLst>
                <a:gd name="adj" fmla="val 2222"/>
              </a:avLst>
            </a:prstGeom>
            <a:solidFill>
              <a:schemeClr val="bg1"/>
            </a:solidFill>
            <a:ln w="222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40" name="Picture 2" descr="https://media.nature.com/lw800/magazine-assets/d41586-019-03759-y/d41586-019-03759-y_17482568.jpg">
              <a:extLst>
                <a:ext uri="{FF2B5EF4-FFF2-40B4-BE49-F238E27FC236}">
                  <a16:creationId xmlns:a16="http://schemas.microsoft.com/office/drawing/2014/main" id="{5F872E38-1FD3-47E3-B8A3-17F5830B5F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3845" y="1318586"/>
              <a:ext cx="4003834" cy="4949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슬라이드 번호 개체 틀 41">
            <a:extLst>
              <a:ext uri="{FF2B5EF4-FFF2-40B4-BE49-F238E27FC236}">
                <a16:creationId xmlns:a16="http://schemas.microsoft.com/office/drawing/2014/main" id="{749C4F7D-0AC4-463C-B9A2-382F5BBEB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21300" y="6530443"/>
            <a:ext cx="149400" cy="169277"/>
          </a:xfrm>
          <a:prstGeom prst="rect">
            <a:avLst/>
          </a:prstGeom>
        </p:spPr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24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05557006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막힌 원호 38">
            <a:extLst>
              <a:ext uri="{FF2B5EF4-FFF2-40B4-BE49-F238E27FC236}">
                <a16:creationId xmlns:a16="http://schemas.microsoft.com/office/drawing/2014/main" id="{19A4F726-DADB-4657-B3C7-6515BFB1B126}"/>
              </a:ext>
            </a:extLst>
          </p:cNvPr>
          <p:cNvSpPr/>
          <p:nvPr/>
        </p:nvSpPr>
        <p:spPr>
          <a:xfrm>
            <a:off x="7499808" y="2919278"/>
            <a:ext cx="3033486" cy="3033486"/>
          </a:xfrm>
          <a:prstGeom prst="blockArc">
            <a:avLst>
              <a:gd name="adj1" fmla="val 8032209"/>
              <a:gd name="adj2" fmla="val 21206336"/>
              <a:gd name="adj3" fmla="val 123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372DB824-4C1D-4A3C-AAD0-30720B2B8E43}"/>
              </a:ext>
            </a:extLst>
          </p:cNvPr>
          <p:cNvSpPr/>
          <p:nvPr/>
        </p:nvSpPr>
        <p:spPr>
          <a:xfrm>
            <a:off x="6257191" y="1871484"/>
            <a:ext cx="1289369" cy="216297"/>
          </a:xfrm>
          <a:prstGeom prst="roundRect">
            <a:avLst>
              <a:gd name="adj" fmla="val 50000"/>
            </a:avLst>
          </a:prstGeom>
          <a:solidFill>
            <a:srgbClr val="1EC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id="{B415DFEF-1BA7-4A81-8550-D17107E6954A}"/>
              </a:ext>
            </a:extLst>
          </p:cNvPr>
          <p:cNvSpPr/>
          <p:nvPr/>
        </p:nvSpPr>
        <p:spPr>
          <a:xfrm>
            <a:off x="7692152" y="1871484"/>
            <a:ext cx="1289369" cy="216297"/>
          </a:xfrm>
          <a:prstGeom prst="roundRect">
            <a:avLst>
              <a:gd name="adj" fmla="val 50000"/>
            </a:avLst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690D7314-60D9-4CE1-A3E2-539977D5D3A1}"/>
              </a:ext>
            </a:extLst>
          </p:cNvPr>
          <p:cNvSpPr/>
          <p:nvPr/>
        </p:nvSpPr>
        <p:spPr>
          <a:xfrm>
            <a:off x="9127112" y="1871484"/>
            <a:ext cx="1289369" cy="216297"/>
          </a:xfrm>
          <a:prstGeom prst="roundRect">
            <a:avLst>
              <a:gd name="adj" fmla="val 50000"/>
            </a:avLst>
          </a:prstGeom>
          <a:solidFill>
            <a:srgbClr val="007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id="{B8D42962-1FB1-488D-BB96-2B1EADBB0E9E}"/>
              </a:ext>
            </a:extLst>
          </p:cNvPr>
          <p:cNvSpPr/>
          <p:nvPr/>
        </p:nvSpPr>
        <p:spPr>
          <a:xfrm>
            <a:off x="10562073" y="1871484"/>
            <a:ext cx="1289369" cy="216297"/>
          </a:xfrm>
          <a:prstGeom prst="roundRect">
            <a:avLst>
              <a:gd name="adj" fmla="val 50000"/>
            </a:avLst>
          </a:prstGeom>
          <a:solidFill>
            <a:srgbClr val="4A2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03B0E47-B322-43E4-8A88-4B216271F704}"/>
              </a:ext>
            </a:extLst>
          </p:cNvPr>
          <p:cNvSpPr txBox="1"/>
          <p:nvPr/>
        </p:nvSpPr>
        <p:spPr>
          <a:xfrm>
            <a:off x="6325763" y="1887299"/>
            <a:ext cx="112075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12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Articles in </a:t>
            </a:r>
            <a:r>
              <a:rPr lang="en-US" altLang="ko-KR" sz="1200" b="1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Normal</a:t>
            </a:r>
            <a:endParaRPr lang="ko-KR" altLang="en-US" sz="1200" b="1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3EEF154-8970-4D73-8197-D276092C85CF}"/>
              </a:ext>
            </a:extLst>
          </p:cNvPr>
          <p:cNvSpPr txBox="1"/>
          <p:nvPr/>
        </p:nvSpPr>
        <p:spPr>
          <a:xfrm>
            <a:off x="7898735" y="1887299"/>
            <a:ext cx="87620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1200" b="1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Special</a:t>
            </a:r>
            <a:r>
              <a:rPr lang="en-US" altLang="ko-KR" sz="12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Issues</a:t>
            </a:r>
            <a:endParaRPr lang="ko-KR" altLang="en-US" sz="12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6D56A3E-F315-4AF9-A66E-9A3DE73AB99C}"/>
              </a:ext>
            </a:extLst>
          </p:cNvPr>
          <p:cNvSpPr txBox="1"/>
          <p:nvPr/>
        </p:nvSpPr>
        <p:spPr>
          <a:xfrm>
            <a:off x="9498324" y="1887299"/>
            <a:ext cx="54694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1200" b="1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Sections</a:t>
            </a:r>
            <a:endParaRPr lang="ko-KR" altLang="en-US" sz="1200" b="1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18F082F-6C0E-4C46-92CD-71D41D3B4FBA}"/>
              </a:ext>
            </a:extLst>
          </p:cNvPr>
          <p:cNvSpPr txBox="1"/>
          <p:nvPr/>
        </p:nvSpPr>
        <p:spPr>
          <a:xfrm>
            <a:off x="10626923" y="1887299"/>
            <a:ext cx="118724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1200" b="1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Collections</a:t>
            </a:r>
            <a:r>
              <a:rPr lang="en-US" altLang="ko-KR" sz="12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at M***</a:t>
            </a:r>
            <a:endParaRPr lang="ko-KR" altLang="en-US" sz="1200" b="1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A6FF97-BFC9-4683-B113-C50CF85B57B4}"/>
              </a:ext>
            </a:extLst>
          </p:cNvPr>
          <p:cNvSpPr txBox="1"/>
          <p:nvPr/>
        </p:nvSpPr>
        <p:spPr>
          <a:xfrm>
            <a:off x="7217736" y="2165371"/>
            <a:ext cx="367812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1200" b="1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74 journals with an Impact Factor. One square = 200 articles</a:t>
            </a:r>
            <a:endParaRPr lang="ko-KR" altLang="en-US" sz="1200" b="1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15" name="그룹 114">
            <a:extLst>
              <a:ext uri="{FF2B5EF4-FFF2-40B4-BE49-F238E27FC236}">
                <a16:creationId xmlns:a16="http://schemas.microsoft.com/office/drawing/2014/main" id="{31783DD9-A3BA-45EB-A54D-6DB69FB08DB0}"/>
              </a:ext>
            </a:extLst>
          </p:cNvPr>
          <p:cNvGrpSpPr/>
          <p:nvPr/>
        </p:nvGrpSpPr>
        <p:grpSpPr>
          <a:xfrm>
            <a:off x="334962" y="990600"/>
            <a:ext cx="11522076" cy="850900"/>
            <a:chOff x="334962" y="990600"/>
            <a:chExt cx="11522076" cy="850900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037503E4-3D4B-49FB-A40D-F7A1E48BD9F5}"/>
                </a:ext>
              </a:extLst>
            </p:cNvPr>
            <p:cNvSpPr/>
            <p:nvPr/>
          </p:nvSpPr>
          <p:spPr>
            <a:xfrm>
              <a:off x="334962" y="1196975"/>
              <a:ext cx="11522076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스페셜 이슈의 폭발적 증가와 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Guest Editor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의 막강한 권한</a:t>
              </a:r>
            </a:p>
          </p:txBody>
        </p:sp>
        <p:sp>
          <p:nvSpPr>
            <p:cNvPr id="5" name="막힌 원호 4">
              <a:extLst>
                <a:ext uri="{FF2B5EF4-FFF2-40B4-BE49-F238E27FC236}">
                  <a16:creationId xmlns:a16="http://schemas.microsoft.com/office/drawing/2014/main" id="{42551F62-FC1A-4539-BB2E-0F31ED2C3FBB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막힌 원호 5">
              <a:extLst>
                <a:ext uri="{FF2B5EF4-FFF2-40B4-BE49-F238E27FC236}">
                  <a16:creationId xmlns:a16="http://schemas.microsoft.com/office/drawing/2014/main" id="{04023284-C0FD-4C16-94B2-A6E4471E1760}"/>
                </a:ext>
              </a:extLst>
            </p:cNvPr>
            <p:cNvSpPr/>
            <p:nvPr/>
          </p:nvSpPr>
          <p:spPr>
            <a:xfrm rot="10800000">
              <a:off x="11349545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629E5842-BD02-41F4-A90C-603DE98026F3}"/>
              </a:ext>
            </a:extLst>
          </p:cNvPr>
          <p:cNvGrpSpPr/>
          <p:nvPr/>
        </p:nvGrpSpPr>
        <p:grpSpPr>
          <a:xfrm>
            <a:off x="393700" y="5067434"/>
            <a:ext cx="4593278" cy="791050"/>
            <a:chOff x="393700" y="2446481"/>
            <a:chExt cx="4593278" cy="791050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073E19BF-4CCD-4460-8506-03B83E0F585C}"/>
                </a:ext>
              </a:extLst>
            </p:cNvPr>
            <p:cNvGrpSpPr/>
            <p:nvPr/>
          </p:nvGrpSpPr>
          <p:grpSpPr>
            <a:xfrm>
              <a:off x="393700" y="2554825"/>
              <a:ext cx="266700" cy="266700"/>
              <a:chOff x="635000" y="2311400"/>
              <a:chExt cx="266700" cy="266700"/>
            </a:xfrm>
          </p:grpSpPr>
          <p:sp>
            <p:nvSpPr>
              <p:cNvPr id="13" name="타원 12">
                <a:extLst>
                  <a:ext uri="{FF2B5EF4-FFF2-40B4-BE49-F238E27FC236}">
                    <a16:creationId xmlns:a16="http://schemas.microsoft.com/office/drawing/2014/main" id="{B00DC57E-9F3E-4237-8917-02EC77D3DD0B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4" name="막힌 원호 13">
                <a:extLst>
                  <a:ext uri="{FF2B5EF4-FFF2-40B4-BE49-F238E27FC236}">
                    <a16:creationId xmlns:a16="http://schemas.microsoft.com/office/drawing/2014/main" id="{8C4F26E8-D2CA-4DA7-98A6-6DEE95B872BD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75C95B-F522-42EA-B1BF-553DAAD23154}"/>
                </a:ext>
              </a:extLst>
            </p:cNvPr>
            <p:cNvSpPr txBox="1"/>
            <p:nvPr/>
          </p:nvSpPr>
          <p:spPr>
            <a:xfrm>
              <a:off x="685801" y="2446481"/>
              <a:ext cx="4301177" cy="7910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Guest Editor 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초대 메일 발송하여 논문 모집 요청</a:t>
              </a:r>
              <a:b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(APC 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면제</a:t>
              </a: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/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할인</a:t>
              </a: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동료심사 등에 대한 전권 부여</a:t>
              </a: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  <a:endPara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EEE0AFDE-8E0F-4C8B-BC26-F3B786DDE324}"/>
              </a:ext>
            </a:extLst>
          </p:cNvPr>
          <p:cNvGrpSpPr/>
          <p:nvPr/>
        </p:nvGrpSpPr>
        <p:grpSpPr>
          <a:xfrm>
            <a:off x="393700" y="1707289"/>
            <a:ext cx="5226144" cy="791050"/>
            <a:chOff x="393700" y="3240779"/>
            <a:chExt cx="5226144" cy="791050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DF45E6E2-D514-499D-9AE2-8BA7F81B12D7}"/>
                </a:ext>
              </a:extLst>
            </p:cNvPr>
            <p:cNvGrpSpPr/>
            <p:nvPr/>
          </p:nvGrpSpPr>
          <p:grpSpPr>
            <a:xfrm>
              <a:off x="393700" y="3336123"/>
              <a:ext cx="266700" cy="266700"/>
              <a:chOff x="635000" y="2311400"/>
              <a:chExt cx="266700" cy="266700"/>
            </a:xfrm>
          </p:grpSpPr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60710122-14AD-4B4A-AC38-7DBAD455139F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8" name="막힌 원호 17">
                <a:extLst>
                  <a:ext uri="{FF2B5EF4-FFF2-40B4-BE49-F238E27FC236}">
                    <a16:creationId xmlns:a16="http://schemas.microsoft.com/office/drawing/2014/main" id="{9694A0F9-98A5-4235-9A35-95251692B7A5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40D66C-CCC8-4F07-9547-A2EFC6117DC5}"/>
                </a:ext>
              </a:extLst>
            </p:cNvPr>
            <p:cNvSpPr txBox="1"/>
            <p:nvPr/>
          </p:nvSpPr>
          <p:spPr>
            <a:xfrm>
              <a:off x="685801" y="3240779"/>
              <a:ext cx="4934043" cy="7910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모 학술지의 경우 정기 발행호에서 조차</a:t>
              </a:r>
              <a:b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전체 논문의 </a:t>
              </a: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2/3 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차지할 만큼의 </a:t>
              </a:r>
              <a:r>
                <a:rPr lang="ko-KR" altLang="en-US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과다한 </a:t>
              </a:r>
              <a:r>
                <a:rPr lang="ko-KR" altLang="en-US" spc="-70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스페셜 이슈</a:t>
              </a:r>
              <a:r>
                <a:rPr lang="ko-KR" altLang="en-US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발행</a:t>
              </a:r>
            </a:p>
          </p:txBody>
        </p:sp>
      </p:grpSp>
      <p:sp>
        <p:nvSpPr>
          <p:cNvPr id="26" name="슬라이드 번호 개체 틀 25">
            <a:extLst>
              <a:ext uri="{FF2B5EF4-FFF2-40B4-BE49-F238E27FC236}">
                <a16:creationId xmlns:a16="http://schemas.microsoft.com/office/drawing/2014/main" id="{B5766895-BE14-4EB9-AA9E-4BCD8A05E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18414" y="6530443"/>
            <a:ext cx="155172" cy="169277"/>
          </a:xfrm>
        </p:spPr>
        <p:txBody>
          <a:bodyPr/>
          <a:lstStyle/>
          <a:p>
            <a:pPr algn="ctr"/>
            <a:fld id="{D55F2F95-60E5-4E8B-936D-D88E0897C03A}" type="slidenum">
              <a:rPr lang="en-US" altLang="ko-KR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pPr algn="ctr"/>
              <a:t>25</a:t>
            </a:fld>
            <a:endParaRPr lang="en-US" altLang="ko-KR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A78C4543-D628-47CC-86B5-34075029AC0B}"/>
              </a:ext>
            </a:extLst>
          </p:cNvPr>
          <p:cNvGrpSpPr/>
          <p:nvPr/>
        </p:nvGrpSpPr>
        <p:grpSpPr>
          <a:xfrm>
            <a:off x="393700" y="2827337"/>
            <a:ext cx="4857453" cy="791050"/>
            <a:chOff x="393700" y="1809656"/>
            <a:chExt cx="4857453" cy="791050"/>
          </a:xfrm>
        </p:grpSpPr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BD970B93-B46A-4566-890F-0D2E2E05DA25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30" name="타원 29">
                <a:extLst>
                  <a:ext uri="{FF2B5EF4-FFF2-40B4-BE49-F238E27FC236}">
                    <a16:creationId xmlns:a16="http://schemas.microsoft.com/office/drawing/2014/main" id="{D16E4633-146B-4243-9411-2257095531E3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31" name="막힌 원호 30">
                <a:extLst>
                  <a:ext uri="{FF2B5EF4-FFF2-40B4-BE49-F238E27FC236}">
                    <a16:creationId xmlns:a16="http://schemas.microsoft.com/office/drawing/2014/main" id="{535269D0-392B-4C01-9E28-631B6A86D605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7D96BB-2BCF-45DE-8133-429669FB759E}"/>
                </a:ext>
              </a:extLst>
            </p:cNvPr>
            <p:cNvSpPr txBox="1"/>
            <p:nvPr/>
          </p:nvSpPr>
          <p:spPr>
            <a:xfrm>
              <a:off x="685801" y="1809656"/>
              <a:ext cx="4565352" cy="7910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2016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년에서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2020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 사이 일반호에 수록된 논문은 </a:t>
              </a:r>
              <a:b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2.6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배 증가한 반면 특별호 논문은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7.5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배 증가</a:t>
              </a: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6AC6F005-3D61-43F1-9786-995D4C7F4CB1}"/>
              </a:ext>
            </a:extLst>
          </p:cNvPr>
          <p:cNvGrpSpPr/>
          <p:nvPr/>
        </p:nvGrpSpPr>
        <p:grpSpPr>
          <a:xfrm>
            <a:off x="393700" y="3947385"/>
            <a:ext cx="5257884" cy="791050"/>
            <a:chOff x="393700" y="1787992"/>
            <a:chExt cx="5257884" cy="791050"/>
          </a:xfrm>
        </p:grpSpPr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8BBBEC6D-0BE6-4BE9-BFF3-1581309DE36B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35" name="타원 34">
                <a:extLst>
                  <a:ext uri="{FF2B5EF4-FFF2-40B4-BE49-F238E27FC236}">
                    <a16:creationId xmlns:a16="http://schemas.microsoft.com/office/drawing/2014/main" id="{36EFF843-6644-49E3-8F8F-732E3D5A2F9E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36" name="막힌 원호 35">
                <a:extLst>
                  <a:ext uri="{FF2B5EF4-FFF2-40B4-BE49-F238E27FC236}">
                    <a16:creationId xmlns:a16="http://schemas.microsoft.com/office/drawing/2014/main" id="{34429E52-8A72-4B22-8C0F-81579D84A8DE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EE6E573-6B4F-48A7-9780-1E26F49DFB0D}"/>
                </a:ext>
              </a:extLst>
            </p:cNvPr>
            <p:cNvSpPr txBox="1"/>
            <p:nvPr/>
          </p:nvSpPr>
          <p:spPr>
            <a:xfrm>
              <a:off x="685801" y="1787992"/>
              <a:ext cx="4965783" cy="7910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이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74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종의 학술지에 게재된 </a:t>
              </a:r>
              <a:r>
                <a:rPr lang="ko-KR" altLang="en-US" spc="-7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특별호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논문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붉은색 네모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은 </a:t>
              </a:r>
              <a:b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전체 논문의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68.3%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를 차지</a:t>
              </a: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0887EF61-E6D3-48A7-A248-4F9E6D27786D}"/>
              </a:ext>
            </a:extLst>
          </p:cNvPr>
          <p:cNvGrpSpPr/>
          <p:nvPr/>
        </p:nvGrpSpPr>
        <p:grpSpPr>
          <a:xfrm>
            <a:off x="8342795" y="3995925"/>
            <a:ext cx="1451272" cy="1037696"/>
            <a:chOff x="6688422" y="5942011"/>
            <a:chExt cx="467582" cy="334332"/>
          </a:xfrm>
          <a:solidFill>
            <a:schemeClr val="bg1">
              <a:lumMod val="95000"/>
            </a:schemeClr>
          </a:solidFill>
        </p:grpSpPr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AC18E2C9-E81F-4DF3-8EF1-25E54B94A8F8}"/>
                </a:ext>
              </a:extLst>
            </p:cNvPr>
            <p:cNvSpPr/>
            <p:nvPr/>
          </p:nvSpPr>
          <p:spPr>
            <a:xfrm>
              <a:off x="6909974" y="5942202"/>
              <a:ext cx="246030" cy="334141"/>
            </a:xfrm>
            <a:custGeom>
              <a:avLst/>
              <a:gdLst>
                <a:gd name="connsiteX0" fmla="*/ 11943 w 246030"/>
                <a:gd name="connsiteY0" fmla="*/ 333545 h 334141"/>
                <a:gd name="connsiteX1" fmla="*/ 9181 w 246030"/>
                <a:gd name="connsiteY1" fmla="*/ 333545 h 334141"/>
                <a:gd name="connsiteX2" fmla="*/ -344 w 246030"/>
                <a:gd name="connsiteY2" fmla="*/ 322019 h 334141"/>
                <a:gd name="connsiteX3" fmla="*/ -344 w 246030"/>
                <a:gd name="connsiteY3" fmla="*/ 68178 h 334141"/>
                <a:gd name="connsiteX4" fmla="*/ 228 w 246030"/>
                <a:gd name="connsiteY4" fmla="*/ 64558 h 334141"/>
                <a:gd name="connsiteX5" fmla="*/ 69379 w 246030"/>
                <a:gd name="connsiteY5" fmla="*/ -497 h 334141"/>
                <a:gd name="connsiteX6" fmla="*/ 71379 w 246030"/>
                <a:gd name="connsiteY6" fmla="*/ -497 h 334141"/>
                <a:gd name="connsiteX7" fmla="*/ 233780 w 246030"/>
                <a:gd name="connsiteY7" fmla="*/ -497 h 334141"/>
                <a:gd name="connsiteX8" fmla="*/ 245687 w 246030"/>
                <a:gd name="connsiteY8" fmla="*/ 11409 h 334141"/>
                <a:gd name="connsiteX9" fmla="*/ 245687 w 246030"/>
                <a:gd name="connsiteY9" fmla="*/ 281252 h 334141"/>
                <a:gd name="connsiteX10" fmla="*/ 233780 w 246030"/>
                <a:gd name="connsiteY10" fmla="*/ 293159 h 334141"/>
                <a:gd name="connsiteX11" fmla="*/ 221874 w 246030"/>
                <a:gd name="connsiteY11" fmla="*/ 281252 h 334141"/>
                <a:gd name="connsiteX12" fmla="*/ 221874 w 246030"/>
                <a:gd name="connsiteY12" fmla="*/ 23125 h 334141"/>
                <a:gd name="connsiteX13" fmla="*/ 73379 w 246030"/>
                <a:gd name="connsiteY13" fmla="*/ 23125 h 334141"/>
                <a:gd name="connsiteX14" fmla="*/ 24326 w 246030"/>
                <a:gd name="connsiteY14" fmla="*/ 70083 h 334141"/>
                <a:gd name="connsiteX15" fmla="*/ 24326 w 246030"/>
                <a:gd name="connsiteY15" fmla="*/ 289158 h 334141"/>
                <a:gd name="connsiteX16" fmla="*/ 79761 w 246030"/>
                <a:gd name="connsiteY16" fmla="*/ 269536 h 334141"/>
                <a:gd name="connsiteX17" fmla="*/ 171106 w 246030"/>
                <a:gd name="connsiteY17" fmla="*/ 269536 h 334141"/>
                <a:gd name="connsiteX18" fmla="*/ 183012 w 246030"/>
                <a:gd name="connsiteY18" fmla="*/ 281442 h 334141"/>
                <a:gd name="connsiteX19" fmla="*/ 171106 w 246030"/>
                <a:gd name="connsiteY19" fmla="*/ 293349 h 334141"/>
                <a:gd name="connsiteX20" fmla="*/ 79761 w 246030"/>
                <a:gd name="connsiteY20" fmla="*/ 293349 h 334141"/>
                <a:gd name="connsiteX21" fmla="*/ 23087 w 246030"/>
                <a:gd name="connsiteY21" fmla="*/ 327068 h 334141"/>
                <a:gd name="connsiteX22" fmla="*/ 11943 w 246030"/>
                <a:gd name="connsiteY22" fmla="*/ 333545 h 33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6030" h="334141">
                  <a:moveTo>
                    <a:pt x="11943" y="333545"/>
                  </a:moveTo>
                  <a:cubicBezTo>
                    <a:pt x="11029" y="333678"/>
                    <a:pt x="10095" y="333678"/>
                    <a:pt x="9181" y="333545"/>
                  </a:cubicBezTo>
                  <a:cubicBezTo>
                    <a:pt x="3666" y="332459"/>
                    <a:pt x="-315" y="327639"/>
                    <a:pt x="-344" y="322019"/>
                  </a:cubicBezTo>
                  <a:lnTo>
                    <a:pt x="-344" y="68178"/>
                  </a:lnTo>
                  <a:cubicBezTo>
                    <a:pt x="-344" y="66949"/>
                    <a:pt x="-144" y="65730"/>
                    <a:pt x="228" y="64558"/>
                  </a:cubicBezTo>
                  <a:cubicBezTo>
                    <a:pt x="9629" y="31850"/>
                    <a:pt x="36156" y="6894"/>
                    <a:pt x="69379" y="-497"/>
                  </a:cubicBezTo>
                  <a:lnTo>
                    <a:pt x="71379" y="-497"/>
                  </a:lnTo>
                  <a:lnTo>
                    <a:pt x="233780" y="-497"/>
                  </a:lnTo>
                  <a:cubicBezTo>
                    <a:pt x="240353" y="-497"/>
                    <a:pt x="245687" y="4837"/>
                    <a:pt x="245687" y="11409"/>
                  </a:cubicBezTo>
                  <a:lnTo>
                    <a:pt x="245687" y="281252"/>
                  </a:lnTo>
                  <a:cubicBezTo>
                    <a:pt x="245687" y="287825"/>
                    <a:pt x="240353" y="293159"/>
                    <a:pt x="233780" y="293159"/>
                  </a:cubicBezTo>
                  <a:cubicBezTo>
                    <a:pt x="227208" y="293159"/>
                    <a:pt x="221874" y="287825"/>
                    <a:pt x="221874" y="281252"/>
                  </a:cubicBezTo>
                  <a:lnTo>
                    <a:pt x="221874" y="23125"/>
                  </a:lnTo>
                  <a:lnTo>
                    <a:pt x="73379" y="23125"/>
                  </a:lnTo>
                  <a:cubicBezTo>
                    <a:pt x="49977" y="29183"/>
                    <a:pt x="31403" y="46966"/>
                    <a:pt x="24326" y="70083"/>
                  </a:cubicBezTo>
                  <a:lnTo>
                    <a:pt x="24326" y="289158"/>
                  </a:lnTo>
                  <a:cubicBezTo>
                    <a:pt x="39880" y="276223"/>
                    <a:pt x="59540" y="269270"/>
                    <a:pt x="79761" y="269536"/>
                  </a:cubicBezTo>
                  <a:lnTo>
                    <a:pt x="171106" y="269536"/>
                  </a:lnTo>
                  <a:cubicBezTo>
                    <a:pt x="177678" y="269536"/>
                    <a:pt x="183012" y="274870"/>
                    <a:pt x="183012" y="281442"/>
                  </a:cubicBezTo>
                  <a:cubicBezTo>
                    <a:pt x="183012" y="288015"/>
                    <a:pt x="177678" y="293349"/>
                    <a:pt x="171106" y="293349"/>
                  </a:cubicBezTo>
                  <a:lnTo>
                    <a:pt x="79761" y="293349"/>
                  </a:lnTo>
                  <a:cubicBezTo>
                    <a:pt x="56130" y="293387"/>
                    <a:pt x="34403" y="306312"/>
                    <a:pt x="23087" y="327068"/>
                  </a:cubicBezTo>
                  <a:cubicBezTo>
                    <a:pt x="20963" y="331220"/>
                    <a:pt x="16611" y="333754"/>
                    <a:pt x="11943" y="3335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7F2E560E-AFFF-45D2-9E0B-644B02E0E091}"/>
                </a:ext>
              </a:extLst>
            </p:cNvPr>
            <p:cNvSpPr/>
            <p:nvPr/>
          </p:nvSpPr>
          <p:spPr>
            <a:xfrm>
              <a:off x="6994556" y="6039643"/>
              <a:ext cx="28384" cy="23812"/>
            </a:xfrm>
            <a:custGeom>
              <a:avLst/>
              <a:gdLst>
                <a:gd name="connsiteX0" fmla="*/ 0 w 28384"/>
                <a:gd name="connsiteY0" fmla="*/ 0 h 23812"/>
                <a:gd name="connsiteX1" fmla="*/ 28384 w 28384"/>
                <a:gd name="connsiteY1" fmla="*/ 0 h 23812"/>
                <a:gd name="connsiteX2" fmla="*/ 28384 w 28384"/>
                <a:gd name="connsiteY2" fmla="*/ 23813 h 23812"/>
                <a:gd name="connsiteX3" fmla="*/ 0 w 28384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84" h="23812">
                  <a:moveTo>
                    <a:pt x="0" y="0"/>
                  </a:moveTo>
                  <a:lnTo>
                    <a:pt x="28384" y="0"/>
                  </a:lnTo>
                  <a:lnTo>
                    <a:pt x="28384" y="23813"/>
                  </a:lnTo>
                  <a:lnTo>
                    <a:pt x="0" y="23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3DABDA8B-7F71-451A-BC73-34F10EBCC538}"/>
                </a:ext>
              </a:extLst>
            </p:cNvPr>
            <p:cNvSpPr/>
            <p:nvPr/>
          </p:nvSpPr>
          <p:spPr>
            <a:xfrm>
              <a:off x="7042943" y="6039643"/>
              <a:ext cx="28384" cy="23812"/>
            </a:xfrm>
            <a:custGeom>
              <a:avLst/>
              <a:gdLst>
                <a:gd name="connsiteX0" fmla="*/ 0 w 28384"/>
                <a:gd name="connsiteY0" fmla="*/ 0 h 23812"/>
                <a:gd name="connsiteX1" fmla="*/ 28384 w 28384"/>
                <a:gd name="connsiteY1" fmla="*/ 0 h 23812"/>
                <a:gd name="connsiteX2" fmla="*/ 28384 w 28384"/>
                <a:gd name="connsiteY2" fmla="*/ 23813 h 23812"/>
                <a:gd name="connsiteX3" fmla="*/ 0 w 28384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84" h="23812">
                  <a:moveTo>
                    <a:pt x="0" y="0"/>
                  </a:moveTo>
                  <a:lnTo>
                    <a:pt x="28384" y="0"/>
                  </a:lnTo>
                  <a:lnTo>
                    <a:pt x="28384" y="23813"/>
                  </a:lnTo>
                  <a:lnTo>
                    <a:pt x="0" y="23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3DFBFDBF-4738-4EA3-99B9-A46B1902C079}"/>
                </a:ext>
              </a:extLst>
            </p:cNvPr>
            <p:cNvSpPr/>
            <p:nvPr/>
          </p:nvSpPr>
          <p:spPr>
            <a:xfrm>
              <a:off x="6994556" y="6107270"/>
              <a:ext cx="76771" cy="23812"/>
            </a:xfrm>
            <a:custGeom>
              <a:avLst/>
              <a:gdLst>
                <a:gd name="connsiteX0" fmla="*/ 0 w 76771"/>
                <a:gd name="connsiteY0" fmla="*/ 0 h 23812"/>
                <a:gd name="connsiteX1" fmla="*/ 76771 w 76771"/>
                <a:gd name="connsiteY1" fmla="*/ 0 h 23812"/>
                <a:gd name="connsiteX2" fmla="*/ 76771 w 76771"/>
                <a:gd name="connsiteY2" fmla="*/ 23813 h 23812"/>
                <a:gd name="connsiteX3" fmla="*/ 0 w 76771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771" h="23812">
                  <a:moveTo>
                    <a:pt x="0" y="0"/>
                  </a:moveTo>
                  <a:lnTo>
                    <a:pt x="76771" y="0"/>
                  </a:lnTo>
                  <a:lnTo>
                    <a:pt x="76771" y="23813"/>
                  </a:lnTo>
                  <a:lnTo>
                    <a:pt x="0" y="23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id="{E8B10267-3F8B-4F10-88B7-9BAB2A0D6A7E}"/>
                </a:ext>
              </a:extLst>
            </p:cNvPr>
            <p:cNvSpPr/>
            <p:nvPr/>
          </p:nvSpPr>
          <p:spPr>
            <a:xfrm>
              <a:off x="6769480" y="6039643"/>
              <a:ext cx="28384" cy="23812"/>
            </a:xfrm>
            <a:custGeom>
              <a:avLst/>
              <a:gdLst>
                <a:gd name="connsiteX0" fmla="*/ 0 w 28384"/>
                <a:gd name="connsiteY0" fmla="*/ 0 h 23812"/>
                <a:gd name="connsiteX1" fmla="*/ 28384 w 28384"/>
                <a:gd name="connsiteY1" fmla="*/ 0 h 23812"/>
                <a:gd name="connsiteX2" fmla="*/ 28384 w 28384"/>
                <a:gd name="connsiteY2" fmla="*/ 23813 h 23812"/>
                <a:gd name="connsiteX3" fmla="*/ 0 w 28384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84" h="23812">
                  <a:moveTo>
                    <a:pt x="0" y="0"/>
                  </a:moveTo>
                  <a:lnTo>
                    <a:pt x="28384" y="0"/>
                  </a:lnTo>
                  <a:lnTo>
                    <a:pt x="28384" y="23813"/>
                  </a:lnTo>
                  <a:lnTo>
                    <a:pt x="0" y="23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6" name="자유형: 도형 45">
              <a:extLst>
                <a:ext uri="{FF2B5EF4-FFF2-40B4-BE49-F238E27FC236}">
                  <a16:creationId xmlns:a16="http://schemas.microsoft.com/office/drawing/2014/main" id="{2DFD991A-6503-4DD7-89AA-5FABFCFBAAF1}"/>
                </a:ext>
              </a:extLst>
            </p:cNvPr>
            <p:cNvSpPr/>
            <p:nvPr/>
          </p:nvSpPr>
          <p:spPr>
            <a:xfrm>
              <a:off x="6817867" y="6039643"/>
              <a:ext cx="28384" cy="23812"/>
            </a:xfrm>
            <a:custGeom>
              <a:avLst/>
              <a:gdLst>
                <a:gd name="connsiteX0" fmla="*/ 0 w 28384"/>
                <a:gd name="connsiteY0" fmla="*/ 0 h 23812"/>
                <a:gd name="connsiteX1" fmla="*/ 28385 w 28384"/>
                <a:gd name="connsiteY1" fmla="*/ 0 h 23812"/>
                <a:gd name="connsiteX2" fmla="*/ 28385 w 28384"/>
                <a:gd name="connsiteY2" fmla="*/ 23813 h 23812"/>
                <a:gd name="connsiteX3" fmla="*/ 0 w 28384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84" h="23812">
                  <a:moveTo>
                    <a:pt x="0" y="0"/>
                  </a:moveTo>
                  <a:lnTo>
                    <a:pt x="28385" y="0"/>
                  </a:lnTo>
                  <a:lnTo>
                    <a:pt x="28385" y="23813"/>
                  </a:lnTo>
                  <a:lnTo>
                    <a:pt x="0" y="23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7" name="자유형: 도형 46">
              <a:extLst>
                <a:ext uri="{FF2B5EF4-FFF2-40B4-BE49-F238E27FC236}">
                  <a16:creationId xmlns:a16="http://schemas.microsoft.com/office/drawing/2014/main" id="{E5D0AF7D-81F8-4F2E-A9C6-7107FF44A99C}"/>
                </a:ext>
              </a:extLst>
            </p:cNvPr>
            <p:cNvSpPr/>
            <p:nvPr/>
          </p:nvSpPr>
          <p:spPr>
            <a:xfrm>
              <a:off x="6769480" y="6107270"/>
              <a:ext cx="76771" cy="23812"/>
            </a:xfrm>
            <a:custGeom>
              <a:avLst/>
              <a:gdLst>
                <a:gd name="connsiteX0" fmla="*/ 0 w 76771"/>
                <a:gd name="connsiteY0" fmla="*/ 0 h 23812"/>
                <a:gd name="connsiteX1" fmla="*/ 76772 w 76771"/>
                <a:gd name="connsiteY1" fmla="*/ 0 h 23812"/>
                <a:gd name="connsiteX2" fmla="*/ 76772 w 76771"/>
                <a:gd name="connsiteY2" fmla="*/ 23813 h 23812"/>
                <a:gd name="connsiteX3" fmla="*/ 0 w 76771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771" h="23812">
                  <a:moveTo>
                    <a:pt x="0" y="0"/>
                  </a:moveTo>
                  <a:lnTo>
                    <a:pt x="76772" y="0"/>
                  </a:lnTo>
                  <a:lnTo>
                    <a:pt x="76772" y="23813"/>
                  </a:lnTo>
                  <a:lnTo>
                    <a:pt x="0" y="23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id="{93746000-7668-4EE5-A500-0104D0DB05F6}"/>
                </a:ext>
              </a:extLst>
            </p:cNvPr>
            <p:cNvSpPr/>
            <p:nvPr/>
          </p:nvSpPr>
          <p:spPr>
            <a:xfrm>
              <a:off x="6688422" y="5942011"/>
              <a:ext cx="245554" cy="334232"/>
            </a:xfrm>
            <a:custGeom>
              <a:avLst/>
              <a:gdLst>
                <a:gd name="connsiteX0" fmla="*/ 233495 w 245554"/>
                <a:gd name="connsiteY0" fmla="*/ 333735 h 334232"/>
                <a:gd name="connsiteX1" fmla="*/ 222827 w 245554"/>
                <a:gd name="connsiteY1" fmla="*/ 327068 h 334232"/>
                <a:gd name="connsiteX2" fmla="*/ 222827 w 245554"/>
                <a:gd name="connsiteY2" fmla="*/ 327068 h 334232"/>
                <a:gd name="connsiteX3" fmla="*/ 166153 w 245554"/>
                <a:gd name="connsiteY3" fmla="*/ 293349 h 334232"/>
                <a:gd name="connsiteX4" fmla="*/ 11277 w 245554"/>
                <a:gd name="connsiteY4" fmla="*/ 293349 h 334232"/>
                <a:gd name="connsiteX5" fmla="*/ -344 w 245554"/>
                <a:gd name="connsiteY5" fmla="*/ 281443 h 334232"/>
                <a:gd name="connsiteX6" fmla="*/ -344 w 245554"/>
                <a:gd name="connsiteY6" fmla="*/ 11409 h 334232"/>
                <a:gd name="connsiteX7" fmla="*/ 11562 w 245554"/>
                <a:gd name="connsiteY7" fmla="*/ -497 h 334232"/>
                <a:gd name="connsiteX8" fmla="*/ 173487 w 245554"/>
                <a:gd name="connsiteY8" fmla="*/ -497 h 334232"/>
                <a:gd name="connsiteX9" fmla="*/ 175487 w 245554"/>
                <a:gd name="connsiteY9" fmla="*/ -497 h 334232"/>
                <a:gd name="connsiteX10" fmla="*/ 244639 w 245554"/>
                <a:gd name="connsiteY10" fmla="*/ 64559 h 334232"/>
                <a:gd name="connsiteX11" fmla="*/ 245211 w 245554"/>
                <a:gd name="connsiteY11" fmla="*/ 68178 h 334232"/>
                <a:gd name="connsiteX12" fmla="*/ 245211 w 245554"/>
                <a:gd name="connsiteY12" fmla="*/ 321638 h 334232"/>
                <a:gd name="connsiteX13" fmla="*/ 235686 w 245554"/>
                <a:gd name="connsiteY13" fmla="*/ 333259 h 334232"/>
                <a:gd name="connsiteX14" fmla="*/ 233495 w 245554"/>
                <a:gd name="connsiteY14" fmla="*/ 333735 h 334232"/>
                <a:gd name="connsiteX15" fmla="*/ 23183 w 245554"/>
                <a:gd name="connsiteY15" fmla="*/ 269537 h 334232"/>
                <a:gd name="connsiteX16" fmla="*/ 166058 w 245554"/>
                <a:gd name="connsiteY16" fmla="*/ 269537 h 334232"/>
                <a:gd name="connsiteX17" fmla="*/ 221493 w 245554"/>
                <a:gd name="connsiteY17" fmla="*/ 289158 h 334232"/>
                <a:gd name="connsiteX18" fmla="*/ 221493 w 245554"/>
                <a:gd name="connsiteY18" fmla="*/ 70083 h 334232"/>
                <a:gd name="connsiteX19" fmla="*/ 172440 w 245554"/>
                <a:gd name="connsiteY19" fmla="*/ 23125 h 334232"/>
                <a:gd name="connsiteX20" fmla="*/ 23183 w 245554"/>
                <a:gd name="connsiteY20" fmla="*/ 23125 h 33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5554" h="334232">
                  <a:moveTo>
                    <a:pt x="233495" y="333735"/>
                  </a:moveTo>
                  <a:cubicBezTo>
                    <a:pt x="228961" y="333725"/>
                    <a:pt x="224827" y="331144"/>
                    <a:pt x="222827" y="327068"/>
                  </a:cubicBezTo>
                  <a:lnTo>
                    <a:pt x="222827" y="327068"/>
                  </a:lnTo>
                  <a:cubicBezTo>
                    <a:pt x="211483" y="306351"/>
                    <a:pt x="189775" y="293435"/>
                    <a:pt x="166153" y="293349"/>
                  </a:cubicBezTo>
                  <a:lnTo>
                    <a:pt x="11277" y="293349"/>
                  </a:lnTo>
                  <a:cubicBezTo>
                    <a:pt x="4809" y="293196"/>
                    <a:pt x="-344" y="287910"/>
                    <a:pt x="-344" y="281443"/>
                  </a:cubicBezTo>
                  <a:lnTo>
                    <a:pt x="-344" y="11409"/>
                  </a:lnTo>
                  <a:cubicBezTo>
                    <a:pt x="-344" y="4837"/>
                    <a:pt x="4990" y="-497"/>
                    <a:pt x="11562" y="-497"/>
                  </a:cubicBezTo>
                  <a:lnTo>
                    <a:pt x="173487" y="-497"/>
                  </a:lnTo>
                  <a:lnTo>
                    <a:pt x="175487" y="-497"/>
                  </a:lnTo>
                  <a:cubicBezTo>
                    <a:pt x="208711" y="6894"/>
                    <a:pt x="235238" y="31850"/>
                    <a:pt x="244639" y="64559"/>
                  </a:cubicBezTo>
                  <a:cubicBezTo>
                    <a:pt x="245011" y="65730"/>
                    <a:pt x="245211" y="66949"/>
                    <a:pt x="245211" y="68178"/>
                  </a:cubicBezTo>
                  <a:lnTo>
                    <a:pt x="245211" y="321638"/>
                  </a:lnTo>
                  <a:cubicBezTo>
                    <a:pt x="245192" y="327277"/>
                    <a:pt x="241210" y="332135"/>
                    <a:pt x="235686" y="333259"/>
                  </a:cubicBezTo>
                  <a:cubicBezTo>
                    <a:pt x="234971" y="333478"/>
                    <a:pt x="234238" y="333640"/>
                    <a:pt x="233495" y="333735"/>
                  </a:cubicBezTo>
                  <a:close/>
                  <a:moveTo>
                    <a:pt x="23183" y="269537"/>
                  </a:moveTo>
                  <a:lnTo>
                    <a:pt x="166058" y="269537"/>
                  </a:lnTo>
                  <a:cubicBezTo>
                    <a:pt x="186279" y="269270"/>
                    <a:pt x="205939" y="276223"/>
                    <a:pt x="221493" y="289158"/>
                  </a:cubicBezTo>
                  <a:lnTo>
                    <a:pt x="221493" y="70083"/>
                  </a:lnTo>
                  <a:cubicBezTo>
                    <a:pt x="214435" y="46956"/>
                    <a:pt x="195852" y="29173"/>
                    <a:pt x="172440" y="23125"/>
                  </a:cubicBezTo>
                  <a:lnTo>
                    <a:pt x="23183" y="231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E1C89CBB-09FB-4DC4-B19E-C81E7604F2A0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03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1FC2C1DA-81CF-44D8-8E71-045C293E1569}"/>
              </a:ext>
            </a:extLst>
          </p:cNvPr>
          <p:cNvSpPr txBox="1"/>
          <p:nvPr/>
        </p:nvSpPr>
        <p:spPr>
          <a:xfrm>
            <a:off x="1663700" y="396845"/>
            <a:ext cx="1019333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M 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출판사 사례 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(1/8) 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– MDPI 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출판사의 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SCIE 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등재 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74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종 </a:t>
            </a:r>
          </a:p>
        </p:txBody>
      </p:sp>
      <p:pic>
        <p:nvPicPr>
          <p:cNvPr id="179" name="Picture 2" descr="https://paolocrosetto.files.wordpress.com/2021/04/overall_articles_si_waffle.png">
            <a:extLst>
              <a:ext uri="{FF2B5EF4-FFF2-40B4-BE49-F238E27FC236}">
                <a16:creationId xmlns:a16="http://schemas.microsoft.com/office/drawing/2014/main" id="{BC7C9F34-2058-444F-8BFE-5B3CC7EBE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t="12219" r="7785" b="9700"/>
          <a:stretch/>
        </p:blipFill>
        <p:spPr bwMode="auto">
          <a:xfrm>
            <a:off x="6232173" y="2449268"/>
            <a:ext cx="5624866" cy="400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52363F7-B5D7-4E21-BAF9-2E9AC12E4468}"/>
              </a:ext>
            </a:extLst>
          </p:cNvPr>
          <p:cNvSpPr/>
          <p:nvPr/>
        </p:nvSpPr>
        <p:spPr>
          <a:xfrm>
            <a:off x="6654655" y="6480785"/>
            <a:ext cx="4781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99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※ ’23.03.30 JCR </a:t>
            </a:r>
            <a:r>
              <a: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99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기준 </a:t>
            </a:r>
            <a:r>
              <a:rPr lang="en-US" altLang="ko-KR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99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MDPI </a:t>
            </a:r>
            <a:r>
              <a: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99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등재저널은 총 </a:t>
            </a:r>
            <a:r>
              <a:rPr lang="en-US" altLang="ko-KR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99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100</a:t>
            </a:r>
            <a:r>
              <a: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99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종</a:t>
            </a:r>
            <a:endParaRPr lang="ko-KR" altLang="en-US" dirty="0">
              <a:solidFill>
                <a:srgbClr val="FF99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593C2-F001-4198-A0CF-6A46A35A270E}"/>
              </a:ext>
            </a:extLst>
          </p:cNvPr>
          <p:cNvSpPr txBox="1"/>
          <p:nvPr/>
        </p:nvSpPr>
        <p:spPr>
          <a:xfrm>
            <a:off x="334963" y="6173008"/>
            <a:ext cx="5939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※ </a:t>
            </a: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출처 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: </a:t>
            </a:r>
            <a:r>
              <a:rPr lang="en-US" altLang="ko-KR" sz="1400" spc="-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hlinkClick r:id="rId3"/>
              </a:rPr>
              <a:t>https://paolocrosetto.wordpress.com/2021/04/12/is-mdpi-a-predatory-publisher/</a:t>
            </a:r>
            <a:r>
              <a:rPr lang="en-US" altLang="ko-KR" sz="1400" spc="-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endParaRPr lang="ko-KR" altLang="en-US" sz="1400" spc="-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0194161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막힌 원호 38">
            <a:extLst>
              <a:ext uri="{FF2B5EF4-FFF2-40B4-BE49-F238E27FC236}">
                <a16:creationId xmlns:a16="http://schemas.microsoft.com/office/drawing/2014/main" id="{19A4F726-DADB-4657-B3C7-6515BFB1B126}"/>
              </a:ext>
            </a:extLst>
          </p:cNvPr>
          <p:cNvSpPr/>
          <p:nvPr/>
        </p:nvSpPr>
        <p:spPr>
          <a:xfrm>
            <a:off x="7499808" y="2919278"/>
            <a:ext cx="3033486" cy="3033486"/>
          </a:xfrm>
          <a:prstGeom prst="blockArc">
            <a:avLst>
              <a:gd name="adj1" fmla="val 8032209"/>
              <a:gd name="adj2" fmla="val 21206336"/>
              <a:gd name="adj3" fmla="val 123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115" name="그룹 114">
            <a:extLst>
              <a:ext uri="{FF2B5EF4-FFF2-40B4-BE49-F238E27FC236}">
                <a16:creationId xmlns:a16="http://schemas.microsoft.com/office/drawing/2014/main" id="{31783DD9-A3BA-45EB-A54D-6DB69FB08DB0}"/>
              </a:ext>
            </a:extLst>
          </p:cNvPr>
          <p:cNvGrpSpPr/>
          <p:nvPr/>
        </p:nvGrpSpPr>
        <p:grpSpPr>
          <a:xfrm>
            <a:off x="334962" y="990600"/>
            <a:ext cx="11522076" cy="850900"/>
            <a:chOff x="334962" y="990600"/>
            <a:chExt cx="11522076" cy="850900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037503E4-3D4B-49FB-A40D-F7A1E48BD9F5}"/>
                </a:ext>
              </a:extLst>
            </p:cNvPr>
            <p:cNvSpPr/>
            <p:nvPr/>
          </p:nvSpPr>
          <p:spPr>
            <a:xfrm>
              <a:off x="334962" y="1196975"/>
              <a:ext cx="11522076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MDPI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에 대한 비판 글</a:t>
              </a:r>
            </a:p>
          </p:txBody>
        </p:sp>
        <p:sp>
          <p:nvSpPr>
            <p:cNvPr id="5" name="막힌 원호 4">
              <a:extLst>
                <a:ext uri="{FF2B5EF4-FFF2-40B4-BE49-F238E27FC236}">
                  <a16:creationId xmlns:a16="http://schemas.microsoft.com/office/drawing/2014/main" id="{42551F62-FC1A-4539-BB2E-0F31ED2C3FBB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막힌 원호 5">
              <a:extLst>
                <a:ext uri="{FF2B5EF4-FFF2-40B4-BE49-F238E27FC236}">
                  <a16:creationId xmlns:a16="http://schemas.microsoft.com/office/drawing/2014/main" id="{04023284-C0FD-4C16-94B2-A6E4471E1760}"/>
                </a:ext>
              </a:extLst>
            </p:cNvPr>
            <p:cNvSpPr/>
            <p:nvPr/>
          </p:nvSpPr>
          <p:spPr>
            <a:xfrm rot="10800000">
              <a:off x="11349545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슬라이드 번호 개체 틀 25">
            <a:extLst>
              <a:ext uri="{FF2B5EF4-FFF2-40B4-BE49-F238E27FC236}">
                <a16:creationId xmlns:a16="http://schemas.microsoft.com/office/drawing/2014/main" id="{B5766895-BE14-4EB9-AA9E-4BCD8A05E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18414" y="6530443"/>
            <a:ext cx="155172" cy="169277"/>
          </a:xfrm>
        </p:spPr>
        <p:txBody>
          <a:bodyPr/>
          <a:lstStyle/>
          <a:p>
            <a:pPr algn="ctr"/>
            <a:fld id="{D55F2F95-60E5-4E8B-936D-D88E0897C03A}" type="slidenum">
              <a:rPr lang="en-US" altLang="ko-KR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pPr algn="ctr"/>
              <a:t>26</a:t>
            </a:fld>
            <a:endParaRPr lang="en-US" altLang="ko-KR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0887EF61-E6D3-48A7-A248-4F9E6D27786D}"/>
              </a:ext>
            </a:extLst>
          </p:cNvPr>
          <p:cNvGrpSpPr/>
          <p:nvPr/>
        </p:nvGrpSpPr>
        <p:grpSpPr>
          <a:xfrm>
            <a:off x="8342795" y="3995925"/>
            <a:ext cx="1451272" cy="1037696"/>
            <a:chOff x="6688422" y="5942011"/>
            <a:chExt cx="467582" cy="334332"/>
          </a:xfrm>
          <a:solidFill>
            <a:schemeClr val="bg1">
              <a:lumMod val="95000"/>
            </a:schemeClr>
          </a:solidFill>
        </p:grpSpPr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AC18E2C9-E81F-4DF3-8EF1-25E54B94A8F8}"/>
                </a:ext>
              </a:extLst>
            </p:cNvPr>
            <p:cNvSpPr/>
            <p:nvPr/>
          </p:nvSpPr>
          <p:spPr>
            <a:xfrm>
              <a:off x="6909974" y="5942202"/>
              <a:ext cx="246030" cy="334141"/>
            </a:xfrm>
            <a:custGeom>
              <a:avLst/>
              <a:gdLst>
                <a:gd name="connsiteX0" fmla="*/ 11943 w 246030"/>
                <a:gd name="connsiteY0" fmla="*/ 333545 h 334141"/>
                <a:gd name="connsiteX1" fmla="*/ 9181 w 246030"/>
                <a:gd name="connsiteY1" fmla="*/ 333545 h 334141"/>
                <a:gd name="connsiteX2" fmla="*/ -344 w 246030"/>
                <a:gd name="connsiteY2" fmla="*/ 322019 h 334141"/>
                <a:gd name="connsiteX3" fmla="*/ -344 w 246030"/>
                <a:gd name="connsiteY3" fmla="*/ 68178 h 334141"/>
                <a:gd name="connsiteX4" fmla="*/ 228 w 246030"/>
                <a:gd name="connsiteY4" fmla="*/ 64558 h 334141"/>
                <a:gd name="connsiteX5" fmla="*/ 69379 w 246030"/>
                <a:gd name="connsiteY5" fmla="*/ -497 h 334141"/>
                <a:gd name="connsiteX6" fmla="*/ 71379 w 246030"/>
                <a:gd name="connsiteY6" fmla="*/ -497 h 334141"/>
                <a:gd name="connsiteX7" fmla="*/ 233780 w 246030"/>
                <a:gd name="connsiteY7" fmla="*/ -497 h 334141"/>
                <a:gd name="connsiteX8" fmla="*/ 245687 w 246030"/>
                <a:gd name="connsiteY8" fmla="*/ 11409 h 334141"/>
                <a:gd name="connsiteX9" fmla="*/ 245687 w 246030"/>
                <a:gd name="connsiteY9" fmla="*/ 281252 h 334141"/>
                <a:gd name="connsiteX10" fmla="*/ 233780 w 246030"/>
                <a:gd name="connsiteY10" fmla="*/ 293159 h 334141"/>
                <a:gd name="connsiteX11" fmla="*/ 221874 w 246030"/>
                <a:gd name="connsiteY11" fmla="*/ 281252 h 334141"/>
                <a:gd name="connsiteX12" fmla="*/ 221874 w 246030"/>
                <a:gd name="connsiteY12" fmla="*/ 23125 h 334141"/>
                <a:gd name="connsiteX13" fmla="*/ 73379 w 246030"/>
                <a:gd name="connsiteY13" fmla="*/ 23125 h 334141"/>
                <a:gd name="connsiteX14" fmla="*/ 24326 w 246030"/>
                <a:gd name="connsiteY14" fmla="*/ 70083 h 334141"/>
                <a:gd name="connsiteX15" fmla="*/ 24326 w 246030"/>
                <a:gd name="connsiteY15" fmla="*/ 289158 h 334141"/>
                <a:gd name="connsiteX16" fmla="*/ 79761 w 246030"/>
                <a:gd name="connsiteY16" fmla="*/ 269536 h 334141"/>
                <a:gd name="connsiteX17" fmla="*/ 171106 w 246030"/>
                <a:gd name="connsiteY17" fmla="*/ 269536 h 334141"/>
                <a:gd name="connsiteX18" fmla="*/ 183012 w 246030"/>
                <a:gd name="connsiteY18" fmla="*/ 281442 h 334141"/>
                <a:gd name="connsiteX19" fmla="*/ 171106 w 246030"/>
                <a:gd name="connsiteY19" fmla="*/ 293349 h 334141"/>
                <a:gd name="connsiteX20" fmla="*/ 79761 w 246030"/>
                <a:gd name="connsiteY20" fmla="*/ 293349 h 334141"/>
                <a:gd name="connsiteX21" fmla="*/ 23087 w 246030"/>
                <a:gd name="connsiteY21" fmla="*/ 327068 h 334141"/>
                <a:gd name="connsiteX22" fmla="*/ 11943 w 246030"/>
                <a:gd name="connsiteY22" fmla="*/ 333545 h 33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6030" h="334141">
                  <a:moveTo>
                    <a:pt x="11943" y="333545"/>
                  </a:moveTo>
                  <a:cubicBezTo>
                    <a:pt x="11029" y="333678"/>
                    <a:pt x="10095" y="333678"/>
                    <a:pt x="9181" y="333545"/>
                  </a:cubicBezTo>
                  <a:cubicBezTo>
                    <a:pt x="3666" y="332459"/>
                    <a:pt x="-315" y="327639"/>
                    <a:pt x="-344" y="322019"/>
                  </a:cubicBezTo>
                  <a:lnTo>
                    <a:pt x="-344" y="68178"/>
                  </a:lnTo>
                  <a:cubicBezTo>
                    <a:pt x="-344" y="66949"/>
                    <a:pt x="-144" y="65730"/>
                    <a:pt x="228" y="64558"/>
                  </a:cubicBezTo>
                  <a:cubicBezTo>
                    <a:pt x="9629" y="31850"/>
                    <a:pt x="36156" y="6894"/>
                    <a:pt x="69379" y="-497"/>
                  </a:cubicBezTo>
                  <a:lnTo>
                    <a:pt x="71379" y="-497"/>
                  </a:lnTo>
                  <a:lnTo>
                    <a:pt x="233780" y="-497"/>
                  </a:lnTo>
                  <a:cubicBezTo>
                    <a:pt x="240353" y="-497"/>
                    <a:pt x="245687" y="4837"/>
                    <a:pt x="245687" y="11409"/>
                  </a:cubicBezTo>
                  <a:lnTo>
                    <a:pt x="245687" y="281252"/>
                  </a:lnTo>
                  <a:cubicBezTo>
                    <a:pt x="245687" y="287825"/>
                    <a:pt x="240353" y="293159"/>
                    <a:pt x="233780" y="293159"/>
                  </a:cubicBezTo>
                  <a:cubicBezTo>
                    <a:pt x="227208" y="293159"/>
                    <a:pt x="221874" y="287825"/>
                    <a:pt x="221874" y="281252"/>
                  </a:cubicBezTo>
                  <a:lnTo>
                    <a:pt x="221874" y="23125"/>
                  </a:lnTo>
                  <a:lnTo>
                    <a:pt x="73379" y="23125"/>
                  </a:lnTo>
                  <a:cubicBezTo>
                    <a:pt x="49977" y="29183"/>
                    <a:pt x="31403" y="46966"/>
                    <a:pt x="24326" y="70083"/>
                  </a:cubicBezTo>
                  <a:lnTo>
                    <a:pt x="24326" y="289158"/>
                  </a:lnTo>
                  <a:cubicBezTo>
                    <a:pt x="39880" y="276223"/>
                    <a:pt x="59540" y="269270"/>
                    <a:pt x="79761" y="269536"/>
                  </a:cubicBezTo>
                  <a:lnTo>
                    <a:pt x="171106" y="269536"/>
                  </a:lnTo>
                  <a:cubicBezTo>
                    <a:pt x="177678" y="269536"/>
                    <a:pt x="183012" y="274870"/>
                    <a:pt x="183012" y="281442"/>
                  </a:cubicBezTo>
                  <a:cubicBezTo>
                    <a:pt x="183012" y="288015"/>
                    <a:pt x="177678" y="293349"/>
                    <a:pt x="171106" y="293349"/>
                  </a:cubicBezTo>
                  <a:lnTo>
                    <a:pt x="79761" y="293349"/>
                  </a:lnTo>
                  <a:cubicBezTo>
                    <a:pt x="56130" y="293387"/>
                    <a:pt x="34403" y="306312"/>
                    <a:pt x="23087" y="327068"/>
                  </a:cubicBezTo>
                  <a:cubicBezTo>
                    <a:pt x="20963" y="331220"/>
                    <a:pt x="16611" y="333754"/>
                    <a:pt x="11943" y="3335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7F2E560E-AFFF-45D2-9E0B-644B02E0E091}"/>
                </a:ext>
              </a:extLst>
            </p:cNvPr>
            <p:cNvSpPr/>
            <p:nvPr/>
          </p:nvSpPr>
          <p:spPr>
            <a:xfrm>
              <a:off x="6994556" y="6039643"/>
              <a:ext cx="28384" cy="23812"/>
            </a:xfrm>
            <a:custGeom>
              <a:avLst/>
              <a:gdLst>
                <a:gd name="connsiteX0" fmla="*/ 0 w 28384"/>
                <a:gd name="connsiteY0" fmla="*/ 0 h 23812"/>
                <a:gd name="connsiteX1" fmla="*/ 28384 w 28384"/>
                <a:gd name="connsiteY1" fmla="*/ 0 h 23812"/>
                <a:gd name="connsiteX2" fmla="*/ 28384 w 28384"/>
                <a:gd name="connsiteY2" fmla="*/ 23813 h 23812"/>
                <a:gd name="connsiteX3" fmla="*/ 0 w 28384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84" h="23812">
                  <a:moveTo>
                    <a:pt x="0" y="0"/>
                  </a:moveTo>
                  <a:lnTo>
                    <a:pt x="28384" y="0"/>
                  </a:lnTo>
                  <a:lnTo>
                    <a:pt x="28384" y="23813"/>
                  </a:lnTo>
                  <a:lnTo>
                    <a:pt x="0" y="23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3DABDA8B-7F71-451A-BC73-34F10EBCC538}"/>
                </a:ext>
              </a:extLst>
            </p:cNvPr>
            <p:cNvSpPr/>
            <p:nvPr/>
          </p:nvSpPr>
          <p:spPr>
            <a:xfrm>
              <a:off x="7042943" y="6039643"/>
              <a:ext cx="28384" cy="23812"/>
            </a:xfrm>
            <a:custGeom>
              <a:avLst/>
              <a:gdLst>
                <a:gd name="connsiteX0" fmla="*/ 0 w 28384"/>
                <a:gd name="connsiteY0" fmla="*/ 0 h 23812"/>
                <a:gd name="connsiteX1" fmla="*/ 28384 w 28384"/>
                <a:gd name="connsiteY1" fmla="*/ 0 h 23812"/>
                <a:gd name="connsiteX2" fmla="*/ 28384 w 28384"/>
                <a:gd name="connsiteY2" fmla="*/ 23813 h 23812"/>
                <a:gd name="connsiteX3" fmla="*/ 0 w 28384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84" h="23812">
                  <a:moveTo>
                    <a:pt x="0" y="0"/>
                  </a:moveTo>
                  <a:lnTo>
                    <a:pt x="28384" y="0"/>
                  </a:lnTo>
                  <a:lnTo>
                    <a:pt x="28384" y="23813"/>
                  </a:lnTo>
                  <a:lnTo>
                    <a:pt x="0" y="23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3DFBFDBF-4738-4EA3-99B9-A46B1902C079}"/>
                </a:ext>
              </a:extLst>
            </p:cNvPr>
            <p:cNvSpPr/>
            <p:nvPr/>
          </p:nvSpPr>
          <p:spPr>
            <a:xfrm>
              <a:off x="6994556" y="6107270"/>
              <a:ext cx="76771" cy="23812"/>
            </a:xfrm>
            <a:custGeom>
              <a:avLst/>
              <a:gdLst>
                <a:gd name="connsiteX0" fmla="*/ 0 w 76771"/>
                <a:gd name="connsiteY0" fmla="*/ 0 h 23812"/>
                <a:gd name="connsiteX1" fmla="*/ 76771 w 76771"/>
                <a:gd name="connsiteY1" fmla="*/ 0 h 23812"/>
                <a:gd name="connsiteX2" fmla="*/ 76771 w 76771"/>
                <a:gd name="connsiteY2" fmla="*/ 23813 h 23812"/>
                <a:gd name="connsiteX3" fmla="*/ 0 w 76771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771" h="23812">
                  <a:moveTo>
                    <a:pt x="0" y="0"/>
                  </a:moveTo>
                  <a:lnTo>
                    <a:pt x="76771" y="0"/>
                  </a:lnTo>
                  <a:lnTo>
                    <a:pt x="76771" y="23813"/>
                  </a:lnTo>
                  <a:lnTo>
                    <a:pt x="0" y="23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id="{E8B10267-3F8B-4F10-88B7-9BAB2A0D6A7E}"/>
                </a:ext>
              </a:extLst>
            </p:cNvPr>
            <p:cNvSpPr/>
            <p:nvPr/>
          </p:nvSpPr>
          <p:spPr>
            <a:xfrm>
              <a:off x="6769480" y="6039643"/>
              <a:ext cx="28384" cy="23812"/>
            </a:xfrm>
            <a:custGeom>
              <a:avLst/>
              <a:gdLst>
                <a:gd name="connsiteX0" fmla="*/ 0 w 28384"/>
                <a:gd name="connsiteY0" fmla="*/ 0 h 23812"/>
                <a:gd name="connsiteX1" fmla="*/ 28384 w 28384"/>
                <a:gd name="connsiteY1" fmla="*/ 0 h 23812"/>
                <a:gd name="connsiteX2" fmla="*/ 28384 w 28384"/>
                <a:gd name="connsiteY2" fmla="*/ 23813 h 23812"/>
                <a:gd name="connsiteX3" fmla="*/ 0 w 28384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84" h="23812">
                  <a:moveTo>
                    <a:pt x="0" y="0"/>
                  </a:moveTo>
                  <a:lnTo>
                    <a:pt x="28384" y="0"/>
                  </a:lnTo>
                  <a:lnTo>
                    <a:pt x="28384" y="23813"/>
                  </a:lnTo>
                  <a:lnTo>
                    <a:pt x="0" y="23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6" name="자유형: 도형 45">
              <a:extLst>
                <a:ext uri="{FF2B5EF4-FFF2-40B4-BE49-F238E27FC236}">
                  <a16:creationId xmlns:a16="http://schemas.microsoft.com/office/drawing/2014/main" id="{2DFD991A-6503-4DD7-89AA-5FABFCFBAAF1}"/>
                </a:ext>
              </a:extLst>
            </p:cNvPr>
            <p:cNvSpPr/>
            <p:nvPr/>
          </p:nvSpPr>
          <p:spPr>
            <a:xfrm>
              <a:off x="6817867" y="6039643"/>
              <a:ext cx="28384" cy="23812"/>
            </a:xfrm>
            <a:custGeom>
              <a:avLst/>
              <a:gdLst>
                <a:gd name="connsiteX0" fmla="*/ 0 w 28384"/>
                <a:gd name="connsiteY0" fmla="*/ 0 h 23812"/>
                <a:gd name="connsiteX1" fmla="*/ 28385 w 28384"/>
                <a:gd name="connsiteY1" fmla="*/ 0 h 23812"/>
                <a:gd name="connsiteX2" fmla="*/ 28385 w 28384"/>
                <a:gd name="connsiteY2" fmla="*/ 23813 h 23812"/>
                <a:gd name="connsiteX3" fmla="*/ 0 w 28384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84" h="23812">
                  <a:moveTo>
                    <a:pt x="0" y="0"/>
                  </a:moveTo>
                  <a:lnTo>
                    <a:pt x="28385" y="0"/>
                  </a:lnTo>
                  <a:lnTo>
                    <a:pt x="28385" y="23813"/>
                  </a:lnTo>
                  <a:lnTo>
                    <a:pt x="0" y="23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7" name="자유형: 도형 46">
              <a:extLst>
                <a:ext uri="{FF2B5EF4-FFF2-40B4-BE49-F238E27FC236}">
                  <a16:creationId xmlns:a16="http://schemas.microsoft.com/office/drawing/2014/main" id="{E5D0AF7D-81F8-4F2E-A9C6-7107FF44A99C}"/>
                </a:ext>
              </a:extLst>
            </p:cNvPr>
            <p:cNvSpPr/>
            <p:nvPr/>
          </p:nvSpPr>
          <p:spPr>
            <a:xfrm>
              <a:off x="6769480" y="6107270"/>
              <a:ext cx="76771" cy="23812"/>
            </a:xfrm>
            <a:custGeom>
              <a:avLst/>
              <a:gdLst>
                <a:gd name="connsiteX0" fmla="*/ 0 w 76771"/>
                <a:gd name="connsiteY0" fmla="*/ 0 h 23812"/>
                <a:gd name="connsiteX1" fmla="*/ 76772 w 76771"/>
                <a:gd name="connsiteY1" fmla="*/ 0 h 23812"/>
                <a:gd name="connsiteX2" fmla="*/ 76772 w 76771"/>
                <a:gd name="connsiteY2" fmla="*/ 23813 h 23812"/>
                <a:gd name="connsiteX3" fmla="*/ 0 w 76771"/>
                <a:gd name="connsiteY3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771" h="23812">
                  <a:moveTo>
                    <a:pt x="0" y="0"/>
                  </a:moveTo>
                  <a:lnTo>
                    <a:pt x="76772" y="0"/>
                  </a:lnTo>
                  <a:lnTo>
                    <a:pt x="76772" y="23813"/>
                  </a:lnTo>
                  <a:lnTo>
                    <a:pt x="0" y="23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id="{93746000-7668-4EE5-A500-0104D0DB05F6}"/>
                </a:ext>
              </a:extLst>
            </p:cNvPr>
            <p:cNvSpPr/>
            <p:nvPr/>
          </p:nvSpPr>
          <p:spPr>
            <a:xfrm>
              <a:off x="6688422" y="5942011"/>
              <a:ext cx="245554" cy="334232"/>
            </a:xfrm>
            <a:custGeom>
              <a:avLst/>
              <a:gdLst>
                <a:gd name="connsiteX0" fmla="*/ 233495 w 245554"/>
                <a:gd name="connsiteY0" fmla="*/ 333735 h 334232"/>
                <a:gd name="connsiteX1" fmla="*/ 222827 w 245554"/>
                <a:gd name="connsiteY1" fmla="*/ 327068 h 334232"/>
                <a:gd name="connsiteX2" fmla="*/ 222827 w 245554"/>
                <a:gd name="connsiteY2" fmla="*/ 327068 h 334232"/>
                <a:gd name="connsiteX3" fmla="*/ 166153 w 245554"/>
                <a:gd name="connsiteY3" fmla="*/ 293349 h 334232"/>
                <a:gd name="connsiteX4" fmla="*/ 11277 w 245554"/>
                <a:gd name="connsiteY4" fmla="*/ 293349 h 334232"/>
                <a:gd name="connsiteX5" fmla="*/ -344 w 245554"/>
                <a:gd name="connsiteY5" fmla="*/ 281443 h 334232"/>
                <a:gd name="connsiteX6" fmla="*/ -344 w 245554"/>
                <a:gd name="connsiteY6" fmla="*/ 11409 h 334232"/>
                <a:gd name="connsiteX7" fmla="*/ 11562 w 245554"/>
                <a:gd name="connsiteY7" fmla="*/ -497 h 334232"/>
                <a:gd name="connsiteX8" fmla="*/ 173487 w 245554"/>
                <a:gd name="connsiteY8" fmla="*/ -497 h 334232"/>
                <a:gd name="connsiteX9" fmla="*/ 175487 w 245554"/>
                <a:gd name="connsiteY9" fmla="*/ -497 h 334232"/>
                <a:gd name="connsiteX10" fmla="*/ 244639 w 245554"/>
                <a:gd name="connsiteY10" fmla="*/ 64559 h 334232"/>
                <a:gd name="connsiteX11" fmla="*/ 245211 w 245554"/>
                <a:gd name="connsiteY11" fmla="*/ 68178 h 334232"/>
                <a:gd name="connsiteX12" fmla="*/ 245211 w 245554"/>
                <a:gd name="connsiteY12" fmla="*/ 321638 h 334232"/>
                <a:gd name="connsiteX13" fmla="*/ 235686 w 245554"/>
                <a:gd name="connsiteY13" fmla="*/ 333259 h 334232"/>
                <a:gd name="connsiteX14" fmla="*/ 233495 w 245554"/>
                <a:gd name="connsiteY14" fmla="*/ 333735 h 334232"/>
                <a:gd name="connsiteX15" fmla="*/ 23183 w 245554"/>
                <a:gd name="connsiteY15" fmla="*/ 269537 h 334232"/>
                <a:gd name="connsiteX16" fmla="*/ 166058 w 245554"/>
                <a:gd name="connsiteY16" fmla="*/ 269537 h 334232"/>
                <a:gd name="connsiteX17" fmla="*/ 221493 w 245554"/>
                <a:gd name="connsiteY17" fmla="*/ 289158 h 334232"/>
                <a:gd name="connsiteX18" fmla="*/ 221493 w 245554"/>
                <a:gd name="connsiteY18" fmla="*/ 70083 h 334232"/>
                <a:gd name="connsiteX19" fmla="*/ 172440 w 245554"/>
                <a:gd name="connsiteY19" fmla="*/ 23125 h 334232"/>
                <a:gd name="connsiteX20" fmla="*/ 23183 w 245554"/>
                <a:gd name="connsiteY20" fmla="*/ 23125 h 33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5554" h="334232">
                  <a:moveTo>
                    <a:pt x="233495" y="333735"/>
                  </a:moveTo>
                  <a:cubicBezTo>
                    <a:pt x="228961" y="333725"/>
                    <a:pt x="224827" y="331144"/>
                    <a:pt x="222827" y="327068"/>
                  </a:cubicBezTo>
                  <a:lnTo>
                    <a:pt x="222827" y="327068"/>
                  </a:lnTo>
                  <a:cubicBezTo>
                    <a:pt x="211483" y="306351"/>
                    <a:pt x="189775" y="293435"/>
                    <a:pt x="166153" y="293349"/>
                  </a:cubicBezTo>
                  <a:lnTo>
                    <a:pt x="11277" y="293349"/>
                  </a:lnTo>
                  <a:cubicBezTo>
                    <a:pt x="4809" y="293196"/>
                    <a:pt x="-344" y="287910"/>
                    <a:pt x="-344" y="281443"/>
                  </a:cubicBezTo>
                  <a:lnTo>
                    <a:pt x="-344" y="11409"/>
                  </a:lnTo>
                  <a:cubicBezTo>
                    <a:pt x="-344" y="4837"/>
                    <a:pt x="4990" y="-497"/>
                    <a:pt x="11562" y="-497"/>
                  </a:cubicBezTo>
                  <a:lnTo>
                    <a:pt x="173487" y="-497"/>
                  </a:lnTo>
                  <a:lnTo>
                    <a:pt x="175487" y="-497"/>
                  </a:lnTo>
                  <a:cubicBezTo>
                    <a:pt x="208711" y="6894"/>
                    <a:pt x="235238" y="31850"/>
                    <a:pt x="244639" y="64559"/>
                  </a:cubicBezTo>
                  <a:cubicBezTo>
                    <a:pt x="245011" y="65730"/>
                    <a:pt x="245211" y="66949"/>
                    <a:pt x="245211" y="68178"/>
                  </a:cubicBezTo>
                  <a:lnTo>
                    <a:pt x="245211" y="321638"/>
                  </a:lnTo>
                  <a:cubicBezTo>
                    <a:pt x="245192" y="327277"/>
                    <a:pt x="241210" y="332135"/>
                    <a:pt x="235686" y="333259"/>
                  </a:cubicBezTo>
                  <a:cubicBezTo>
                    <a:pt x="234971" y="333478"/>
                    <a:pt x="234238" y="333640"/>
                    <a:pt x="233495" y="333735"/>
                  </a:cubicBezTo>
                  <a:close/>
                  <a:moveTo>
                    <a:pt x="23183" y="269537"/>
                  </a:moveTo>
                  <a:lnTo>
                    <a:pt x="166058" y="269537"/>
                  </a:lnTo>
                  <a:cubicBezTo>
                    <a:pt x="186279" y="269270"/>
                    <a:pt x="205939" y="276223"/>
                    <a:pt x="221493" y="289158"/>
                  </a:cubicBezTo>
                  <a:lnTo>
                    <a:pt x="221493" y="70083"/>
                  </a:lnTo>
                  <a:cubicBezTo>
                    <a:pt x="214435" y="46956"/>
                    <a:pt x="195852" y="29173"/>
                    <a:pt x="172440" y="23125"/>
                  </a:cubicBezTo>
                  <a:lnTo>
                    <a:pt x="23183" y="231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E1C89CBB-09FB-4DC4-B19E-C81E7604F2A0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03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1FC2C1DA-81CF-44D8-8E71-045C293E1569}"/>
              </a:ext>
            </a:extLst>
          </p:cNvPr>
          <p:cNvSpPr txBox="1"/>
          <p:nvPr/>
        </p:nvSpPr>
        <p:spPr>
          <a:xfrm>
            <a:off x="1663700" y="396845"/>
            <a:ext cx="621484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M 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출판사 사례 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(2/8) 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– MDPI 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출판사의 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SCIE 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등재 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74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종 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DEECBBF-C821-4C47-B0AC-56FAD9F41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23" y="1783073"/>
            <a:ext cx="5611298" cy="250476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905BC550-C1AB-4BFB-BBE9-C754C34E6623}"/>
              </a:ext>
            </a:extLst>
          </p:cNvPr>
          <p:cNvCxnSpPr/>
          <p:nvPr/>
        </p:nvCxnSpPr>
        <p:spPr>
          <a:xfrm>
            <a:off x="380253" y="3326867"/>
            <a:ext cx="33659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직선 연결선 188">
            <a:extLst>
              <a:ext uri="{FF2B5EF4-FFF2-40B4-BE49-F238E27FC236}">
                <a16:creationId xmlns:a16="http://schemas.microsoft.com/office/drawing/2014/main" id="{81E621E3-F270-411E-9582-310235595EE0}"/>
              </a:ext>
            </a:extLst>
          </p:cNvPr>
          <p:cNvCxnSpPr>
            <a:cxnSpLocks/>
          </p:cNvCxnSpPr>
          <p:nvPr/>
        </p:nvCxnSpPr>
        <p:spPr>
          <a:xfrm>
            <a:off x="4109067" y="3573885"/>
            <a:ext cx="18106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직선 연결선 189">
            <a:extLst>
              <a:ext uri="{FF2B5EF4-FFF2-40B4-BE49-F238E27FC236}">
                <a16:creationId xmlns:a16="http://schemas.microsoft.com/office/drawing/2014/main" id="{A1949804-6D50-4969-BC86-1E0AEE6D9CFE}"/>
              </a:ext>
            </a:extLst>
          </p:cNvPr>
          <p:cNvCxnSpPr>
            <a:cxnSpLocks/>
          </p:cNvCxnSpPr>
          <p:nvPr/>
        </p:nvCxnSpPr>
        <p:spPr>
          <a:xfrm>
            <a:off x="379147" y="3794901"/>
            <a:ext cx="535906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직선 연결선 191">
            <a:extLst>
              <a:ext uri="{FF2B5EF4-FFF2-40B4-BE49-F238E27FC236}">
                <a16:creationId xmlns:a16="http://schemas.microsoft.com/office/drawing/2014/main" id="{FDB62200-0804-447A-A32B-6CD626C04045}"/>
              </a:ext>
            </a:extLst>
          </p:cNvPr>
          <p:cNvCxnSpPr>
            <a:cxnSpLocks/>
          </p:cNvCxnSpPr>
          <p:nvPr/>
        </p:nvCxnSpPr>
        <p:spPr>
          <a:xfrm>
            <a:off x="379147" y="4048807"/>
            <a:ext cx="387649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그림 51">
            <a:extLst>
              <a:ext uri="{FF2B5EF4-FFF2-40B4-BE49-F238E27FC236}">
                <a16:creationId xmlns:a16="http://schemas.microsoft.com/office/drawing/2014/main" id="{73AD02B3-8EA1-47BB-9B67-BD3DF98AB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62" y="4298954"/>
            <a:ext cx="5612859" cy="247718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cxnSp>
        <p:nvCxnSpPr>
          <p:cNvPr id="193" name="직선 연결선 192">
            <a:extLst>
              <a:ext uri="{FF2B5EF4-FFF2-40B4-BE49-F238E27FC236}">
                <a16:creationId xmlns:a16="http://schemas.microsoft.com/office/drawing/2014/main" id="{317C4A03-B3A6-4EBF-BECF-FB5B9D77A3A9}"/>
              </a:ext>
            </a:extLst>
          </p:cNvPr>
          <p:cNvCxnSpPr>
            <a:cxnSpLocks/>
          </p:cNvCxnSpPr>
          <p:nvPr/>
        </p:nvCxnSpPr>
        <p:spPr>
          <a:xfrm>
            <a:off x="4178852" y="5358867"/>
            <a:ext cx="14181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직선 연결선 193">
            <a:extLst>
              <a:ext uri="{FF2B5EF4-FFF2-40B4-BE49-F238E27FC236}">
                <a16:creationId xmlns:a16="http://schemas.microsoft.com/office/drawing/2014/main" id="{CA734861-EE02-4E2F-8AEC-68FCB881A342}"/>
              </a:ext>
            </a:extLst>
          </p:cNvPr>
          <p:cNvCxnSpPr>
            <a:cxnSpLocks/>
          </p:cNvCxnSpPr>
          <p:nvPr/>
        </p:nvCxnSpPr>
        <p:spPr>
          <a:xfrm>
            <a:off x="377687" y="5584154"/>
            <a:ext cx="290001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직선 연결선 194">
            <a:extLst>
              <a:ext uri="{FF2B5EF4-FFF2-40B4-BE49-F238E27FC236}">
                <a16:creationId xmlns:a16="http://schemas.microsoft.com/office/drawing/2014/main" id="{C6E5A0AB-32B8-4C0D-B7F3-6B2DF785BD55}"/>
              </a:ext>
            </a:extLst>
          </p:cNvPr>
          <p:cNvCxnSpPr>
            <a:cxnSpLocks/>
          </p:cNvCxnSpPr>
          <p:nvPr/>
        </p:nvCxnSpPr>
        <p:spPr>
          <a:xfrm>
            <a:off x="1242178" y="6286519"/>
            <a:ext cx="454460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직선 연결선 195">
            <a:extLst>
              <a:ext uri="{FF2B5EF4-FFF2-40B4-BE49-F238E27FC236}">
                <a16:creationId xmlns:a16="http://schemas.microsoft.com/office/drawing/2014/main" id="{8B2FA61F-9878-4CEA-9D80-4F2DB200EE3F}"/>
              </a:ext>
            </a:extLst>
          </p:cNvPr>
          <p:cNvCxnSpPr>
            <a:cxnSpLocks/>
          </p:cNvCxnSpPr>
          <p:nvPr/>
        </p:nvCxnSpPr>
        <p:spPr>
          <a:xfrm>
            <a:off x="377687" y="6517952"/>
            <a:ext cx="54841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직선 연결선 196">
            <a:extLst>
              <a:ext uri="{FF2B5EF4-FFF2-40B4-BE49-F238E27FC236}">
                <a16:creationId xmlns:a16="http://schemas.microsoft.com/office/drawing/2014/main" id="{EE6CEB1F-866C-49C8-8690-8323B1EAA266}"/>
              </a:ext>
            </a:extLst>
          </p:cNvPr>
          <p:cNvCxnSpPr>
            <a:cxnSpLocks/>
          </p:cNvCxnSpPr>
          <p:nvPr/>
        </p:nvCxnSpPr>
        <p:spPr>
          <a:xfrm>
            <a:off x="377687" y="6760768"/>
            <a:ext cx="8644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그림 67">
            <a:extLst>
              <a:ext uri="{FF2B5EF4-FFF2-40B4-BE49-F238E27FC236}">
                <a16:creationId xmlns:a16="http://schemas.microsoft.com/office/drawing/2014/main" id="{ABB4C6D5-144B-40AE-AD5A-1C51A1FEC2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798"/>
          <a:stretch/>
        </p:blipFill>
        <p:spPr>
          <a:xfrm>
            <a:off x="6244181" y="1773238"/>
            <a:ext cx="5618620" cy="184065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99" name="그림 198">
            <a:extLst>
              <a:ext uri="{FF2B5EF4-FFF2-40B4-BE49-F238E27FC236}">
                <a16:creationId xmlns:a16="http://schemas.microsoft.com/office/drawing/2014/main" id="{FFBF50FE-DC31-4C88-9CED-A21D7A4F7B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747" b="36895"/>
          <a:stretch/>
        </p:blipFill>
        <p:spPr>
          <a:xfrm>
            <a:off x="6244181" y="3624441"/>
            <a:ext cx="5618620" cy="133516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00" name="그림 199">
            <a:extLst>
              <a:ext uri="{FF2B5EF4-FFF2-40B4-BE49-F238E27FC236}">
                <a16:creationId xmlns:a16="http://schemas.microsoft.com/office/drawing/2014/main" id="{434DA12B-5147-47DF-BAB8-BB63A6F067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020"/>
          <a:stretch/>
        </p:blipFill>
        <p:spPr>
          <a:xfrm>
            <a:off x="6244181" y="4969326"/>
            <a:ext cx="5618620" cy="159930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cxnSp>
        <p:nvCxnSpPr>
          <p:cNvPr id="201" name="직선 연결선 200">
            <a:extLst>
              <a:ext uri="{FF2B5EF4-FFF2-40B4-BE49-F238E27FC236}">
                <a16:creationId xmlns:a16="http://schemas.microsoft.com/office/drawing/2014/main" id="{5089387C-DD84-4959-B10F-0FF33E3B4747}"/>
              </a:ext>
            </a:extLst>
          </p:cNvPr>
          <p:cNvCxnSpPr>
            <a:cxnSpLocks/>
          </p:cNvCxnSpPr>
          <p:nvPr/>
        </p:nvCxnSpPr>
        <p:spPr>
          <a:xfrm>
            <a:off x="6290365" y="3083913"/>
            <a:ext cx="52560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직선 연결선 201">
            <a:extLst>
              <a:ext uri="{FF2B5EF4-FFF2-40B4-BE49-F238E27FC236}">
                <a16:creationId xmlns:a16="http://schemas.microsoft.com/office/drawing/2014/main" id="{560EDA7A-D7EA-4C85-9DBE-CFC71F0D6212}"/>
              </a:ext>
            </a:extLst>
          </p:cNvPr>
          <p:cNvCxnSpPr>
            <a:cxnSpLocks/>
          </p:cNvCxnSpPr>
          <p:nvPr/>
        </p:nvCxnSpPr>
        <p:spPr>
          <a:xfrm>
            <a:off x="9236765" y="2845373"/>
            <a:ext cx="24339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직선 연결선 202">
            <a:extLst>
              <a:ext uri="{FF2B5EF4-FFF2-40B4-BE49-F238E27FC236}">
                <a16:creationId xmlns:a16="http://schemas.microsoft.com/office/drawing/2014/main" id="{CE159ADD-A1A6-4360-8651-DB2C9CBE804E}"/>
              </a:ext>
            </a:extLst>
          </p:cNvPr>
          <p:cNvCxnSpPr>
            <a:cxnSpLocks/>
          </p:cNvCxnSpPr>
          <p:nvPr/>
        </p:nvCxnSpPr>
        <p:spPr>
          <a:xfrm>
            <a:off x="7446270" y="3309199"/>
            <a:ext cx="436958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직선 연결선 203">
            <a:extLst>
              <a:ext uri="{FF2B5EF4-FFF2-40B4-BE49-F238E27FC236}">
                <a16:creationId xmlns:a16="http://schemas.microsoft.com/office/drawing/2014/main" id="{11E9115B-6398-4835-826E-D8629913D266}"/>
              </a:ext>
            </a:extLst>
          </p:cNvPr>
          <p:cNvCxnSpPr>
            <a:cxnSpLocks/>
          </p:cNvCxnSpPr>
          <p:nvPr/>
        </p:nvCxnSpPr>
        <p:spPr>
          <a:xfrm>
            <a:off x="6312450" y="3534485"/>
            <a:ext cx="436958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직선 연결선 204">
            <a:extLst>
              <a:ext uri="{FF2B5EF4-FFF2-40B4-BE49-F238E27FC236}">
                <a16:creationId xmlns:a16="http://schemas.microsoft.com/office/drawing/2014/main" id="{6FBECEC3-4C89-4E8E-BFC5-7ADD5B3FFB1B}"/>
              </a:ext>
            </a:extLst>
          </p:cNvPr>
          <p:cNvCxnSpPr>
            <a:cxnSpLocks/>
          </p:cNvCxnSpPr>
          <p:nvPr/>
        </p:nvCxnSpPr>
        <p:spPr>
          <a:xfrm>
            <a:off x="6299428" y="4480765"/>
            <a:ext cx="308163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직선 연결선 205">
            <a:extLst>
              <a:ext uri="{FF2B5EF4-FFF2-40B4-BE49-F238E27FC236}">
                <a16:creationId xmlns:a16="http://schemas.microsoft.com/office/drawing/2014/main" id="{B6313022-B071-42AC-96F0-25343EBE592C}"/>
              </a:ext>
            </a:extLst>
          </p:cNvPr>
          <p:cNvCxnSpPr>
            <a:cxnSpLocks/>
          </p:cNvCxnSpPr>
          <p:nvPr/>
        </p:nvCxnSpPr>
        <p:spPr>
          <a:xfrm>
            <a:off x="6312450" y="4710470"/>
            <a:ext cx="31747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직선 연결선 206">
            <a:extLst>
              <a:ext uri="{FF2B5EF4-FFF2-40B4-BE49-F238E27FC236}">
                <a16:creationId xmlns:a16="http://schemas.microsoft.com/office/drawing/2014/main" id="{B3B3EF36-3937-426B-B18F-57840F36AC0F}"/>
              </a:ext>
            </a:extLst>
          </p:cNvPr>
          <p:cNvCxnSpPr>
            <a:cxnSpLocks/>
          </p:cNvCxnSpPr>
          <p:nvPr/>
        </p:nvCxnSpPr>
        <p:spPr>
          <a:xfrm>
            <a:off x="7728762" y="6022435"/>
            <a:ext cx="394190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직선 연결선 207">
            <a:extLst>
              <a:ext uri="{FF2B5EF4-FFF2-40B4-BE49-F238E27FC236}">
                <a16:creationId xmlns:a16="http://schemas.microsoft.com/office/drawing/2014/main" id="{31D355DF-947B-4A11-8D06-599B8951588E}"/>
              </a:ext>
            </a:extLst>
          </p:cNvPr>
          <p:cNvCxnSpPr>
            <a:cxnSpLocks/>
          </p:cNvCxnSpPr>
          <p:nvPr/>
        </p:nvCxnSpPr>
        <p:spPr>
          <a:xfrm>
            <a:off x="6290365" y="6252139"/>
            <a:ext cx="151253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직선 연결선 208">
            <a:extLst>
              <a:ext uri="{FF2B5EF4-FFF2-40B4-BE49-F238E27FC236}">
                <a16:creationId xmlns:a16="http://schemas.microsoft.com/office/drawing/2014/main" id="{563448A5-9B8A-4746-B77C-7CDA353A5564}"/>
              </a:ext>
            </a:extLst>
          </p:cNvPr>
          <p:cNvCxnSpPr>
            <a:cxnSpLocks/>
          </p:cNvCxnSpPr>
          <p:nvPr/>
        </p:nvCxnSpPr>
        <p:spPr>
          <a:xfrm>
            <a:off x="6889967" y="6490055"/>
            <a:ext cx="30138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81FA7165-A8FF-44A6-BB2B-3D56E1A388D2}"/>
              </a:ext>
            </a:extLst>
          </p:cNvPr>
          <p:cNvSpPr/>
          <p:nvPr/>
        </p:nvSpPr>
        <p:spPr>
          <a:xfrm>
            <a:off x="6173587" y="6613351"/>
            <a:ext cx="58912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출처 </a:t>
            </a:r>
            <a:r>
              <a:rPr lang="en-US" altLang="ko-KR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1100" dirty="0">
                <a:latin typeface="나눔스퀘어" panose="020B0600000101010101" pitchFamily="50" charset="-127"/>
                <a:ea typeface="나눔스퀘어" panose="020B0600000101010101" pitchFamily="50" charset="-127"/>
                <a:hlinkClick r:id="rId5"/>
              </a:rPr>
              <a:t>https://paolocrosetto.wordpress.com/2021/04/12/is-mdpi-a-predatory-publisher/</a:t>
            </a:r>
            <a:r>
              <a:rPr lang="ko-KR" altLang="en-US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</p:txBody>
      </p:sp>
      <p:sp>
        <p:nvSpPr>
          <p:cNvPr id="79" name="직사각형 78">
            <a:hlinkClick r:id="rId6"/>
            <a:extLst>
              <a:ext uri="{FF2B5EF4-FFF2-40B4-BE49-F238E27FC236}">
                <a16:creationId xmlns:a16="http://schemas.microsoft.com/office/drawing/2014/main" id="{1AF3B50C-AC81-4975-B382-BE3EBA77805D}"/>
              </a:ext>
            </a:extLst>
          </p:cNvPr>
          <p:cNvSpPr/>
          <p:nvPr/>
        </p:nvSpPr>
        <p:spPr>
          <a:xfrm>
            <a:off x="6299428" y="3358578"/>
            <a:ext cx="734085" cy="1759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032436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그래픽 53">
            <a:extLst>
              <a:ext uri="{FF2B5EF4-FFF2-40B4-BE49-F238E27FC236}">
                <a16:creationId xmlns:a16="http://schemas.microsoft.com/office/drawing/2014/main" id="{0DB7B178-1B79-4B77-9FC6-EB570F872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34962" y="3965649"/>
            <a:ext cx="4864382" cy="20214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EEA22E-5EF0-4450-8D89-B8C184D77F99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03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914B0-430F-42B7-BEFC-630CC3E3EA22}"/>
              </a:ext>
            </a:extLst>
          </p:cNvPr>
          <p:cNvSpPr txBox="1"/>
          <p:nvPr/>
        </p:nvSpPr>
        <p:spPr>
          <a:xfrm>
            <a:off x="1663700" y="396845"/>
            <a:ext cx="680410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M </a:t>
            </a:r>
            <a:r>
              <a:rPr lang="ko-KR" altLang="en-US" sz="240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출산사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사례 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(3/8) 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– M 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출판사의 비즈니스 모델에 대한 비판</a:t>
            </a:r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3D96C6B4-F3BE-472C-BB1C-F0D0062555E8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012CCC75-3C39-472E-AD4A-88F039D627E5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OA 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업계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1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위인데 왜 국제적 논란이 끊이질 않는가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?</a:t>
              </a:r>
              <a:endPara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6" name="막힌 원호 5">
              <a:extLst>
                <a:ext uri="{FF2B5EF4-FFF2-40B4-BE49-F238E27FC236}">
                  <a16:creationId xmlns:a16="http://schemas.microsoft.com/office/drawing/2014/main" id="{E6E5E61B-2594-4176-8FED-80D936174525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막힌 원호 7">
              <a:extLst>
                <a:ext uri="{FF2B5EF4-FFF2-40B4-BE49-F238E27FC236}">
                  <a16:creationId xmlns:a16="http://schemas.microsoft.com/office/drawing/2014/main" id="{78FCFA6C-7C1C-4E9C-A2A1-77E9BA67730F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B70EA3EF-637A-4EF4-A9F6-7543BEED990A}"/>
              </a:ext>
            </a:extLst>
          </p:cNvPr>
          <p:cNvGrpSpPr/>
          <p:nvPr/>
        </p:nvGrpSpPr>
        <p:grpSpPr>
          <a:xfrm>
            <a:off x="6211189" y="990600"/>
            <a:ext cx="5653087" cy="850900"/>
            <a:chOff x="6211189" y="990600"/>
            <a:chExt cx="5653087" cy="850900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E06C2215-0E41-4DD2-8277-C58F5BE76892}"/>
                </a:ext>
              </a:extLst>
            </p:cNvPr>
            <p:cNvSpPr/>
            <p:nvPr/>
          </p:nvSpPr>
          <p:spPr>
            <a:xfrm>
              <a:off x="6211189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국제적인 논란은 왜 지속되는가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?</a:t>
              </a:r>
            </a:p>
          </p:txBody>
        </p:sp>
        <p:sp>
          <p:nvSpPr>
            <p:cNvPr id="7" name="막힌 원호 6">
              <a:extLst>
                <a:ext uri="{FF2B5EF4-FFF2-40B4-BE49-F238E27FC236}">
                  <a16:creationId xmlns:a16="http://schemas.microsoft.com/office/drawing/2014/main" id="{08A098DA-17A9-4BC2-AB04-5338154BE71F}"/>
                </a:ext>
              </a:extLst>
            </p:cNvPr>
            <p:cNvSpPr/>
            <p:nvPr/>
          </p:nvSpPr>
          <p:spPr>
            <a:xfrm rot="10800000">
              <a:off x="114046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막힌 원호 10">
              <a:extLst>
                <a:ext uri="{FF2B5EF4-FFF2-40B4-BE49-F238E27FC236}">
                  <a16:creationId xmlns:a16="http://schemas.microsoft.com/office/drawing/2014/main" id="{A6CC7DD2-BA6A-414A-B4E2-036E99271F34}"/>
                </a:ext>
              </a:extLst>
            </p:cNvPr>
            <p:cNvSpPr/>
            <p:nvPr/>
          </p:nvSpPr>
          <p:spPr>
            <a:xfrm>
              <a:off x="62865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F1875CE9-7AD5-49E7-AF2F-D5A88C290879}"/>
              </a:ext>
            </a:extLst>
          </p:cNvPr>
          <p:cNvGrpSpPr/>
          <p:nvPr/>
        </p:nvGrpSpPr>
        <p:grpSpPr>
          <a:xfrm>
            <a:off x="6319984" y="1695059"/>
            <a:ext cx="5737502" cy="1206549"/>
            <a:chOff x="6386019" y="1825198"/>
            <a:chExt cx="5737502" cy="1206549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B0589363-B679-4117-AE75-883EB15D1320}"/>
                </a:ext>
              </a:extLst>
            </p:cNvPr>
            <p:cNvGrpSpPr/>
            <p:nvPr/>
          </p:nvGrpSpPr>
          <p:grpSpPr>
            <a:xfrm>
              <a:off x="6386019" y="1943064"/>
              <a:ext cx="266700" cy="266700"/>
              <a:chOff x="635000" y="2311400"/>
              <a:chExt cx="266700" cy="266700"/>
            </a:xfrm>
          </p:grpSpPr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48F3C50F-59AF-4F72-BCD7-6BFC0D6057A2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1CA6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6" name="막힌 원호 15">
                <a:extLst>
                  <a:ext uri="{FF2B5EF4-FFF2-40B4-BE49-F238E27FC236}">
                    <a16:creationId xmlns:a16="http://schemas.microsoft.com/office/drawing/2014/main" id="{719E7861-010F-4428-A06D-178398378D03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F384EE-AC01-4FEA-BDDC-B51980349B28}"/>
                </a:ext>
              </a:extLst>
            </p:cNvPr>
            <p:cNvSpPr txBox="1"/>
            <p:nvPr/>
          </p:nvSpPr>
          <p:spPr>
            <a:xfrm>
              <a:off x="6678120" y="1825198"/>
              <a:ext cx="5445401" cy="12065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Guest Editor 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초청 메일에 논문 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10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편 모집 요청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3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편은 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APC 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무료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</a:p>
            <a:p>
              <a:pPr>
                <a:lnSpc>
                  <a:spcPct val="150000"/>
                </a:lnSpc>
              </a:pP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5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편은 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50% 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할인 등의 혜택과 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Guest Editor 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자신의 논문을 제외한 </a:t>
              </a:r>
              <a:endPara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9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편의 논문에 대한 승인 권한 부여</a:t>
              </a: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7D032BE0-1745-41CB-AE27-F71D93A51917}"/>
              </a:ext>
            </a:extLst>
          </p:cNvPr>
          <p:cNvGrpSpPr/>
          <p:nvPr/>
        </p:nvGrpSpPr>
        <p:grpSpPr>
          <a:xfrm>
            <a:off x="393700" y="1803400"/>
            <a:ext cx="4893361" cy="1131074"/>
            <a:chOff x="393700" y="2616200"/>
            <a:chExt cx="4893361" cy="1131074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EDA9AFBD-BFA1-43C5-BCA3-E25AFFB64FD6}"/>
                </a:ext>
              </a:extLst>
            </p:cNvPr>
            <p:cNvGrpSpPr/>
            <p:nvPr/>
          </p:nvGrpSpPr>
          <p:grpSpPr>
            <a:xfrm>
              <a:off x="393700" y="2616200"/>
              <a:ext cx="4200671" cy="553998"/>
              <a:chOff x="393700" y="1905000"/>
              <a:chExt cx="4200671" cy="553998"/>
            </a:xfrm>
          </p:grpSpPr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7882B9D9-574F-47FA-ADBD-D7A4FC7B4C59}"/>
                  </a:ext>
                </a:extLst>
              </p:cNvPr>
              <p:cNvGrpSpPr/>
              <p:nvPr/>
            </p:nvGrpSpPr>
            <p:grpSpPr>
              <a:xfrm>
                <a:off x="393700" y="1905000"/>
                <a:ext cx="266700" cy="266700"/>
                <a:chOff x="635000" y="2311400"/>
                <a:chExt cx="266700" cy="266700"/>
              </a:xfrm>
            </p:grpSpPr>
            <p:sp>
              <p:nvSpPr>
                <p:cNvPr id="27" name="타원 26">
                  <a:extLst>
                    <a:ext uri="{FF2B5EF4-FFF2-40B4-BE49-F238E27FC236}">
                      <a16:creationId xmlns:a16="http://schemas.microsoft.com/office/drawing/2014/main" id="{48BD321B-1302-4B0F-B16C-62F64884199A}"/>
                    </a:ext>
                  </a:extLst>
                </p:cNvPr>
                <p:cNvSpPr/>
                <p:nvPr/>
              </p:nvSpPr>
              <p:spPr>
                <a:xfrm>
                  <a:off x="736600" y="2400300"/>
                  <a:ext cx="88900" cy="88900"/>
                </a:xfrm>
                <a:prstGeom prst="ellipse">
                  <a:avLst/>
                </a:prstGeom>
                <a:solidFill>
                  <a:srgbClr val="007D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스퀘어 Bold" panose="020B0600000101010101" pitchFamily="50" charset="-127"/>
                    <a:ea typeface="나눔스퀘어 Bold" panose="020B0600000101010101" pitchFamily="50" charset="-127"/>
                  </a:endParaRPr>
                </a:p>
              </p:txBody>
            </p:sp>
            <p:sp>
              <p:nvSpPr>
                <p:cNvPr id="28" name="막힌 원호 27">
                  <a:extLst>
                    <a:ext uri="{FF2B5EF4-FFF2-40B4-BE49-F238E27FC236}">
                      <a16:creationId xmlns:a16="http://schemas.microsoft.com/office/drawing/2014/main" id="{53AF7BFD-02A6-4076-ACEB-D0F0049A5EA6}"/>
                    </a:ext>
                  </a:extLst>
                </p:cNvPr>
                <p:cNvSpPr/>
                <p:nvPr/>
              </p:nvSpPr>
              <p:spPr>
                <a:xfrm rot="16200000">
                  <a:off x="635000" y="2311400"/>
                  <a:ext cx="266700" cy="266700"/>
                </a:xfrm>
                <a:prstGeom prst="blockArc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endParaRP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63E164-9FEC-4055-9B68-30827D2371D4}"/>
                  </a:ext>
                </a:extLst>
              </p:cNvPr>
              <p:cNvSpPr txBox="1"/>
              <p:nvPr/>
            </p:nvSpPr>
            <p:spPr>
              <a:xfrm>
                <a:off x="685801" y="1905000"/>
                <a:ext cx="390857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pc="-7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EIC, Guest Editor, </a:t>
                </a:r>
                <a:r>
                  <a:rPr lang="ko-KR" altLang="en-US" spc="-7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기타 적합한 편집위원이 </a:t>
                </a:r>
                <a:br>
                  <a:rPr lang="en-US" altLang="ko-KR" spc="-7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</a:br>
                <a:r>
                  <a:rPr lang="ko-KR" altLang="en-US" spc="-7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최종 승인</a:t>
                </a:r>
                <a:r>
                  <a:rPr lang="en-US" altLang="ko-KR" spc="-7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/</a:t>
                </a:r>
                <a:r>
                  <a:rPr lang="ko-KR" altLang="en-US" spc="-7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거부 결정 권한 보유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ADAE99-920C-4185-B395-23D249D8ACE2}"/>
                </a:ext>
              </a:extLst>
            </p:cNvPr>
            <p:cNvSpPr txBox="1"/>
            <p:nvPr/>
          </p:nvSpPr>
          <p:spPr>
            <a:xfrm>
              <a:off x="685801" y="3254831"/>
              <a:ext cx="460126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144463" indent="-144463">
                <a:buSzPct val="85000"/>
                <a:buFont typeface="Arial" panose="020B0604020202020204" pitchFamily="34" charset="0"/>
                <a:buChar char="•"/>
              </a:pPr>
              <a:r>
                <a:rPr lang="ko-KR" altLang="en-US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단</a:t>
              </a:r>
              <a: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Special Issue</a:t>
              </a:r>
              <a:r>
                <a:rPr lang="ko-KR" altLang="en-US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의 </a:t>
              </a:r>
              <a: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Guest Editor</a:t>
              </a:r>
              <a:r>
                <a:rPr lang="ko-KR" altLang="en-US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는 자신의 논문에 대한 </a:t>
              </a:r>
              <a:b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권한을 가질 수 없음</a:t>
              </a: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43549E9D-09FE-423D-A74C-00665F56426A}"/>
              </a:ext>
            </a:extLst>
          </p:cNvPr>
          <p:cNvGrpSpPr/>
          <p:nvPr/>
        </p:nvGrpSpPr>
        <p:grpSpPr>
          <a:xfrm>
            <a:off x="393700" y="3130483"/>
            <a:ext cx="3252527" cy="276999"/>
            <a:chOff x="393700" y="1905000"/>
            <a:chExt cx="3252527" cy="276999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0F6B886D-4272-4E32-A38D-22A0BC62AB01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33" name="타원 32">
                <a:extLst>
                  <a:ext uri="{FF2B5EF4-FFF2-40B4-BE49-F238E27FC236}">
                    <a16:creationId xmlns:a16="http://schemas.microsoft.com/office/drawing/2014/main" id="{1461951A-1222-4243-8160-5D4F68BF6E7D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34" name="막힌 원호 33">
                <a:extLst>
                  <a:ext uri="{FF2B5EF4-FFF2-40B4-BE49-F238E27FC236}">
                    <a16:creationId xmlns:a16="http://schemas.microsoft.com/office/drawing/2014/main" id="{2CE039C5-7CF3-42CE-B413-DAF750951EC7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444E3D-DF37-43A7-951E-CEAE3510A78D}"/>
                </a:ext>
              </a:extLst>
            </p:cNvPr>
            <p:cNvSpPr txBox="1"/>
            <p:nvPr/>
          </p:nvSpPr>
          <p:spPr>
            <a:xfrm>
              <a:off x="685801" y="1905000"/>
              <a:ext cx="29604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일주일이라는 빠른 동료심사 과정</a:t>
              </a:r>
            </a:p>
          </p:txBody>
        </p: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EB3886CC-C199-426F-8E85-FAB07A7175E1}"/>
              </a:ext>
            </a:extLst>
          </p:cNvPr>
          <p:cNvGrpSpPr/>
          <p:nvPr/>
        </p:nvGrpSpPr>
        <p:grpSpPr>
          <a:xfrm>
            <a:off x="334961" y="6052457"/>
            <a:ext cx="5616575" cy="364217"/>
            <a:chOff x="334961" y="6052457"/>
            <a:chExt cx="5616575" cy="364217"/>
          </a:xfrm>
        </p:grpSpPr>
        <p:sp>
          <p:nvSpPr>
            <p:cNvPr id="35" name="사각형: 둥근 위쪽 모서리 34">
              <a:extLst>
                <a:ext uri="{FF2B5EF4-FFF2-40B4-BE49-F238E27FC236}">
                  <a16:creationId xmlns:a16="http://schemas.microsoft.com/office/drawing/2014/main" id="{D5580D17-4A2C-4CF6-BB76-29D216CCC5E7}"/>
                </a:ext>
              </a:extLst>
            </p:cNvPr>
            <p:cNvSpPr/>
            <p:nvPr/>
          </p:nvSpPr>
          <p:spPr>
            <a:xfrm>
              <a:off x="334961" y="6052457"/>
              <a:ext cx="5616575" cy="364217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7F7F7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91D13C7-7DEC-4948-A920-90FB5617E646}"/>
                </a:ext>
              </a:extLst>
            </p:cNvPr>
            <p:cNvSpPr txBox="1"/>
            <p:nvPr/>
          </p:nvSpPr>
          <p:spPr>
            <a:xfrm>
              <a:off x="419100" y="6147694"/>
              <a:ext cx="3312766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889000"/>
              <a:r>
                <a:rPr lang="en-US" altLang="ko-KR" sz="11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※ </a:t>
              </a:r>
              <a:r>
                <a:rPr lang="ko-KR" altLang="en-US" sz="11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출처 </a:t>
              </a:r>
              <a:r>
                <a:rPr lang="en-US" altLang="ko-KR" sz="11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: https://www.mdpi.com/editorial_process#Revision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52858130-364C-47FA-ACA2-821BA4F1FF93}"/>
              </a:ext>
            </a:extLst>
          </p:cNvPr>
          <p:cNvGrpSpPr/>
          <p:nvPr/>
        </p:nvGrpSpPr>
        <p:grpSpPr>
          <a:xfrm>
            <a:off x="6319984" y="3189725"/>
            <a:ext cx="5544291" cy="791050"/>
            <a:chOff x="6386019" y="1842530"/>
            <a:chExt cx="5544291" cy="791050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3780159C-7689-40C9-848B-948FE1970EC3}"/>
                </a:ext>
              </a:extLst>
            </p:cNvPr>
            <p:cNvGrpSpPr/>
            <p:nvPr/>
          </p:nvGrpSpPr>
          <p:grpSpPr>
            <a:xfrm>
              <a:off x="6386019" y="1943064"/>
              <a:ext cx="266700" cy="266700"/>
              <a:chOff x="635000" y="2311400"/>
              <a:chExt cx="266700" cy="266700"/>
            </a:xfrm>
          </p:grpSpPr>
          <p:sp>
            <p:nvSpPr>
              <p:cNvPr id="40" name="타원 39">
                <a:extLst>
                  <a:ext uri="{FF2B5EF4-FFF2-40B4-BE49-F238E27FC236}">
                    <a16:creationId xmlns:a16="http://schemas.microsoft.com/office/drawing/2014/main" id="{EF77DCA9-6585-408B-B41D-0D8D178CDA13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1CA6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41" name="막힌 원호 40">
                <a:extLst>
                  <a:ext uri="{FF2B5EF4-FFF2-40B4-BE49-F238E27FC236}">
                    <a16:creationId xmlns:a16="http://schemas.microsoft.com/office/drawing/2014/main" id="{B78E4918-2976-4A22-8611-4C813F91F441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A5E6080-B2E4-45F8-9B62-CEB1A30967B5}"/>
                </a:ext>
              </a:extLst>
            </p:cNvPr>
            <p:cNvSpPr txBox="1"/>
            <p:nvPr/>
          </p:nvSpPr>
          <p:spPr>
            <a:xfrm>
              <a:off x="6678119" y="1842530"/>
              <a:ext cx="5252191" cy="791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어떤 심사자가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Reject  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판정을 내렸음에도 불구하고 </a:t>
              </a:r>
              <a:b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논문이 수정없이 출판되기도 함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  <a:endPara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5A5E03A1-E660-419D-A553-75A1992C9B0A}"/>
              </a:ext>
            </a:extLst>
          </p:cNvPr>
          <p:cNvGrpSpPr/>
          <p:nvPr/>
        </p:nvGrpSpPr>
        <p:grpSpPr>
          <a:xfrm>
            <a:off x="6319984" y="4268893"/>
            <a:ext cx="5537054" cy="2212894"/>
            <a:chOff x="6319984" y="4268893"/>
            <a:chExt cx="5537054" cy="2212894"/>
          </a:xfrm>
        </p:grpSpPr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DD3183B3-2DCC-4978-90AD-B11D047C343F}"/>
                </a:ext>
              </a:extLst>
            </p:cNvPr>
            <p:cNvGrpSpPr/>
            <p:nvPr/>
          </p:nvGrpSpPr>
          <p:grpSpPr>
            <a:xfrm>
              <a:off x="6319984" y="4268893"/>
              <a:ext cx="4590072" cy="292452"/>
              <a:chOff x="6386019" y="1933539"/>
              <a:chExt cx="4590072" cy="292452"/>
            </a:xfrm>
          </p:grpSpPr>
          <p:grpSp>
            <p:nvGrpSpPr>
              <p:cNvPr id="43" name="그룹 42">
                <a:extLst>
                  <a:ext uri="{FF2B5EF4-FFF2-40B4-BE49-F238E27FC236}">
                    <a16:creationId xmlns:a16="http://schemas.microsoft.com/office/drawing/2014/main" id="{E0A57148-2D2D-430D-A4B0-73B6A67BDDE5}"/>
                  </a:ext>
                </a:extLst>
              </p:cNvPr>
              <p:cNvGrpSpPr/>
              <p:nvPr/>
            </p:nvGrpSpPr>
            <p:grpSpPr>
              <a:xfrm>
                <a:off x="6386019" y="1943064"/>
                <a:ext cx="266700" cy="266700"/>
                <a:chOff x="635000" y="2311400"/>
                <a:chExt cx="266700" cy="266700"/>
              </a:xfrm>
            </p:grpSpPr>
            <p:sp>
              <p:nvSpPr>
                <p:cNvPr id="45" name="타원 44">
                  <a:extLst>
                    <a:ext uri="{FF2B5EF4-FFF2-40B4-BE49-F238E27FC236}">
                      <a16:creationId xmlns:a16="http://schemas.microsoft.com/office/drawing/2014/main" id="{EF5EAB54-CDBD-443F-AB36-847FEF10F74F}"/>
                    </a:ext>
                  </a:extLst>
                </p:cNvPr>
                <p:cNvSpPr/>
                <p:nvPr/>
              </p:nvSpPr>
              <p:spPr>
                <a:xfrm>
                  <a:off x="736600" y="2400300"/>
                  <a:ext cx="88900" cy="88900"/>
                </a:xfrm>
                <a:prstGeom prst="ellipse">
                  <a:avLst/>
                </a:prstGeom>
                <a:solidFill>
                  <a:srgbClr val="1CA6C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10000"/>
                    </a:lnSpc>
                  </a:pPr>
                  <a:endParaRPr lang="ko-KR" altLang="en-US" dirty="0">
                    <a:latin typeface="나눔스퀘어 Bold" panose="020B0600000101010101" pitchFamily="50" charset="-127"/>
                    <a:ea typeface="나눔스퀘어 Bold" panose="020B0600000101010101" pitchFamily="50" charset="-127"/>
                  </a:endParaRPr>
                </a:p>
              </p:txBody>
            </p:sp>
            <p:sp>
              <p:nvSpPr>
                <p:cNvPr id="46" name="막힌 원호 45">
                  <a:extLst>
                    <a:ext uri="{FF2B5EF4-FFF2-40B4-BE49-F238E27FC236}">
                      <a16:creationId xmlns:a16="http://schemas.microsoft.com/office/drawing/2014/main" id="{306FE79D-17BE-4CF9-A048-219022CA5089}"/>
                    </a:ext>
                  </a:extLst>
                </p:cNvPr>
                <p:cNvSpPr/>
                <p:nvPr/>
              </p:nvSpPr>
              <p:spPr>
                <a:xfrm rot="16200000">
                  <a:off x="635000" y="2311400"/>
                  <a:ext cx="266700" cy="266700"/>
                </a:xfrm>
                <a:prstGeom prst="blockArc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10000"/>
                    </a:lnSpc>
                  </a:pPr>
                  <a:endParaRPr lang="ko-KR" altLang="en-US" dirty="0"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endParaRPr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F0914AA-6716-4536-AEE8-1E0D36991405}"/>
                  </a:ext>
                </a:extLst>
              </p:cNvPr>
              <p:cNvSpPr txBox="1"/>
              <p:nvPr/>
            </p:nvSpPr>
            <p:spPr>
              <a:xfrm>
                <a:off x="6678120" y="1933539"/>
                <a:ext cx="4297971" cy="292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pc="-7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투고로부터 출판까지의 중앙값</a:t>
                </a:r>
                <a:r>
                  <a:rPr lang="en-US" altLang="ko-KR" spc="-7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(Median)</a:t>
                </a:r>
                <a:r>
                  <a:rPr lang="ko-KR" altLang="en-US" spc="-7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이 </a:t>
                </a:r>
                <a:r>
                  <a:rPr lang="en-US" altLang="ko-KR" spc="-7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39</a:t>
                </a:r>
                <a:r>
                  <a:rPr lang="ko-KR" altLang="en-US" spc="-7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일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BB8F112-D142-4C9A-866A-0486A6ED56F2}"/>
                </a:ext>
              </a:extLst>
            </p:cNvPr>
            <p:cNvSpPr txBox="1"/>
            <p:nvPr/>
          </p:nvSpPr>
          <p:spPr>
            <a:xfrm>
              <a:off x="6586684" y="4632178"/>
              <a:ext cx="5270354" cy="18496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463" indent="-144463">
                <a:lnSpc>
                  <a:spcPct val="150000"/>
                </a:lnSpc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저자는 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7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일의 동료 심사 후 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Major/Minor Revision 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결과를 받아 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2~3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일 안에 회신해야 하고 리뷰어도 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2~3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일 안에 검토의견을 다시 보내야 함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</a:p>
            <a:p>
              <a:pPr marL="144463" indent="-144463">
                <a:lnSpc>
                  <a:spcPct val="150000"/>
                </a:lnSpc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이러한 프로세스가 빠른 출판에는 도움이 될 수 있지만 </a:t>
              </a:r>
              <a:b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논문의 학술적 품질을 높이는데 도움이 될 수 있을까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?</a:t>
              </a:r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55" name="슬라이드 번호 개체 틀 54">
            <a:extLst>
              <a:ext uri="{FF2B5EF4-FFF2-40B4-BE49-F238E27FC236}">
                <a16:creationId xmlns:a16="http://schemas.microsoft.com/office/drawing/2014/main" id="{9B5F0FA9-0721-4099-9E93-1A817A6E1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21300" y="6530443"/>
            <a:ext cx="149400" cy="169277"/>
          </a:xfrm>
          <a:prstGeom prst="rect">
            <a:avLst/>
          </a:prstGeom>
        </p:spPr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27</a:t>
            </a:fld>
            <a:endParaRPr lang="en-US" altLang="ko-KR" dirty="0"/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29476221-0284-4962-BFEE-FFECFCD9C464}"/>
              </a:ext>
            </a:extLst>
          </p:cNvPr>
          <p:cNvGrpSpPr/>
          <p:nvPr/>
        </p:nvGrpSpPr>
        <p:grpSpPr>
          <a:xfrm>
            <a:off x="393700" y="3605167"/>
            <a:ext cx="5557836" cy="553998"/>
            <a:chOff x="393700" y="1905000"/>
            <a:chExt cx="5557836" cy="553998"/>
          </a:xfrm>
        </p:grpSpPr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E5390DC2-6526-4C33-B10D-462E5A3D7C5A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58" name="타원 57">
                <a:extLst>
                  <a:ext uri="{FF2B5EF4-FFF2-40B4-BE49-F238E27FC236}">
                    <a16:creationId xmlns:a16="http://schemas.microsoft.com/office/drawing/2014/main" id="{73130B9D-DE7D-4F4A-9541-2B2538454B6A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59" name="막힌 원호 58">
                <a:extLst>
                  <a:ext uri="{FF2B5EF4-FFF2-40B4-BE49-F238E27FC236}">
                    <a16:creationId xmlns:a16="http://schemas.microsoft.com/office/drawing/2014/main" id="{6D4E73F6-13FA-4341-8F49-73F2EBA5848B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B83B150-8A3E-4A9E-ABB1-FCCBC814642C}"/>
                </a:ext>
              </a:extLst>
            </p:cNvPr>
            <p:cNvSpPr txBox="1"/>
            <p:nvPr/>
          </p:nvSpPr>
          <p:spPr>
            <a:xfrm>
              <a:off x="685801" y="1905000"/>
              <a:ext cx="526573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Major/Minor Revision 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통보 후 저자가 수정본 제출 기한을 지키지 못할 경우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신규 투고로 처리하여 거절율을 과장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358413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차트 67">
            <a:extLst>
              <a:ext uri="{FF2B5EF4-FFF2-40B4-BE49-F238E27FC236}">
                <a16:creationId xmlns:a16="http://schemas.microsoft.com/office/drawing/2014/main" id="{41DC3885-15A1-4CCF-BD83-17434E4131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8526865"/>
              </p:ext>
            </p:extLst>
          </p:nvPr>
        </p:nvGraphicFramePr>
        <p:xfrm>
          <a:off x="336809" y="1773238"/>
          <a:ext cx="5616573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2101195-2044-4996-A9C4-2FD0EB0BC643}"/>
              </a:ext>
            </a:extLst>
          </p:cNvPr>
          <p:cNvSpPr txBox="1"/>
          <p:nvPr/>
        </p:nvSpPr>
        <p:spPr>
          <a:xfrm>
            <a:off x="336809" y="1776992"/>
            <a:ext cx="461619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’22.10 </a:t>
            </a:r>
            <a:r>
              <a:rPr lang="ko-KR" altLang="en-US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기준</a:t>
            </a:r>
            <a:endParaRPr lang="en-US" altLang="ko-KR" sz="1400" dirty="0">
              <a:solidFill>
                <a:srgbClr val="FF99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180975" indent="-180975">
              <a:buFontTx/>
              <a:buChar char="-"/>
            </a:pPr>
            <a:r>
              <a:rPr lang="en-US" altLang="ko-KR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M</a:t>
            </a:r>
            <a:r>
              <a:rPr lang="ko-KR" altLang="en-US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출판사 학술지의 평균 </a:t>
            </a:r>
            <a:r>
              <a:rPr lang="en-US" altLang="ko-KR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APC=1,347CHF(</a:t>
            </a:r>
            <a:r>
              <a:rPr lang="ko-KR" altLang="en-US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약 </a:t>
            </a:r>
            <a:r>
              <a:rPr lang="en-US" altLang="ko-KR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192.8</a:t>
            </a:r>
            <a:r>
              <a:rPr lang="ko-KR" altLang="en-US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만원</a:t>
            </a:r>
            <a:r>
              <a:rPr lang="en-US" altLang="ko-KR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</a:p>
          <a:p>
            <a:pPr marL="180975" indent="-180975">
              <a:buFontTx/>
              <a:buChar char="-"/>
            </a:pPr>
            <a:r>
              <a:rPr lang="en-US" altLang="ko-KR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2022</a:t>
            </a:r>
            <a:r>
              <a:rPr lang="ko-KR" altLang="en-US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 한 해 매출만 한화 약 </a:t>
            </a:r>
            <a:r>
              <a:rPr lang="en-US" altLang="ko-KR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</a:t>
            </a:r>
            <a:r>
              <a:rPr lang="ko-KR" altLang="en-US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천</a:t>
            </a:r>
            <a:r>
              <a:rPr lang="en-US" altLang="ko-KR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</a:t>
            </a:r>
            <a:r>
              <a:rPr lang="ko-KR" altLang="en-US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백억원의 매출 예상</a:t>
            </a:r>
            <a:br>
              <a:rPr lang="en-US" altLang="ko-KR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en-US" altLang="ko-KR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(APC </a:t>
            </a:r>
            <a:r>
              <a:rPr lang="ko-KR" altLang="en-US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할인 등의 정책을 따지면 이보다 적을 것</a:t>
            </a:r>
            <a:r>
              <a:rPr lang="en-US" altLang="ko-KR" sz="1400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lang="ko-KR" altLang="en-US" sz="1400" dirty="0">
              <a:solidFill>
                <a:srgbClr val="FF99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38AE865C-FB2A-4A24-9C44-DF3979C5EE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820" b="66630"/>
          <a:stretch/>
        </p:blipFill>
        <p:spPr>
          <a:xfrm>
            <a:off x="1085849" y="2729991"/>
            <a:ext cx="3698011" cy="1132594"/>
          </a:xfrm>
          <a:prstGeom prst="rect">
            <a:avLst/>
          </a:prstGeom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2F054723-D5CB-4691-B550-15A9BC942B1A}"/>
              </a:ext>
            </a:extLst>
          </p:cNvPr>
          <p:cNvGrpSpPr/>
          <p:nvPr/>
        </p:nvGrpSpPr>
        <p:grpSpPr>
          <a:xfrm>
            <a:off x="2539622" y="1821498"/>
            <a:ext cx="1289369" cy="216297"/>
            <a:chOff x="1802420" y="1871484"/>
            <a:chExt cx="1289369" cy="216297"/>
          </a:xfrm>
        </p:grpSpPr>
        <p:sp>
          <p:nvSpPr>
            <p:cNvPr id="37" name="사각형: 둥근 모서리 36">
              <a:extLst>
                <a:ext uri="{FF2B5EF4-FFF2-40B4-BE49-F238E27FC236}">
                  <a16:creationId xmlns:a16="http://schemas.microsoft.com/office/drawing/2014/main" id="{20B98935-2E5A-4A98-BE0E-693069672B2A}"/>
                </a:ext>
              </a:extLst>
            </p:cNvPr>
            <p:cNvSpPr/>
            <p:nvPr/>
          </p:nvSpPr>
          <p:spPr>
            <a:xfrm>
              <a:off x="1802420" y="1871484"/>
              <a:ext cx="1289369" cy="21629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40C4DD3-2E92-47A2-976C-CEE3B395BF7E}"/>
                </a:ext>
              </a:extLst>
            </p:cNvPr>
            <p:cNvSpPr txBox="1"/>
            <p:nvPr/>
          </p:nvSpPr>
          <p:spPr>
            <a:xfrm>
              <a:off x="1998423" y="1887299"/>
              <a:ext cx="8973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1200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’</a:t>
              </a:r>
              <a:r>
                <a:rPr lang="en-US" altLang="ko-KR" sz="1200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23.04.04 </a:t>
              </a:r>
              <a:r>
                <a:rPr lang="ko-KR" altLang="en-US" sz="1200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기준</a:t>
              </a:r>
              <a:endParaRPr lang="ko-KR" altLang="en-US" sz="12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39" name="이등변 삼각형 38">
            <a:extLst>
              <a:ext uri="{FF2B5EF4-FFF2-40B4-BE49-F238E27FC236}">
                <a16:creationId xmlns:a16="http://schemas.microsoft.com/office/drawing/2014/main" id="{EBE31505-0311-47CD-9279-C8B6DB635CB7}"/>
              </a:ext>
            </a:extLst>
          </p:cNvPr>
          <p:cNvSpPr/>
          <p:nvPr/>
        </p:nvSpPr>
        <p:spPr>
          <a:xfrm flipV="1">
            <a:off x="1170405" y="5791654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0" name="이등변 삼각형 39">
            <a:extLst>
              <a:ext uri="{FF2B5EF4-FFF2-40B4-BE49-F238E27FC236}">
                <a16:creationId xmlns:a16="http://schemas.microsoft.com/office/drawing/2014/main" id="{AE242E74-1D20-4106-AB8F-9B47BEBEBEF8}"/>
              </a:ext>
            </a:extLst>
          </p:cNvPr>
          <p:cNvSpPr/>
          <p:nvPr/>
        </p:nvSpPr>
        <p:spPr>
          <a:xfrm flipV="1">
            <a:off x="1865730" y="5672590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1" name="이등변 삼각형 40">
            <a:extLst>
              <a:ext uri="{FF2B5EF4-FFF2-40B4-BE49-F238E27FC236}">
                <a16:creationId xmlns:a16="http://schemas.microsoft.com/office/drawing/2014/main" id="{1456F0ED-6DAD-4899-83FC-75C8F46601AE}"/>
              </a:ext>
            </a:extLst>
          </p:cNvPr>
          <p:cNvSpPr/>
          <p:nvPr/>
        </p:nvSpPr>
        <p:spPr>
          <a:xfrm flipV="1">
            <a:off x="2558674" y="5427319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2" name="이등변 삼각형 41">
            <a:extLst>
              <a:ext uri="{FF2B5EF4-FFF2-40B4-BE49-F238E27FC236}">
                <a16:creationId xmlns:a16="http://schemas.microsoft.com/office/drawing/2014/main" id="{D54B6F93-233C-4A47-A276-0282A2730569}"/>
              </a:ext>
            </a:extLst>
          </p:cNvPr>
          <p:cNvSpPr/>
          <p:nvPr/>
        </p:nvSpPr>
        <p:spPr>
          <a:xfrm flipV="1">
            <a:off x="3251618" y="4891535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3" name="이등변 삼각형 42">
            <a:extLst>
              <a:ext uri="{FF2B5EF4-FFF2-40B4-BE49-F238E27FC236}">
                <a16:creationId xmlns:a16="http://schemas.microsoft.com/office/drawing/2014/main" id="{049F82D9-BBEF-4971-AA1A-1102E2D8833D}"/>
              </a:ext>
            </a:extLst>
          </p:cNvPr>
          <p:cNvSpPr/>
          <p:nvPr/>
        </p:nvSpPr>
        <p:spPr>
          <a:xfrm flipV="1">
            <a:off x="3946943" y="4079523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4" name="이등변 삼각형 43">
            <a:extLst>
              <a:ext uri="{FF2B5EF4-FFF2-40B4-BE49-F238E27FC236}">
                <a16:creationId xmlns:a16="http://schemas.microsoft.com/office/drawing/2014/main" id="{2A27DABF-81B1-40F1-ADB1-524EE2A3BF2A}"/>
              </a:ext>
            </a:extLst>
          </p:cNvPr>
          <p:cNvSpPr/>
          <p:nvPr/>
        </p:nvSpPr>
        <p:spPr>
          <a:xfrm flipV="1">
            <a:off x="4644649" y="2972238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5" name="이등변 삼각형 44">
            <a:extLst>
              <a:ext uri="{FF2B5EF4-FFF2-40B4-BE49-F238E27FC236}">
                <a16:creationId xmlns:a16="http://schemas.microsoft.com/office/drawing/2014/main" id="{386431EB-00C7-4555-9ED7-30F1DE204659}"/>
              </a:ext>
            </a:extLst>
          </p:cNvPr>
          <p:cNvSpPr/>
          <p:nvPr/>
        </p:nvSpPr>
        <p:spPr>
          <a:xfrm flipV="1">
            <a:off x="5339974" y="2793643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0" name="막힌 원호 49">
            <a:extLst>
              <a:ext uri="{FF2B5EF4-FFF2-40B4-BE49-F238E27FC236}">
                <a16:creationId xmlns:a16="http://schemas.microsoft.com/office/drawing/2014/main" id="{31FE35C0-66FB-488F-B227-1A558D30EEED}"/>
              </a:ext>
            </a:extLst>
          </p:cNvPr>
          <p:cNvSpPr/>
          <p:nvPr/>
        </p:nvSpPr>
        <p:spPr>
          <a:xfrm rot="10800000">
            <a:off x="11349545" y="990600"/>
            <a:ext cx="393700" cy="393700"/>
          </a:xfrm>
          <a:prstGeom prst="blockArc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7F40609-7E94-4930-9303-57694C619BD3}"/>
              </a:ext>
            </a:extLst>
          </p:cNvPr>
          <p:cNvSpPr txBox="1"/>
          <p:nvPr/>
        </p:nvSpPr>
        <p:spPr>
          <a:xfrm>
            <a:off x="4895995" y="1243838"/>
            <a:ext cx="240001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M 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출판사의 전체 논문수</a:t>
            </a:r>
          </a:p>
        </p:txBody>
      </p:sp>
      <p:sp>
        <p:nvSpPr>
          <p:cNvPr id="52" name="막힌 원호 51">
            <a:extLst>
              <a:ext uri="{FF2B5EF4-FFF2-40B4-BE49-F238E27FC236}">
                <a16:creationId xmlns:a16="http://schemas.microsoft.com/office/drawing/2014/main" id="{B64B0396-5628-4383-B041-8FD97E7E41B6}"/>
              </a:ext>
            </a:extLst>
          </p:cNvPr>
          <p:cNvSpPr/>
          <p:nvPr/>
        </p:nvSpPr>
        <p:spPr>
          <a:xfrm>
            <a:off x="419100" y="1358900"/>
            <a:ext cx="482600" cy="482600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3" name="슬라이드 번호 개체 틀 62">
            <a:extLst>
              <a:ext uri="{FF2B5EF4-FFF2-40B4-BE49-F238E27FC236}">
                <a16:creationId xmlns:a16="http://schemas.microsoft.com/office/drawing/2014/main" id="{BC42B970-CC90-41AA-9FED-6DF995304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18414" y="6530443"/>
            <a:ext cx="155172" cy="169277"/>
          </a:xfrm>
        </p:spPr>
        <p:txBody>
          <a:bodyPr/>
          <a:lstStyle/>
          <a:p>
            <a:pPr algn="ctr"/>
            <a:fld id="{D55F2F95-60E5-4E8B-936D-D88E0897C03A}" type="slidenum">
              <a:rPr lang="en-US" altLang="ko-KR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pPr algn="ctr"/>
              <a:t>28</a:t>
            </a:fld>
            <a:endParaRPr lang="en-US" altLang="ko-KR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D34D730-33BA-468C-A85F-E0002D84CF97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03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2C01707-C80D-400A-87AF-46BD2D38C4C4}"/>
              </a:ext>
            </a:extLst>
          </p:cNvPr>
          <p:cNvSpPr txBox="1"/>
          <p:nvPr/>
        </p:nvSpPr>
        <p:spPr>
          <a:xfrm>
            <a:off x="1663700" y="396845"/>
            <a:ext cx="679769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M 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출판사 사례 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(4/8)  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– </a:t>
            </a:r>
            <a:r>
              <a:rPr lang="en-US" altLang="ko-KR" sz="200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WoS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전체 검색 결과 및 연도별 </a:t>
            </a:r>
            <a:r>
              <a:rPr lang="ko-KR" altLang="en-US" sz="200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논문수</a:t>
            </a:r>
            <a:endParaRPr lang="ko-KR" altLang="en-US" sz="20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ADD426CA-C5A7-470A-8613-F4E24D18D671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70" name="사각형: 둥근 모서리 69">
              <a:extLst>
                <a:ext uri="{FF2B5EF4-FFF2-40B4-BE49-F238E27FC236}">
                  <a16:creationId xmlns:a16="http://schemas.microsoft.com/office/drawing/2014/main" id="{022997D1-713E-4AA7-B32A-9323946C6A62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M </a:t>
              </a:r>
              <a:r>
                <a:rPr lang="ko-KR" altLang="en-US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출판사의 연도별 </a:t>
              </a:r>
              <a:r>
                <a:rPr lang="ko-KR" altLang="en-US" sz="2000" b="1" dirty="0" err="1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논문수</a:t>
              </a:r>
              <a:endParaRPr lang="ko-KR" altLang="en-US" sz="2000" b="1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1" name="막힌 원호 70">
              <a:extLst>
                <a:ext uri="{FF2B5EF4-FFF2-40B4-BE49-F238E27FC236}">
                  <a16:creationId xmlns:a16="http://schemas.microsoft.com/office/drawing/2014/main" id="{588C31DC-2FAB-4A1C-8060-3F3C68AEE2F9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2" name="막힌 원호 71">
              <a:extLst>
                <a:ext uri="{FF2B5EF4-FFF2-40B4-BE49-F238E27FC236}">
                  <a16:creationId xmlns:a16="http://schemas.microsoft.com/office/drawing/2014/main" id="{FEE3D797-5470-43BB-8B98-A10216137E88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8A5D0764-456C-4638-B331-E7819CE45032}"/>
              </a:ext>
            </a:extLst>
          </p:cNvPr>
          <p:cNvGrpSpPr/>
          <p:nvPr/>
        </p:nvGrpSpPr>
        <p:grpSpPr>
          <a:xfrm>
            <a:off x="6240463" y="990600"/>
            <a:ext cx="5653087" cy="850900"/>
            <a:chOff x="6203951" y="990600"/>
            <a:chExt cx="5653087" cy="850900"/>
          </a:xfrm>
        </p:grpSpPr>
        <p:sp>
          <p:nvSpPr>
            <p:cNvPr id="74" name="사각형: 둥근 모서리 73">
              <a:extLst>
                <a:ext uri="{FF2B5EF4-FFF2-40B4-BE49-F238E27FC236}">
                  <a16:creationId xmlns:a16="http://schemas.microsoft.com/office/drawing/2014/main" id="{6A1DD241-2F43-4FDD-9333-7623BA1EDE70}"/>
                </a:ext>
              </a:extLst>
            </p:cNvPr>
            <p:cNvSpPr/>
            <p:nvPr/>
          </p:nvSpPr>
          <p:spPr>
            <a:xfrm>
              <a:off x="6203951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M </a:t>
              </a:r>
              <a:r>
                <a:rPr lang="ko-KR" altLang="en-US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출판사의 연도별 </a:t>
              </a:r>
              <a:r>
                <a:rPr lang="ko-KR" altLang="en-US" sz="2000" b="1" dirty="0" err="1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논문수</a:t>
              </a:r>
              <a:endParaRPr lang="ko-KR" altLang="en-US" sz="2000" b="1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5" name="막힌 원호 74">
              <a:extLst>
                <a:ext uri="{FF2B5EF4-FFF2-40B4-BE49-F238E27FC236}">
                  <a16:creationId xmlns:a16="http://schemas.microsoft.com/office/drawing/2014/main" id="{936FB084-DA9F-4CD1-B80C-8050D7A0C04C}"/>
                </a:ext>
              </a:extLst>
            </p:cNvPr>
            <p:cNvSpPr/>
            <p:nvPr/>
          </p:nvSpPr>
          <p:spPr>
            <a:xfrm>
              <a:off x="6288089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6" name="막힌 원호 75">
              <a:extLst>
                <a:ext uri="{FF2B5EF4-FFF2-40B4-BE49-F238E27FC236}">
                  <a16:creationId xmlns:a16="http://schemas.microsoft.com/office/drawing/2014/main" id="{9E378155-615D-4BA0-A387-ADE139C741D5}"/>
                </a:ext>
              </a:extLst>
            </p:cNvPr>
            <p:cNvSpPr/>
            <p:nvPr/>
          </p:nvSpPr>
          <p:spPr>
            <a:xfrm rot="10800000">
              <a:off x="11406189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80207BC1-F5D1-4C78-9F8E-2FCBDAEF61B9}"/>
              </a:ext>
            </a:extLst>
          </p:cNvPr>
          <p:cNvGrpSpPr/>
          <p:nvPr/>
        </p:nvGrpSpPr>
        <p:grpSpPr>
          <a:xfrm>
            <a:off x="6319984" y="1760667"/>
            <a:ext cx="4065378" cy="375552"/>
            <a:chOff x="6790224" y="1589130"/>
            <a:chExt cx="4065378" cy="375552"/>
          </a:xfrm>
        </p:grpSpPr>
        <p:grpSp>
          <p:nvGrpSpPr>
            <p:cNvPr id="78" name="그룹 77">
              <a:extLst>
                <a:ext uri="{FF2B5EF4-FFF2-40B4-BE49-F238E27FC236}">
                  <a16:creationId xmlns:a16="http://schemas.microsoft.com/office/drawing/2014/main" id="{63405F7F-E624-4B3B-922B-48061584F337}"/>
                </a:ext>
              </a:extLst>
            </p:cNvPr>
            <p:cNvGrpSpPr/>
            <p:nvPr/>
          </p:nvGrpSpPr>
          <p:grpSpPr>
            <a:xfrm>
              <a:off x="6790224" y="1691014"/>
              <a:ext cx="266700" cy="266700"/>
              <a:chOff x="635000" y="2311400"/>
              <a:chExt cx="266700" cy="266700"/>
            </a:xfrm>
          </p:grpSpPr>
          <p:sp>
            <p:nvSpPr>
              <p:cNvPr id="80" name="타원 79">
                <a:extLst>
                  <a:ext uri="{FF2B5EF4-FFF2-40B4-BE49-F238E27FC236}">
                    <a16:creationId xmlns:a16="http://schemas.microsoft.com/office/drawing/2014/main" id="{EBD332AE-BB03-4EFD-9E5F-F0E91D8CE557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81" name="막힌 원호 80">
                <a:extLst>
                  <a:ext uri="{FF2B5EF4-FFF2-40B4-BE49-F238E27FC236}">
                    <a16:creationId xmlns:a16="http://schemas.microsoft.com/office/drawing/2014/main" id="{F7DF75EE-D754-4909-9A0A-5BB36B4A9EE5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08B7DEE-5629-460D-A4A8-A3954D29BCF7}"/>
                </a:ext>
              </a:extLst>
            </p:cNvPr>
            <p:cNvSpPr txBox="1"/>
            <p:nvPr/>
          </p:nvSpPr>
          <p:spPr>
            <a:xfrm>
              <a:off x="7082325" y="1589130"/>
              <a:ext cx="3773277" cy="3755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2022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 </a:t>
              </a:r>
              <a:r>
                <a:rPr lang="en-US" altLang="ko-KR" spc="-7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WoS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출판된 </a:t>
              </a:r>
              <a:r>
                <a:rPr lang="ko-KR" altLang="en-US" spc="-7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논문수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 288,165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편</a:t>
              </a:r>
            </a:p>
          </p:txBody>
        </p: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FB8F84A2-392F-4D9B-84AB-82EE9A5F48A4}"/>
              </a:ext>
            </a:extLst>
          </p:cNvPr>
          <p:cNvGrpSpPr/>
          <p:nvPr/>
        </p:nvGrpSpPr>
        <p:grpSpPr>
          <a:xfrm>
            <a:off x="6319984" y="3069987"/>
            <a:ext cx="5537053" cy="1206549"/>
            <a:chOff x="6790224" y="5004330"/>
            <a:chExt cx="5537053" cy="1206549"/>
          </a:xfrm>
        </p:grpSpPr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C9E4B0D7-E895-47D2-9683-D241CFDBDD45}"/>
                </a:ext>
              </a:extLst>
            </p:cNvPr>
            <p:cNvGrpSpPr/>
            <p:nvPr/>
          </p:nvGrpSpPr>
          <p:grpSpPr>
            <a:xfrm>
              <a:off x="6790224" y="5110690"/>
              <a:ext cx="266700" cy="266700"/>
              <a:chOff x="635000" y="2311400"/>
              <a:chExt cx="266700" cy="266700"/>
            </a:xfrm>
          </p:grpSpPr>
          <p:sp>
            <p:nvSpPr>
              <p:cNvPr id="100" name="타원 99">
                <a:extLst>
                  <a:ext uri="{FF2B5EF4-FFF2-40B4-BE49-F238E27FC236}">
                    <a16:creationId xmlns:a16="http://schemas.microsoft.com/office/drawing/2014/main" id="{40326BF9-34DA-447F-BC9F-AD0FC99CA68E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01" name="막힌 원호 100">
                <a:extLst>
                  <a:ext uri="{FF2B5EF4-FFF2-40B4-BE49-F238E27FC236}">
                    <a16:creationId xmlns:a16="http://schemas.microsoft.com/office/drawing/2014/main" id="{22E14EAE-6267-458F-BA97-3A89E544AEBF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0CF1B98-5F08-4260-B822-36625D95FFD7}"/>
                </a:ext>
              </a:extLst>
            </p:cNvPr>
            <p:cNvSpPr txBox="1"/>
            <p:nvPr/>
          </p:nvSpPr>
          <p:spPr>
            <a:xfrm>
              <a:off x="7082325" y="5004330"/>
              <a:ext cx="5244952" cy="1206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논문 한 편에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2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인의 동료심사자를 운영하고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 </a:t>
              </a:r>
              <a:b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모든 논문이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R1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에서 판정이 완료되었다 가정해도 </a:t>
              </a:r>
              <a:b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2022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년 기준 연 인원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67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만 명 필요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  <a:endPara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107" name="그룹 106">
            <a:extLst>
              <a:ext uri="{FF2B5EF4-FFF2-40B4-BE49-F238E27FC236}">
                <a16:creationId xmlns:a16="http://schemas.microsoft.com/office/drawing/2014/main" id="{ADA39F2A-20DE-485D-95A1-E0CA3F60DC16}"/>
              </a:ext>
            </a:extLst>
          </p:cNvPr>
          <p:cNvGrpSpPr/>
          <p:nvPr/>
        </p:nvGrpSpPr>
        <p:grpSpPr>
          <a:xfrm>
            <a:off x="6319984" y="2207578"/>
            <a:ext cx="5537053" cy="791050"/>
            <a:chOff x="6790224" y="5004329"/>
            <a:chExt cx="5537053" cy="791050"/>
          </a:xfrm>
        </p:grpSpPr>
        <p:grpSp>
          <p:nvGrpSpPr>
            <p:cNvPr id="108" name="그룹 107">
              <a:extLst>
                <a:ext uri="{FF2B5EF4-FFF2-40B4-BE49-F238E27FC236}">
                  <a16:creationId xmlns:a16="http://schemas.microsoft.com/office/drawing/2014/main" id="{03B28EBA-4F3B-4751-AABF-44081DFF8DE5}"/>
                </a:ext>
              </a:extLst>
            </p:cNvPr>
            <p:cNvGrpSpPr/>
            <p:nvPr/>
          </p:nvGrpSpPr>
          <p:grpSpPr>
            <a:xfrm>
              <a:off x="6790224" y="5110690"/>
              <a:ext cx="266700" cy="266700"/>
              <a:chOff x="635000" y="2311400"/>
              <a:chExt cx="266700" cy="266700"/>
            </a:xfrm>
          </p:grpSpPr>
          <p:sp>
            <p:nvSpPr>
              <p:cNvPr id="110" name="타원 109">
                <a:extLst>
                  <a:ext uri="{FF2B5EF4-FFF2-40B4-BE49-F238E27FC236}">
                    <a16:creationId xmlns:a16="http://schemas.microsoft.com/office/drawing/2014/main" id="{F9B543BB-9410-4BDD-8F80-05715BDF2DB8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11" name="막힌 원호 110">
                <a:extLst>
                  <a:ext uri="{FF2B5EF4-FFF2-40B4-BE49-F238E27FC236}">
                    <a16:creationId xmlns:a16="http://schemas.microsoft.com/office/drawing/2014/main" id="{7A8A0FF0-C3B8-493E-9585-8A42BC1E6F43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08F10BC-48C6-4E44-9951-B3DEE017FF52}"/>
                </a:ext>
              </a:extLst>
            </p:cNvPr>
            <p:cNvSpPr txBox="1"/>
            <p:nvPr/>
          </p:nvSpPr>
          <p:spPr>
            <a:xfrm>
              <a:off x="7082325" y="5004329"/>
              <a:ext cx="5244952" cy="791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’20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기준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M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출판사의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논문 </a:t>
              </a:r>
              <a:r>
                <a:rPr lang="ko-KR" altLang="en-US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거절율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57(</a:t>
              </a:r>
              <a:r>
                <a:rPr lang="ko-KR" altLang="en-US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채택율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43%) 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hlinkClick r:id="rId4"/>
                </a:rPr>
                <a:t>https://www.mdpi.com/anniversary25/blog/about-mdpi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 </a:t>
              </a:r>
              <a:endPara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3A599A08-CF22-444F-85A5-AA848527CEAE}"/>
              </a:ext>
            </a:extLst>
          </p:cNvPr>
          <p:cNvGrpSpPr/>
          <p:nvPr/>
        </p:nvGrpSpPr>
        <p:grpSpPr>
          <a:xfrm>
            <a:off x="6319984" y="4347895"/>
            <a:ext cx="5537053" cy="1206549"/>
            <a:chOff x="6790224" y="4999575"/>
            <a:chExt cx="5537053" cy="1206549"/>
          </a:xfrm>
        </p:grpSpPr>
        <p:grpSp>
          <p:nvGrpSpPr>
            <p:cNvPr id="113" name="그룹 112">
              <a:extLst>
                <a:ext uri="{FF2B5EF4-FFF2-40B4-BE49-F238E27FC236}">
                  <a16:creationId xmlns:a16="http://schemas.microsoft.com/office/drawing/2014/main" id="{AB4DE24A-0B84-4420-81B2-E49EEDDB3B57}"/>
                </a:ext>
              </a:extLst>
            </p:cNvPr>
            <p:cNvGrpSpPr/>
            <p:nvPr/>
          </p:nvGrpSpPr>
          <p:grpSpPr>
            <a:xfrm>
              <a:off x="6790224" y="5110690"/>
              <a:ext cx="266700" cy="266700"/>
              <a:chOff x="635000" y="2311400"/>
              <a:chExt cx="266700" cy="266700"/>
            </a:xfrm>
          </p:grpSpPr>
          <p:sp>
            <p:nvSpPr>
              <p:cNvPr id="115" name="타원 114">
                <a:extLst>
                  <a:ext uri="{FF2B5EF4-FFF2-40B4-BE49-F238E27FC236}">
                    <a16:creationId xmlns:a16="http://schemas.microsoft.com/office/drawing/2014/main" id="{2D7D64FF-E2CC-4C8C-B31A-F461FE50BAC1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16" name="막힌 원호 115">
                <a:extLst>
                  <a:ext uri="{FF2B5EF4-FFF2-40B4-BE49-F238E27FC236}">
                    <a16:creationId xmlns:a16="http://schemas.microsoft.com/office/drawing/2014/main" id="{9F7658F2-F348-45F5-8C73-89DB8329EC41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7418929-E2FE-45A2-8E66-3D35785CAAD8}"/>
                </a:ext>
              </a:extLst>
            </p:cNvPr>
            <p:cNvSpPr txBox="1"/>
            <p:nvPr/>
          </p:nvSpPr>
          <p:spPr>
            <a:xfrm>
              <a:off x="7082325" y="4999575"/>
              <a:ext cx="5244952" cy="1206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특히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I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학술지의 경우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2022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년에만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16,213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편 출판됨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위 기준 적용시 약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3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만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8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천 편의 논문이 투고되었을 것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이때 약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7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만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6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천 명의 동료심사자 필요</a:t>
              </a:r>
              <a:endPara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E3661D23-4D66-4EB6-92FF-820253C67B25}"/>
              </a:ext>
            </a:extLst>
          </p:cNvPr>
          <p:cNvGrpSpPr/>
          <p:nvPr/>
        </p:nvGrpSpPr>
        <p:grpSpPr>
          <a:xfrm>
            <a:off x="6319984" y="5625802"/>
            <a:ext cx="5537053" cy="791050"/>
            <a:chOff x="6790224" y="5004342"/>
            <a:chExt cx="5537053" cy="791050"/>
          </a:xfrm>
        </p:grpSpPr>
        <p:grpSp>
          <p:nvGrpSpPr>
            <p:cNvPr id="118" name="그룹 117">
              <a:extLst>
                <a:ext uri="{FF2B5EF4-FFF2-40B4-BE49-F238E27FC236}">
                  <a16:creationId xmlns:a16="http://schemas.microsoft.com/office/drawing/2014/main" id="{8A160070-C65E-48A9-BCF9-75FC771FA03D}"/>
                </a:ext>
              </a:extLst>
            </p:cNvPr>
            <p:cNvGrpSpPr/>
            <p:nvPr/>
          </p:nvGrpSpPr>
          <p:grpSpPr>
            <a:xfrm>
              <a:off x="6790224" y="5110690"/>
              <a:ext cx="266700" cy="266700"/>
              <a:chOff x="635000" y="2311400"/>
              <a:chExt cx="266700" cy="266700"/>
            </a:xfrm>
          </p:grpSpPr>
          <p:sp>
            <p:nvSpPr>
              <p:cNvPr id="120" name="타원 119">
                <a:extLst>
                  <a:ext uri="{FF2B5EF4-FFF2-40B4-BE49-F238E27FC236}">
                    <a16:creationId xmlns:a16="http://schemas.microsoft.com/office/drawing/2014/main" id="{DE734C7B-3F8A-4889-B840-E81B8AA72D1A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21" name="막힌 원호 120">
                <a:extLst>
                  <a:ext uri="{FF2B5EF4-FFF2-40B4-BE49-F238E27FC236}">
                    <a16:creationId xmlns:a16="http://schemas.microsoft.com/office/drawing/2014/main" id="{5D6C5310-48B0-49B1-8A14-735721DFF330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002A87E-030F-46A7-BB3B-3B300A2A45B4}"/>
                </a:ext>
              </a:extLst>
            </p:cNvPr>
            <p:cNvSpPr txBox="1"/>
            <p:nvPr/>
          </p:nvSpPr>
          <p:spPr>
            <a:xfrm>
              <a:off x="7082325" y="5004342"/>
              <a:ext cx="5244952" cy="791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EIC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와 편집자는 출판된 모든 논문에 책임을 질 수 있는가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?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지속적 운영이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가능한 수치인가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?</a:t>
              </a:r>
              <a:endPara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375828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>
            <a:extLst>
              <a:ext uri="{FF2B5EF4-FFF2-40B4-BE49-F238E27FC236}">
                <a16:creationId xmlns:a16="http://schemas.microsoft.com/office/drawing/2014/main" id="{2F054723-D5CB-4691-B550-15A9BC942B1A}"/>
              </a:ext>
            </a:extLst>
          </p:cNvPr>
          <p:cNvGrpSpPr/>
          <p:nvPr/>
        </p:nvGrpSpPr>
        <p:grpSpPr>
          <a:xfrm>
            <a:off x="2539622" y="1821498"/>
            <a:ext cx="1289369" cy="216297"/>
            <a:chOff x="1802420" y="1871484"/>
            <a:chExt cx="1289369" cy="216297"/>
          </a:xfrm>
        </p:grpSpPr>
        <p:sp>
          <p:nvSpPr>
            <p:cNvPr id="37" name="사각형: 둥근 모서리 36">
              <a:extLst>
                <a:ext uri="{FF2B5EF4-FFF2-40B4-BE49-F238E27FC236}">
                  <a16:creationId xmlns:a16="http://schemas.microsoft.com/office/drawing/2014/main" id="{20B98935-2E5A-4A98-BE0E-693069672B2A}"/>
                </a:ext>
              </a:extLst>
            </p:cNvPr>
            <p:cNvSpPr/>
            <p:nvPr/>
          </p:nvSpPr>
          <p:spPr>
            <a:xfrm>
              <a:off x="1802420" y="1871484"/>
              <a:ext cx="1289369" cy="21629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40C4DD3-2E92-47A2-976C-CEE3B395BF7E}"/>
                </a:ext>
              </a:extLst>
            </p:cNvPr>
            <p:cNvSpPr txBox="1"/>
            <p:nvPr/>
          </p:nvSpPr>
          <p:spPr>
            <a:xfrm>
              <a:off x="1998423" y="1887299"/>
              <a:ext cx="8973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1200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’</a:t>
              </a:r>
              <a:r>
                <a:rPr lang="en-US" altLang="ko-KR" sz="1200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23.04.04 </a:t>
              </a:r>
              <a:r>
                <a:rPr lang="ko-KR" altLang="en-US" sz="1200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기준</a:t>
              </a:r>
              <a:endParaRPr lang="ko-KR" altLang="en-US" sz="12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39" name="이등변 삼각형 38">
            <a:extLst>
              <a:ext uri="{FF2B5EF4-FFF2-40B4-BE49-F238E27FC236}">
                <a16:creationId xmlns:a16="http://schemas.microsoft.com/office/drawing/2014/main" id="{EBE31505-0311-47CD-9279-C8B6DB635CB7}"/>
              </a:ext>
            </a:extLst>
          </p:cNvPr>
          <p:cNvSpPr/>
          <p:nvPr/>
        </p:nvSpPr>
        <p:spPr>
          <a:xfrm flipV="1">
            <a:off x="1170405" y="5791654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0" name="이등변 삼각형 39">
            <a:extLst>
              <a:ext uri="{FF2B5EF4-FFF2-40B4-BE49-F238E27FC236}">
                <a16:creationId xmlns:a16="http://schemas.microsoft.com/office/drawing/2014/main" id="{AE242E74-1D20-4106-AB8F-9B47BEBEBEF8}"/>
              </a:ext>
            </a:extLst>
          </p:cNvPr>
          <p:cNvSpPr/>
          <p:nvPr/>
        </p:nvSpPr>
        <p:spPr>
          <a:xfrm flipV="1">
            <a:off x="1865730" y="5672590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1" name="이등변 삼각형 40">
            <a:extLst>
              <a:ext uri="{FF2B5EF4-FFF2-40B4-BE49-F238E27FC236}">
                <a16:creationId xmlns:a16="http://schemas.microsoft.com/office/drawing/2014/main" id="{1456F0ED-6DAD-4899-83FC-75C8F46601AE}"/>
              </a:ext>
            </a:extLst>
          </p:cNvPr>
          <p:cNvSpPr/>
          <p:nvPr/>
        </p:nvSpPr>
        <p:spPr>
          <a:xfrm flipV="1">
            <a:off x="2558674" y="5427319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2" name="이등변 삼각형 41">
            <a:extLst>
              <a:ext uri="{FF2B5EF4-FFF2-40B4-BE49-F238E27FC236}">
                <a16:creationId xmlns:a16="http://schemas.microsoft.com/office/drawing/2014/main" id="{D54B6F93-233C-4A47-A276-0282A2730569}"/>
              </a:ext>
            </a:extLst>
          </p:cNvPr>
          <p:cNvSpPr/>
          <p:nvPr/>
        </p:nvSpPr>
        <p:spPr>
          <a:xfrm flipV="1">
            <a:off x="3251618" y="4891535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3" name="이등변 삼각형 42">
            <a:extLst>
              <a:ext uri="{FF2B5EF4-FFF2-40B4-BE49-F238E27FC236}">
                <a16:creationId xmlns:a16="http://schemas.microsoft.com/office/drawing/2014/main" id="{049F82D9-BBEF-4971-AA1A-1102E2D8833D}"/>
              </a:ext>
            </a:extLst>
          </p:cNvPr>
          <p:cNvSpPr/>
          <p:nvPr/>
        </p:nvSpPr>
        <p:spPr>
          <a:xfrm flipV="1">
            <a:off x="3946943" y="4079523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4" name="이등변 삼각형 43">
            <a:extLst>
              <a:ext uri="{FF2B5EF4-FFF2-40B4-BE49-F238E27FC236}">
                <a16:creationId xmlns:a16="http://schemas.microsoft.com/office/drawing/2014/main" id="{2A27DABF-81B1-40F1-ADB1-524EE2A3BF2A}"/>
              </a:ext>
            </a:extLst>
          </p:cNvPr>
          <p:cNvSpPr/>
          <p:nvPr/>
        </p:nvSpPr>
        <p:spPr>
          <a:xfrm flipV="1">
            <a:off x="4644649" y="2972238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5" name="이등변 삼각형 44">
            <a:extLst>
              <a:ext uri="{FF2B5EF4-FFF2-40B4-BE49-F238E27FC236}">
                <a16:creationId xmlns:a16="http://schemas.microsoft.com/office/drawing/2014/main" id="{386431EB-00C7-4555-9ED7-30F1DE204659}"/>
              </a:ext>
            </a:extLst>
          </p:cNvPr>
          <p:cNvSpPr/>
          <p:nvPr/>
        </p:nvSpPr>
        <p:spPr>
          <a:xfrm flipV="1">
            <a:off x="5339974" y="2793643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0" name="막힌 원호 49">
            <a:extLst>
              <a:ext uri="{FF2B5EF4-FFF2-40B4-BE49-F238E27FC236}">
                <a16:creationId xmlns:a16="http://schemas.microsoft.com/office/drawing/2014/main" id="{31FE35C0-66FB-488F-B227-1A558D30EEED}"/>
              </a:ext>
            </a:extLst>
          </p:cNvPr>
          <p:cNvSpPr/>
          <p:nvPr/>
        </p:nvSpPr>
        <p:spPr>
          <a:xfrm rot="10800000">
            <a:off x="11349545" y="990600"/>
            <a:ext cx="393700" cy="393700"/>
          </a:xfrm>
          <a:prstGeom prst="blockArc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2" name="막힌 원호 51">
            <a:extLst>
              <a:ext uri="{FF2B5EF4-FFF2-40B4-BE49-F238E27FC236}">
                <a16:creationId xmlns:a16="http://schemas.microsoft.com/office/drawing/2014/main" id="{B64B0396-5628-4383-B041-8FD97E7E41B6}"/>
              </a:ext>
            </a:extLst>
          </p:cNvPr>
          <p:cNvSpPr/>
          <p:nvPr/>
        </p:nvSpPr>
        <p:spPr>
          <a:xfrm>
            <a:off x="419100" y="1358900"/>
            <a:ext cx="482600" cy="482600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3" name="슬라이드 번호 개체 틀 62">
            <a:extLst>
              <a:ext uri="{FF2B5EF4-FFF2-40B4-BE49-F238E27FC236}">
                <a16:creationId xmlns:a16="http://schemas.microsoft.com/office/drawing/2014/main" id="{BC42B970-CC90-41AA-9FED-6DF995304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18414" y="6530443"/>
            <a:ext cx="155172" cy="169277"/>
          </a:xfrm>
        </p:spPr>
        <p:txBody>
          <a:bodyPr/>
          <a:lstStyle/>
          <a:p>
            <a:pPr algn="ctr"/>
            <a:fld id="{D55F2F95-60E5-4E8B-936D-D88E0897C03A}" type="slidenum">
              <a:rPr lang="en-US" altLang="ko-KR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pPr algn="ctr"/>
              <a:t>29</a:t>
            </a:fld>
            <a:endParaRPr lang="en-US" altLang="ko-KR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D34D730-33BA-468C-A85F-E0002D84CF97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03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2C01707-C80D-400A-87AF-46BD2D38C4C4}"/>
              </a:ext>
            </a:extLst>
          </p:cNvPr>
          <p:cNvSpPr txBox="1"/>
          <p:nvPr/>
        </p:nvSpPr>
        <p:spPr>
          <a:xfrm>
            <a:off x="1663700" y="396845"/>
            <a:ext cx="688714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M 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출판사 사례 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(5/8)  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– </a:t>
            </a:r>
            <a:r>
              <a:rPr lang="en-US" altLang="ko-KR" sz="200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WoS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등재지인 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M 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출판사의  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IJMS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사례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6C65D16-26AF-45D9-8793-79032052AB8C}"/>
              </a:ext>
            </a:extLst>
          </p:cNvPr>
          <p:cNvGrpSpPr/>
          <p:nvPr/>
        </p:nvGrpSpPr>
        <p:grpSpPr>
          <a:xfrm>
            <a:off x="334962" y="990600"/>
            <a:ext cx="11522075" cy="850900"/>
            <a:chOff x="334962" y="990600"/>
            <a:chExt cx="11522075" cy="850900"/>
          </a:xfrm>
        </p:grpSpPr>
        <p:sp>
          <p:nvSpPr>
            <p:cNvPr id="70" name="사각형: 둥근 모서리 69">
              <a:extLst>
                <a:ext uri="{FF2B5EF4-FFF2-40B4-BE49-F238E27FC236}">
                  <a16:creationId xmlns:a16="http://schemas.microsoft.com/office/drawing/2014/main" id="{022997D1-713E-4AA7-B32A-9323946C6A62}"/>
                </a:ext>
              </a:extLst>
            </p:cNvPr>
            <p:cNvSpPr/>
            <p:nvPr/>
          </p:nvSpPr>
          <p:spPr>
            <a:xfrm>
              <a:off x="334962" y="1196975"/>
              <a:ext cx="11522075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’22</a:t>
              </a:r>
              <a:r>
                <a:rPr lang="ko-KR" altLang="en-US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년 </a:t>
              </a:r>
              <a:r>
                <a:rPr lang="en-US" altLang="ko-KR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M </a:t>
              </a:r>
              <a:r>
                <a:rPr lang="ko-KR" altLang="en-US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출판사의 </a:t>
              </a:r>
              <a:r>
                <a:rPr lang="en-US" altLang="ko-KR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IJMS</a:t>
              </a:r>
              <a:r>
                <a:rPr lang="ko-KR" altLang="en-US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분석 결과</a:t>
              </a:r>
            </a:p>
          </p:txBody>
        </p:sp>
        <p:sp>
          <p:nvSpPr>
            <p:cNvPr id="71" name="막힌 원호 70">
              <a:extLst>
                <a:ext uri="{FF2B5EF4-FFF2-40B4-BE49-F238E27FC236}">
                  <a16:creationId xmlns:a16="http://schemas.microsoft.com/office/drawing/2014/main" id="{588C31DC-2FAB-4A1C-8060-3F3C68AEE2F9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2" name="막힌 원호 71">
              <a:extLst>
                <a:ext uri="{FF2B5EF4-FFF2-40B4-BE49-F238E27FC236}">
                  <a16:creationId xmlns:a16="http://schemas.microsoft.com/office/drawing/2014/main" id="{FEE3D797-5470-43BB-8B98-A10216137E88}"/>
                </a:ext>
              </a:extLst>
            </p:cNvPr>
            <p:cNvSpPr/>
            <p:nvPr/>
          </p:nvSpPr>
          <p:spPr>
            <a:xfrm rot="10800000">
              <a:off x="11349545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80207BC1-F5D1-4C78-9F8E-2FCBDAEF61B9}"/>
              </a:ext>
            </a:extLst>
          </p:cNvPr>
          <p:cNvGrpSpPr/>
          <p:nvPr/>
        </p:nvGrpSpPr>
        <p:grpSpPr>
          <a:xfrm>
            <a:off x="6319984" y="1846394"/>
            <a:ext cx="4787947" cy="523220"/>
            <a:chOff x="6790224" y="1674857"/>
            <a:chExt cx="4787947" cy="523220"/>
          </a:xfrm>
        </p:grpSpPr>
        <p:grpSp>
          <p:nvGrpSpPr>
            <p:cNvPr id="78" name="그룹 77">
              <a:extLst>
                <a:ext uri="{FF2B5EF4-FFF2-40B4-BE49-F238E27FC236}">
                  <a16:creationId xmlns:a16="http://schemas.microsoft.com/office/drawing/2014/main" id="{63405F7F-E624-4B3B-922B-48061584F337}"/>
                </a:ext>
              </a:extLst>
            </p:cNvPr>
            <p:cNvGrpSpPr/>
            <p:nvPr/>
          </p:nvGrpSpPr>
          <p:grpSpPr>
            <a:xfrm>
              <a:off x="6790224" y="1691014"/>
              <a:ext cx="266700" cy="266700"/>
              <a:chOff x="635000" y="2311400"/>
              <a:chExt cx="266700" cy="266700"/>
            </a:xfrm>
          </p:grpSpPr>
          <p:sp>
            <p:nvSpPr>
              <p:cNvPr id="80" name="타원 79">
                <a:extLst>
                  <a:ext uri="{FF2B5EF4-FFF2-40B4-BE49-F238E27FC236}">
                    <a16:creationId xmlns:a16="http://schemas.microsoft.com/office/drawing/2014/main" id="{EBD332AE-BB03-4EFD-9E5F-F0E91D8CE557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81" name="막힌 원호 80">
                <a:extLst>
                  <a:ext uri="{FF2B5EF4-FFF2-40B4-BE49-F238E27FC236}">
                    <a16:creationId xmlns:a16="http://schemas.microsoft.com/office/drawing/2014/main" id="{F7DF75EE-D754-4909-9A0A-5BB36B4A9EE5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08B7DEE-5629-460D-A4A8-A3954D29BCF7}"/>
                </a:ext>
              </a:extLst>
            </p:cNvPr>
            <p:cNvSpPr txBox="1"/>
            <p:nvPr/>
          </p:nvSpPr>
          <p:spPr>
            <a:xfrm>
              <a:off x="7082325" y="1674857"/>
              <a:ext cx="4495846" cy="5232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본 학술지의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Editorial Board Member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는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1,912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명</a:t>
              </a:r>
              <a:b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hlinkClick r:id="rId2"/>
                </a:rPr>
                <a:t>https://www.mdpi.com/journal/ijms/editors</a:t>
              </a:r>
              <a: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  <a:endParaRPr lang="ko-KR" altLang="en-US" sz="16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92" name="그룹 91">
            <a:extLst>
              <a:ext uri="{FF2B5EF4-FFF2-40B4-BE49-F238E27FC236}">
                <a16:creationId xmlns:a16="http://schemas.microsoft.com/office/drawing/2014/main" id="{2CB51842-B18D-4504-8573-1C4D80D4636A}"/>
              </a:ext>
            </a:extLst>
          </p:cNvPr>
          <p:cNvGrpSpPr/>
          <p:nvPr/>
        </p:nvGrpSpPr>
        <p:grpSpPr>
          <a:xfrm>
            <a:off x="6319984" y="5587678"/>
            <a:ext cx="5537053" cy="1110259"/>
            <a:chOff x="6790224" y="5197321"/>
            <a:chExt cx="5537053" cy="1110259"/>
          </a:xfrm>
        </p:grpSpPr>
        <p:grpSp>
          <p:nvGrpSpPr>
            <p:cNvPr id="93" name="그룹 92">
              <a:extLst>
                <a:ext uri="{FF2B5EF4-FFF2-40B4-BE49-F238E27FC236}">
                  <a16:creationId xmlns:a16="http://schemas.microsoft.com/office/drawing/2014/main" id="{97E22CA3-9645-4FFA-9127-2BBDD8189E12}"/>
                </a:ext>
              </a:extLst>
            </p:cNvPr>
            <p:cNvGrpSpPr/>
            <p:nvPr/>
          </p:nvGrpSpPr>
          <p:grpSpPr>
            <a:xfrm>
              <a:off x="6790224" y="5197321"/>
              <a:ext cx="266700" cy="266700"/>
              <a:chOff x="635000" y="2398031"/>
              <a:chExt cx="266700" cy="266700"/>
            </a:xfrm>
          </p:grpSpPr>
          <p:sp>
            <p:nvSpPr>
              <p:cNvPr id="95" name="타원 94">
                <a:extLst>
                  <a:ext uri="{FF2B5EF4-FFF2-40B4-BE49-F238E27FC236}">
                    <a16:creationId xmlns:a16="http://schemas.microsoft.com/office/drawing/2014/main" id="{2CC33429-1A6D-4674-9BFD-373578CB4DC3}"/>
                  </a:ext>
                </a:extLst>
              </p:cNvPr>
              <p:cNvSpPr/>
              <p:nvPr/>
            </p:nvSpPr>
            <p:spPr>
              <a:xfrm>
                <a:off x="736600" y="2486931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96" name="막힌 원호 95">
                <a:extLst>
                  <a:ext uri="{FF2B5EF4-FFF2-40B4-BE49-F238E27FC236}">
                    <a16:creationId xmlns:a16="http://schemas.microsoft.com/office/drawing/2014/main" id="{4F8AE8D9-D9D5-49A5-9C3B-2C02BF84BBF6}"/>
                  </a:ext>
                </a:extLst>
              </p:cNvPr>
              <p:cNvSpPr/>
              <p:nvPr/>
            </p:nvSpPr>
            <p:spPr>
              <a:xfrm rot="16200000">
                <a:off x="635000" y="2398031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254303A-54F6-48DA-87D8-6E30B5B298A3}"/>
                </a:ext>
              </a:extLst>
            </p:cNvPr>
            <p:cNvSpPr txBox="1"/>
            <p:nvPr/>
          </p:nvSpPr>
          <p:spPr>
            <a:xfrm>
              <a:off x="7082325" y="5199584"/>
              <a:ext cx="5244952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M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사의 영리 행위가 곧 부실 학술지임을  의미하지 않으나 </a:t>
              </a:r>
              <a:b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4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만 편 가까운 논문이 투고되는 상황에서 </a:t>
              </a:r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Editor,  Reviewer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에</a:t>
              </a:r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대한 품질 관리가 어떻게 이루어지는가에 </a:t>
              </a:r>
              <a:b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대한 </a:t>
              </a:r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KISTI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의 질문에 답을 받지 못함</a:t>
              </a:r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  <a:endPara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3A599A08-CF22-444F-85A5-AA848527CEAE}"/>
              </a:ext>
            </a:extLst>
          </p:cNvPr>
          <p:cNvGrpSpPr/>
          <p:nvPr/>
        </p:nvGrpSpPr>
        <p:grpSpPr>
          <a:xfrm>
            <a:off x="6319984" y="3718012"/>
            <a:ext cx="5537053" cy="830997"/>
            <a:chOff x="6790224" y="5099586"/>
            <a:chExt cx="5537053" cy="830997"/>
          </a:xfrm>
        </p:grpSpPr>
        <p:grpSp>
          <p:nvGrpSpPr>
            <p:cNvPr id="113" name="그룹 112">
              <a:extLst>
                <a:ext uri="{FF2B5EF4-FFF2-40B4-BE49-F238E27FC236}">
                  <a16:creationId xmlns:a16="http://schemas.microsoft.com/office/drawing/2014/main" id="{AB4DE24A-0B84-4420-81B2-E49EEDDB3B57}"/>
                </a:ext>
              </a:extLst>
            </p:cNvPr>
            <p:cNvGrpSpPr/>
            <p:nvPr/>
          </p:nvGrpSpPr>
          <p:grpSpPr>
            <a:xfrm>
              <a:off x="6790224" y="5110690"/>
              <a:ext cx="266700" cy="266700"/>
              <a:chOff x="635000" y="2311400"/>
              <a:chExt cx="266700" cy="266700"/>
            </a:xfrm>
          </p:grpSpPr>
          <p:sp>
            <p:nvSpPr>
              <p:cNvPr id="115" name="타원 114">
                <a:extLst>
                  <a:ext uri="{FF2B5EF4-FFF2-40B4-BE49-F238E27FC236}">
                    <a16:creationId xmlns:a16="http://schemas.microsoft.com/office/drawing/2014/main" id="{2D7D64FF-E2CC-4C8C-B31A-F461FE50BAC1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16" name="막힌 원호 115">
                <a:extLst>
                  <a:ext uri="{FF2B5EF4-FFF2-40B4-BE49-F238E27FC236}">
                    <a16:creationId xmlns:a16="http://schemas.microsoft.com/office/drawing/2014/main" id="{9F7658F2-F348-45F5-8C73-89DB8329EC41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7418929-E2FE-45A2-8E66-3D35785CAAD8}"/>
                </a:ext>
              </a:extLst>
            </p:cNvPr>
            <p:cNvSpPr txBox="1"/>
            <p:nvPr/>
          </p:nvSpPr>
          <p:spPr>
            <a:xfrm>
              <a:off x="7082325" y="5099586"/>
              <a:ext cx="524495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앞 페이지의 기준을 동일하게 적용하면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</a:p>
            <a:p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위 기준 적용시 약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3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만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8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천 편의 논문이 투고되었을 것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</a:p>
            <a:p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이때 최소 약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7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만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6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천 명의 동료심사자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중복 포함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)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필요</a:t>
              </a:r>
              <a:endPara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E3661D23-4D66-4EB6-92FF-820253C67B25}"/>
              </a:ext>
            </a:extLst>
          </p:cNvPr>
          <p:cNvGrpSpPr/>
          <p:nvPr/>
        </p:nvGrpSpPr>
        <p:grpSpPr>
          <a:xfrm>
            <a:off x="6319984" y="4771040"/>
            <a:ext cx="5537053" cy="553998"/>
            <a:chOff x="6790224" y="5109118"/>
            <a:chExt cx="5537053" cy="553998"/>
          </a:xfrm>
        </p:grpSpPr>
        <p:grpSp>
          <p:nvGrpSpPr>
            <p:cNvPr id="118" name="그룹 117">
              <a:extLst>
                <a:ext uri="{FF2B5EF4-FFF2-40B4-BE49-F238E27FC236}">
                  <a16:creationId xmlns:a16="http://schemas.microsoft.com/office/drawing/2014/main" id="{8A160070-C65E-48A9-BCF9-75FC771FA03D}"/>
                </a:ext>
              </a:extLst>
            </p:cNvPr>
            <p:cNvGrpSpPr/>
            <p:nvPr/>
          </p:nvGrpSpPr>
          <p:grpSpPr>
            <a:xfrm>
              <a:off x="6790224" y="5110690"/>
              <a:ext cx="266700" cy="266700"/>
              <a:chOff x="635000" y="2311400"/>
              <a:chExt cx="266700" cy="266700"/>
            </a:xfrm>
          </p:grpSpPr>
          <p:sp>
            <p:nvSpPr>
              <p:cNvPr id="120" name="타원 119">
                <a:extLst>
                  <a:ext uri="{FF2B5EF4-FFF2-40B4-BE49-F238E27FC236}">
                    <a16:creationId xmlns:a16="http://schemas.microsoft.com/office/drawing/2014/main" id="{DE734C7B-3F8A-4889-B840-E81B8AA72D1A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21" name="막힌 원호 120">
                <a:extLst>
                  <a:ext uri="{FF2B5EF4-FFF2-40B4-BE49-F238E27FC236}">
                    <a16:creationId xmlns:a16="http://schemas.microsoft.com/office/drawing/2014/main" id="{5D6C5310-48B0-49B1-8A14-735721DFF330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002A87E-030F-46A7-BB3B-3B300A2A45B4}"/>
                </a:ext>
              </a:extLst>
            </p:cNvPr>
            <p:cNvSpPr txBox="1"/>
            <p:nvPr/>
          </p:nvSpPr>
          <p:spPr>
            <a:xfrm>
              <a:off x="7082325" y="5109118"/>
              <a:ext cx="524495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EIC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와 편집자는 출판된 모든 논문에 책임을 질 수 있는가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?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지속적 운영이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가능한 수치인가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?</a:t>
              </a:r>
              <a:endPara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aphicFrame>
        <p:nvGraphicFramePr>
          <p:cNvPr id="60" name="차트 59">
            <a:extLst>
              <a:ext uri="{FF2B5EF4-FFF2-40B4-BE49-F238E27FC236}">
                <a16:creationId xmlns:a16="http://schemas.microsoft.com/office/drawing/2014/main" id="{565FAF80-28C5-4A0B-B355-84122D7A85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750255"/>
              </p:ext>
            </p:extLst>
          </p:nvPr>
        </p:nvGraphicFramePr>
        <p:xfrm>
          <a:off x="293835" y="1776590"/>
          <a:ext cx="5657703" cy="4684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2" name="그룹 61">
            <a:extLst>
              <a:ext uri="{FF2B5EF4-FFF2-40B4-BE49-F238E27FC236}">
                <a16:creationId xmlns:a16="http://schemas.microsoft.com/office/drawing/2014/main" id="{EEDBDA97-6054-41E6-AE59-2F58A0B90782}"/>
              </a:ext>
            </a:extLst>
          </p:cNvPr>
          <p:cNvGrpSpPr/>
          <p:nvPr/>
        </p:nvGrpSpPr>
        <p:grpSpPr>
          <a:xfrm>
            <a:off x="6319984" y="2504515"/>
            <a:ext cx="3864554" cy="1015663"/>
            <a:chOff x="6790224" y="1684385"/>
            <a:chExt cx="3864554" cy="1015663"/>
          </a:xfrm>
        </p:grpSpPr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2BD952DB-EF01-40CE-AC64-BC7ECE21337D}"/>
                </a:ext>
              </a:extLst>
            </p:cNvPr>
            <p:cNvGrpSpPr/>
            <p:nvPr/>
          </p:nvGrpSpPr>
          <p:grpSpPr>
            <a:xfrm>
              <a:off x="6790224" y="1691014"/>
              <a:ext cx="266700" cy="266700"/>
              <a:chOff x="635000" y="2311400"/>
              <a:chExt cx="266700" cy="266700"/>
            </a:xfrm>
          </p:grpSpPr>
          <p:sp>
            <p:nvSpPr>
              <p:cNvPr id="82" name="타원 81">
                <a:extLst>
                  <a:ext uri="{FF2B5EF4-FFF2-40B4-BE49-F238E27FC236}">
                    <a16:creationId xmlns:a16="http://schemas.microsoft.com/office/drawing/2014/main" id="{016AE3E8-6DCE-4446-9C0A-33C242A20B33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83" name="막힌 원호 82">
                <a:extLst>
                  <a:ext uri="{FF2B5EF4-FFF2-40B4-BE49-F238E27FC236}">
                    <a16:creationId xmlns:a16="http://schemas.microsoft.com/office/drawing/2014/main" id="{877032EC-B469-4536-90BA-C25DA49B82DC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0E31596-0E17-4511-AD6A-ED5A728E9607}"/>
                </a:ext>
              </a:extLst>
            </p:cNvPr>
            <p:cNvSpPr txBox="1"/>
            <p:nvPr/>
          </p:nvSpPr>
          <p:spPr>
            <a:xfrm>
              <a:off x="7082325" y="1684385"/>
              <a:ext cx="3572453" cy="10156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2022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 출판된 </a:t>
              </a:r>
              <a:r>
                <a:rPr lang="ko-KR" altLang="en-US" spc="-7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논문수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 16,227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편</a:t>
              </a:r>
              <a:b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hlinkClick r:id="rId4"/>
                </a:rPr>
                <a:t>https://www.mdpi.com/1422-0067/23</a:t>
              </a:r>
              <a: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</a:p>
            <a:p>
              <a:pPr marL="180975" indent="-180975">
                <a:buFontTx/>
                <a:buChar char="-"/>
              </a:pPr>
              <a: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MEAN</a:t>
              </a:r>
              <a:r>
                <a:rPr lang="ko-KR" altLang="en-US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</a:t>
              </a:r>
              <a:r>
                <a:rPr lang="ko-KR" altLang="en-US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676,	MEDIAN</a:t>
              </a:r>
              <a:r>
                <a:rPr lang="ko-KR" altLang="en-US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</a:t>
              </a:r>
              <a:r>
                <a:rPr lang="ko-KR" altLang="en-US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654</a:t>
              </a:r>
            </a:p>
            <a:p>
              <a:pPr marL="180975" indent="-180975">
                <a:buFontTx/>
                <a:buChar char="-"/>
              </a:pPr>
              <a: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MAX : 1,073,	MIN : 401</a:t>
              </a:r>
              <a:endParaRPr lang="ko-KR" altLang="en-US" sz="16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74681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109BE3-E355-455E-9E30-754FEBDB75D4}"/>
              </a:ext>
            </a:extLst>
          </p:cNvPr>
          <p:cNvSpPr txBox="1"/>
          <p:nvPr/>
        </p:nvSpPr>
        <p:spPr>
          <a:xfrm>
            <a:off x="2444602" y="2680706"/>
            <a:ext cx="1331455" cy="1769715"/>
          </a:xfrm>
          <a:prstGeom prst="rect">
            <a:avLst/>
          </a:prstGeom>
          <a:noFill/>
          <a:effectLst>
            <a:outerShdw blurRad="177800" dist="152400" algn="l" rotWithShape="0">
              <a:prstClr val="black">
                <a:alpha val="51000"/>
              </a:prstClr>
            </a:outerShdw>
          </a:effectLst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pc="-8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>
              <a:spcAft>
                <a:spcPts val="1800"/>
              </a:spcAft>
            </a:pPr>
            <a:r>
              <a:rPr lang="en-US" altLang="ko-KR" sz="11500" dirty="0">
                <a:solidFill>
                  <a:schemeClr val="bg1"/>
                </a:solidFill>
                <a:latin typeface="+mj-lt"/>
                <a:ea typeface="바탕체" panose="02030609000101010101" pitchFamily="17" charset="-127"/>
              </a:rPr>
              <a:t>Ⅰ</a:t>
            </a:r>
          </a:p>
        </p:txBody>
      </p:sp>
      <p:sp>
        <p:nvSpPr>
          <p:cNvPr id="4" name="원형: 비어 있음 3">
            <a:extLst>
              <a:ext uri="{FF2B5EF4-FFF2-40B4-BE49-F238E27FC236}">
                <a16:creationId xmlns:a16="http://schemas.microsoft.com/office/drawing/2014/main" id="{CAE2874C-E364-489D-B3AB-7829965C0408}"/>
              </a:ext>
            </a:extLst>
          </p:cNvPr>
          <p:cNvSpPr/>
          <p:nvPr/>
        </p:nvSpPr>
        <p:spPr>
          <a:xfrm>
            <a:off x="1574800" y="1866900"/>
            <a:ext cx="2565400" cy="2565400"/>
          </a:xfrm>
          <a:prstGeom prst="donut">
            <a:avLst>
              <a:gd name="adj" fmla="val 151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원형: 비어 있음 5">
            <a:extLst>
              <a:ext uri="{FF2B5EF4-FFF2-40B4-BE49-F238E27FC236}">
                <a16:creationId xmlns:a16="http://schemas.microsoft.com/office/drawing/2014/main" id="{8F8F1D22-2482-456C-8C1C-AD09B0F7476B}"/>
              </a:ext>
            </a:extLst>
          </p:cNvPr>
          <p:cNvSpPr/>
          <p:nvPr/>
        </p:nvSpPr>
        <p:spPr>
          <a:xfrm>
            <a:off x="-2085566" y="-1519033"/>
            <a:ext cx="4917666" cy="4917666"/>
          </a:xfrm>
          <a:prstGeom prst="donut">
            <a:avLst>
              <a:gd name="adj" fmla="val 8680"/>
            </a:avLst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 useBgFill="1">
        <p:nvSpPr>
          <p:cNvPr id="7" name="타원 6">
            <a:extLst>
              <a:ext uri="{FF2B5EF4-FFF2-40B4-BE49-F238E27FC236}">
                <a16:creationId xmlns:a16="http://schemas.microsoft.com/office/drawing/2014/main" id="{047BCAAD-FF05-4629-A896-7CF501C15A87}"/>
              </a:ext>
            </a:extLst>
          </p:cNvPr>
          <p:cNvSpPr/>
          <p:nvPr/>
        </p:nvSpPr>
        <p:spPr>
          <a:xfrm>
            <a:off x="3429000" y="3835400"/>
            <a:ext cx="469900" cy="469900"/>
          </a:xfrm>
          <a:prstGeom prst="ellipse">
            <a:avLst/>
          </a:prstGeom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원형: 비어 있음 7">
            <a:extLst>
              <a:ext uri="{FF2B5EF4-FFF2-40B4-BE49-F238E27FC236}">
                <a16:creationId xmlns:a16="http://schemas.microsoft.com/office/drawing/2014/main" id="{552A70A4-FC6A-4631-B61A-9B54DF5D5017}"/>
              </a:ext>
            </a:extLst>
          </p:cNvPr>
          <p:cNvSpPr/>
          <p:nvPr/>
        </p:nvSpPr>
        <p:spPr>
          <a:xfrm>
            <a:off x="9841548" y="4771095"/>
            <a:ext cx="3337423" cy="3337423"/>
          </a:xfrm>
          <a:prstGeom prst="donut">
            <a:avLst>
              <a:gd name="adj" fmla="val 21591"/>
            </a:avLst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FD721C-76D4-46A2-A7EE-5DE8D7DEDABD}"/>
              </a:ext>
            </a:extLst>
          </p:cNvPr>
          <p:cNvSpPr txBox="1"/>
          <p:nvPr/>
        </p:nvSpPr>
        <p:spPr>
          <a:xfrm>
            <a:off x="4322535" y="3118247"/>
            <a:ext cx="38308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pc="-8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>
              <a:spcAft>
                <a:spcPts val="1800"/>
              </a:spcAft>
            </a:pPr>
            <a:r>
              <a:rPr lang="ko-KR" altLang="en-US" sz="4800" dirty="0" err="1">
                <a:solidFill>
                  <a:schemeClr val="bg1"/>
                </a:solidFill>
                <a:latin typeface="+mj-lt"/>
                <a:ea typeface="KoPub돋움체 Bold" panose="02020603020101020101" pitchFamily="18" charset="-127"/>
              </a:rPr>
              <a:t>오픈액세스</a:t>
            </a:r>
            <a:r>
              <a:rPr lang="ko-KR" altLang="en-US" sz="4800" dirty="0">
                <a:solidFill>
                  <a:schemeClr val="bg1"/>
                </a:solidFill>
                <a:latin typeface="+mj-lt"/>
                <a:ea typeface="KoPub돋움체 Bold" panose="02020603020101020101" pitchFamily="18" charset="-127"/>
              </a:rPr>
              <a:t> 개념</a:t>
            </a: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B0AC5A64-FDF4-4015-B73B-A61568A83148}"/>
              </a:ext>
            </a:extLst>
          </p:cNvPr>
          <p:cNvCxnSpPr>
            <a:cxnSpLocks/>
          </p:cNvCxnSpPr>
          <p:nvPr/>
        </p:nvCxnSpPr>
        <p:spPr>
          <a:xfrm>
            <a:off x="4322535" y="3948518"/>
            <a:ext cx="76662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2BF82CD-2AF8-4D52-AC5A-61AC2FCE1774}"/>
              </a:ext>
            </a:extLst>
          </p:cNvPr>
          <p:cNvGrpSpPr/>
          <p:nvPr/>
        </p:nvGrpSpPr>
        <p:grpSpPr>
          <a:xfrm>
            <a:off x="9187545" y="6284164"/>
            <a:ext cx="3004457" cy="338047"/>
            <a:chOff x="9187545" y="5672382"/>
            <a:chExt cx="3004457" cy="338047"/>
          </a:xfrm>
        </p:grpSpPr>
        <p:sp>
          <p:nvSpPr>
            <p:cNvPr id="14" name="사각형: 둥근 위쪽 모서리 13">
              <a:extLst>
                <a:ext uri="{FF2B5EF4-FFF2-40B4-BE49-F238E27FC236}">
                  <a16:creationId xmlns:a16="http://schemas.microsoft.com/office/drawing/2014/main" id="{296B4322-C9FC-4D43-84A7-F94D42730477}"/>
                </a:ext>
              </a:extLst>
            </p:cNvPr>
            <p:cNvSpPr/>
            <p:nvPr/>
          </p:nvSpPr>
          <p:spPr>
            <a:xfrm rot="16200000">
              <a:off x="10520750" y="4339177"/>
              <a:ext cx="338047" cy="30044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15" name="Picture 2" descr="open access 이미지 검색결과">
              <a:extLst>
                <a:ext uri="{FF2B5EF4-FFF2-40B4-BE49-F238E27FC236}">
                  <a16:creationId xmlns:a16="http://schemas.microsoft.com/office/drawing/2014/main" id="{B9785EA9-A3E3-4643-9E41-7A83A74A75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5048" y="5712466"/>
              <a:ext cx="661217" cy="238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그래픽 16">
              <a:extLst>
                <a:ext uri="{FF2B5EF4-FFF2-40B4-BE49-F238E27FC236}">
                  <a16:creationId xmlns:a16="http://schemas.microsoft.com/office/drawing/2014/main" id="{4B48EA35-9D11-473F-B8DE-D8BB83DB5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22275" y="5721735"/>
              <a:ext cx="1201341" cy="239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244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 dir="out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31A99919-6523-47E9-B7E4-DBF14C32D263}"/>
              </a:ext>
            </a:extLst>
          </p:cNvPr>
          <p:cNvGrpSpPr/>
          <p:nvPr/>
        </p:nvGrpSpPr>
        <p:grpSpPr>
          <a:xfrm>
            <a:off x="6319984" y="1760666"/>
            <a:ext cx="5617918" cy="375552"/>
            <a:chOff x="6790224" y="1589129"/>
            <a:chExt cx="5617918" cy="375552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54DF76F4-F335-4D7E-B671-32B6060FB926}"/>
                </a:ext>
              </a:extLst>
            </p:cNvPr>
            <p:cNvGrpSpPr/>
            <p:nvPr/>
          </p:nvGrpSpPr>
          <p:grpSpPr>
            <a:xfrm>
              <a:off x="6790224" y="1691014"/>
              <a:ext cx="266700" cy="266700"/>
              <a:chOff x="635000" y="2311400"/>
              <a:chExt cx="266700" cy="26670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B8F19812-3CE5-4DCE-8AF9-644F8A8A8173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6" name="막힌 원호 5">
                <a:extLst>
                  <a:ext uri="{FF2B5EF4-FFF2-40B4-BE49-F238E27FC236}">
                    <a16:creationId xmlns:a16="http://schemas.microsoft.com/office/drawing/2014/main" id="{5EA0B152-D720-43F1-BE07-55A93E1CF643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429BBB-AA3E-4120-9613-F02C8CC79646}"/>
                </a:ext>
              </a:extLst>
            </p:cNvPr>
            <p:cNvSpPr txBox="1"/>
            <p:nvPr/>
          </p:nvSpPr>
          <p:spPr>
            <a:xfrm>
              <a:off x="7082325" y="1589129"/>
              <a:ext cx="5325817" cy="3755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2021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M 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출판사의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S 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학술지에 출판된 </a:t>
              </a:r>
              <a:r>
                <a:rPr lang="ko-KR" altLang="en-US" spc="-7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논문수는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12,697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편</a:t>
              </a: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2FE3D2C6-2A2D-4318-A0DF-72279F887D59}"/>
              </a:ext>
            </a:extLst>
          </p:cNvPr>
          <p:cNvGrpSpPr/>
          <p:nvPr/>
        </p:nvGrpSpPr>
        <p:grpSpPr>
          <a:xfrm>
            <a:off x="6319984" y="2195931"/>
            <a:ext cx="5537054" cy="791050"/>
            <a:chOff x="6790224" y="3298967"/>
            <a:chExt cx="5537054" cy="791050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8C6B62B8-4DC0-47E8-B828-9904A0294D22}"/>
                </a:ext>
              </a:extLst>
            </p:cNvPr>
            <p:cNvGrpSpPr/>
            <p:nvPr/>
          </p:nvGrpSpPr>
          <p:grpSpPr>
            <a:xfrm>
              <a:off x="6790224" y="3400852"/>
              <a:ext cx="266700" cy="266700"/>
              <a:chOff x="635000" y="2311400"/>
              <a:chExt cx="266700" cy="266700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842268D9-8F38-4465-9C00-2F8BD4D7CB07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1" name="막힌 원호 10">
                <a:extLst>
                  <a:ext uri="{FF2B5EF4-FFF2-40B4-BE49-F238E27FC236}">
                    <a16:creationId xmlns:a16="http://schemas.microsoft.com/office/drawing/2014/main" id="{76FE0488-BE06-4A01-B350-1C34B243941E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744CFA-DE20-447F-843F-9B6A987AF303}"/>
                </a:ext>
              </a:extLst>
            </p:cNvPr>
            <p:cNvSpPr txBox="1"/>
            <p:nvPr/>
          </p:nvSpPr>
          <p:spPr>
            <a:xfrm>
              <a:off x="7082325" y="3298967"/>
              <a:ext cx="5244953" cy="791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평균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APC 200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만 원 적용시 연간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250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억 원 이상의 매출</a:t>
              </a:r>
              <a:b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참고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 2023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APC 2,200CHF(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약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310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만 원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  <a:endPara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E09EAAC-3B37-4ED4-B84B-F4B6A84A1D50}"/>
              </a:ext>
            </a:extLst>
          </p:cNvPr>
          <p:cNvGrpSpPr/>
          <p:nvPr/>
        </p:nvGrpSpPr>
        <p:grpSpPr>
          <a:xfrm>
            <a:off x="6319984" y="3046694"/>
            <a:ext cx="5537053" cy="791050"/>
            <a:chOff x="6790224" y="4999569"/>
            <a:chExt cx="5537053" cy="791050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69B558B1-A248-46F3-BA98-5DD4AAF716CA}"/>
                </a:ext>
              </a:extLst>
            </p:cNvPr>
            <p:cNvGrpSpPr/>
            <p:nvPr/>
          </p:nvGrpSpPr>
          <p:grpSpPr>
            <a:xfrm>
              <a:off x="6790224" y="5110690"/>
              <a:ext cx="266700" cy="266700"/>
              <a:chOff x="635000" y="2311400"/>
              <a:chExt cx="266700" cy="266700"/>
            </a:xfrm>
          </p:grpSpPr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A1A42A47-193E-4476-B798-59D4E59B2147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6" name="막힌 원호 15">
                <a:extLst>
                  <a:ext uri="{FF2B5EF4-FFF2-40B4-BE49-F238E27FC236}">
                    <a16:creationId xmlns:a16="http://schemas.microsoft.com/office/drawing/2014/main" id="{32BB92C5-F037-4520-8BF4-31916E58993A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6E1D4F-7BE4-4907-B9EB-15C682EFE645}"/>
                </a:ext>
              </a:extLst>
            </p:cNvPr>
            <p:cNvSpPr txBox="1"/>
            <p:nvPr/>
          </p:nvSpPr>
          <p:spPr>
            <a:xfrm>
              <a:off x="7082325" y="4999569"/>
              <a:ext cx="5244952" cy="791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’18,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해당 출판사가 발표한 논문 </a:t>
              </a:r>
              <a:r>
                <a:rPr lang="ko-KR" altLang="en-US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거절율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61%, </a:t>
              </a:r>
              <a:b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이를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‘21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 기준 투고된 논문수로 환산하면 약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32,500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편</a:t>
              </a: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394FBD12-4B7D-47BE-9C8B-F44FD7B1D120}"/>
              </a:ext>
            </a:extLst>
          </p:cNvPr>
          <p:cNvGrpSpPr/>
          <p:nvPr/>
        </p:nvGrpSpPr>
        <p:grpSpPr>
          <a:xfrm>
            <a:off x="1610076" y="2919278"/>
            <a:ext cx="3033486" cy="3033486"/>
            <a:chOff x="1610076" y="2919278"/>
            <a:chExt cx="3033486" cy="3033486"/>
          </a:xfrm>
        </p:grpSpPr>
        <p:sp>
          <p:nvSpPr>
            <p:cNvPr id="22" name="막힌 원호 21">
              <a:extLst>
                <a:ext uri="{FF2B5EF4-FFF2-40B4-BE49-F238E27FC236}">
                  <a16:creationId xmlns:a16="http://schemas.microsoft.com/office/drawing/2014/main" id="{DF4F8B4A-20AB-4B1C-8F97-691EE1621FE0}"/>
                </a:ext>
              </a:extLst>
            </p:cNvPr>
            <p:cNvSpPr/>
            <p:nvPr/>
          </p:nvSpPr>
          <p:spPr>
            <a:xfrm>
              <a:off x="1610076" y="2919278"/>
              <a:ext cx="3033486" cy="3033486"/>
            </a:xfrm>
            <a:prstGeom prst="blockArc">
              <a:avLst>
                <a:gd name="adj1" fmla="val 8032209"/>
                <a:gd name="adj2" fmla="val 21206336"/>
                <a:gd name="adj3" fmla="val 1231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FCC2154D-98B2-4B58-B922-A68D84DBD276}"/>
                </a:ext>
              </a:extLst>
            </p:cNvPr>
            <p:cNvGrpSpPr/>
            <p:nvPr/>
          </p:nvGrpSpPr>
          <p:grpSpPr>
            <a:xfrm>
              <a:off x="2453063" y="3995925"/>
              <a:ext cx="1451272" cy="1037696"/>
              <a:chOff x="6688422" y="5942011"/>
              <a:chExt cx="467582" cy="334332"/>
            </a:xfrm>
            <a:solidFill>
              <a:schemeClr val="bg1">
                <a:lumMod val="95000"/>
              </a:schemeClr>
            </a:solidFill>
          </p:grpSpPr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D59F317C-96AE-43D5-8E08-0CE2998533E4}"/>
                  </a:ext>
                </a:extLst>
              </p:cNvPr>
              <p:cNvSpPr/>
              <p:nvPr/>
            </p:nvSpPr>
            <p:spPr>
              <a:xfrm>
                <a:off x="6909974" y="5942202"/>
                <a:ext cx="246030" cy="334141"/>
              </a:xfrm>
              <a:custGeom>
                <a:avLst/>
                <a:gdLst>
                  <a:gd name="connsiteX0" fmla="*/ 11943 w 246030"/>
                  <a:gd name="connsiteY0" fmla="*/ 333545 h 334141"/>
                  <a:gd name="connsiteX1" fmla="*/ 9181 w 246030"/>
                  <a:gd name="connsiteY1" fmla="*/ 333545 h 334141"/>
                  <a:gd name="connsiteX2" fmla="*/ -344 w 246030"/>
                  <a:gd name="connsiteY2" fmla="*/ 322019 h 334141"/>
                  <a:gd name="connsiteX3" fmla="*/ -344 w 246030"/>
                  <a:gd name="connsiteY3" fmla="*/ 68178 h 334141"/>
                  <a:gd name="connsiteX4" fmla="*/ 228 w 246030"/>
                  <a:gd name="connsiteY4" fmla="*/ 64558 h 334141"/>
                  <a:gd name="connsiteX5" fmla="*/ 69379 w 246030"/>
                  <a:gd name="connsiteY5" fmla="*/ -497 h 334141"/>
                  <a:gd name="connsiteX6" fmla="*/ 71379 w 246030"/>
                  <a:gd name="connsiteY6" fmla="*/ -497 h 334141"/>
                  <a:gd name="connsiteX7" fmla="*/ 233780 w 246030"/>
                  <a:gd name="connsiteY7" fmla="*/ -497 h 334141"/>
                  <a:gd name="connsiteX8" fmla="*/ 245687 w 246030"/>
                  <a:gd name="connsiteY8" fmla="*/ 11409 h 334141"/>
                  <a:gd name="connsiteX9" fmla="*/ 245687 w 246030"/>
                  <a:gd name="connsiteY9" fmla="*/ 281252 h 334141"/>
                  <a:gd name="connsiteX10" fmla="*/ 233780 w 246030"/>
                  <a:gd name="connsiteY10" fmla="*/ 293159 h 334141"/>
                  <a:gd name="connsiteX11" fmla="*/ 221874 w 246030"/>
                  <a:gd name="connsiteY11" fmla="*/ 281252 h 334141"/>
                  <a:gd name="connsiteX12" fmla="*/ 221874 w 246030"/>
                  <a:gd name="connsiteY12" fmla="*/ 23125 h 334141"/>
                  <a:gd name="connsiteX13" fmla="*/ 73379 w 246030"/>
                  <a:gd name="connsiteY13" fmla="*/ 23125 h 334141"/>
                  <a:gd name="connsiteX14" fmla="*/ 24326 w 246030"/>
                  <a:gd name="connsiteY14" fmla="*/ 70083 h 334141"/>
                  <a:gd name="connsiteX15" fmla="*/ 24326 w 246030"/>
                  <a:gd name="connsiteY15" fmla="*/ 289158 h 334141"/>
                  <a:gd name="connsiteX16" fmla="*/ 79761 w 246030"/>
                  <a:gd name="connsiteY16" fmla="*/ 269536 h 334141"/>
                  <a:gd name="connsiteX17" fmla="*/ 171106 w 246030"/>
                  <a:gd name="connsiteY17" fmla="*/ 269536 h 334141"/>
                  <a:gd name="connsiteX18" fmla="*/ 183012 w 246030"/>
                  <a:gd name="connsiteY18" fmla="*/ 281442 h 334141"/>
                  <a:gd name="connsiteX19" fmla="*/ 171106 w 246030"/>
                  <a:gd name="connsiteY19" fmla="*/ 293349 h 334141"/>
                  <a:gd name="connsiteX20" fmla="*/ 79761 w 246030"/>
                  <a:gd name="connsiteY20" fmla="*/ 293349 h 334141"/>
                  <a:gd name="connsiteX21" fmla="*/ 23087 w 246030"/>
                  <a:gd name="connsiteY21" fmla="*/ 327068 h 334141"/>
                  <a:gd name="connsiteX22" fmla="*/ 11943 w 246030"/>
                  <a:gd name="connsiteY22" fmla="*/ 333545 h 33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6030" h="334141">
                    <a:moveTo>
                      <a:pt x="11943" y="333545"/>
                    </a:moveTo>
                    <a:cubicBezTo>
                      <a:pt x="11029" y="333678"/>
                      <a:pt x="10095" y="333678"/>
                      <a:pt x="9181" y="333545"/>
                    </a:cubicBezTo>
                    <a:cubicBezTo>
                      <a:pt x="3666" y="332459"/>
                      <a:pt x="-315" y="327639"/>
                      <a:pt x="-344" y="322019"/>
                    </a:cubicBezTo>
                    <a:lnTo>
                      <a:pt x="-344" y="68178"/>
                    </a:lnTo>
                    <a:cubicBezTo>
                      <a:pt x="-344" y="66949"/>
                      <a:pt x="-144" y="65730"/>
                      <a:pt x="228" y="64558"/>
                    </a:cubicBezTo>
                    <a:cubicBezTo>
                      <a:pt x="9629" y="31850"/>
                      <a:pt x="36156" y="6894"/>
                      <a:pt x="69379" y="-497"/>
                    </a:cubicBezTo>
                    <a:lnTo>
                      <a:pt x="71379" y="-497"/>
                    </a:lnTo>
                    <a:lnTo>
                      <a:pt x="233780" y="-497"/>
                    </a:lnTo>
                    <a:cubicBezTo>
                      <a:pt x="240353" y="-497"/>
                      <a:pt x="245687" y="4837"/>
                      <a:pt x="245687" y="11409"/>
                    </a:cubicBezTo>
                    <a:lnTo>
                      <a:pt x="245687" y="281252"/>
                    </a:lnTo>
                    <a:cubicBezTo>
                      <a:pt x="245687" y="287825"/>
                      <a:pt x="240353" y="293159"/>
                      <a:pt x="233780" y="293159"/>
                    </a:cubicBezTo>
                    <a:cubicBezTo>
                      <a:pt x="227208" y="293159"/>
                      <a:pt x="221874" y="287825"/>
                      <a:pt x="221874" y="281252"/>
                    </a:cubicBezTo>
                    <a:lnTo>
                      <a:pt x="221874" y="23125"/>
                    </a:lnTo>
                    <a:lnTo>
                      <a:pt x="73379" y="23125"/>
                    </a:lnTo>
                    <a:cubicBezTo>
                      <a:pt x="49977" y="29183"/>
                      <a:pt x="31403" y="46966"/>
                      <a:pt x="24326" y="70083"/>
                    </a:cubicBezTo>
                    <a:lnTo>
                      <a:pt x="24326" y="289158"/>
                    </a:lnTo>
                    <a:cubicBezTo>
                      <a:pt x="39880" y="276223"/>
                      <a:pt x="59540" y="269270"/>
                      <a:pt x="79761" y="269536"/>
                    </a:cubicBezTo>
                    <a:lnTo>
                      <a:pt x="171106" y="269536"/>
                    </a:lnTo>
                    <a:cubicBezTo>
                      <a:pt x="177678" y="269536"/>
                      <a:pt x="183012" y="274870"/>
                      <a:pt x="183012" y="281442"/>
                    </a:cubicBezTo>
                    <a:cubicBezTo>
                      <a:pt x="183012" y="288015"/>
                      <a:pt x="177678" y="293349"/>
                      <a:pt x="171106" y="293349"/>
                    </a:cubicBezTo>
                    <a:lnTo>
                      <a:pt x="79761" y="293349"/>
                    </a:lnTo>
                    <a:cubicBezTo>
                      <a:pt x="56130" y="293387"/>
                      <a:pt x="34403" y="306312"/>
                      <a:pt x="23087" y="327068"/>
                    </a:cubicBezTo>
                    <a:cubicBezTo>
                      <a:pt x="20963" y="331220"/>
                      <a:pt x="16611" y="333754"/>
                      <a:pt x="11943" y="3335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3FEBD6EA-5EB9-42EF-A7DE-C3A636B0B469}"/>
                  </a:ext>
                </a:extLst>
              </p:cNvPr>
              <p:cNvSpPr/>
              <p:nvPr/>
            </p:nvSpPr>
            <p:spPr>
              <a:xfrm>
                <a:off x="6994556" y="6039643"/>
                <a:ext cx="28384" cy="23812"/>
              </a:xfrm>
              <a:custGeom>
                <a:avLst/>
                <a:gdLst>
                  <a:gd name="connsiteX0" fmla="*/ 0 w 28384"/>
                  <a:gd name="connsiteY0" fmla="*/ 0 h 23812"/>
                  <a:gd name="connsiteX1" fmla="*/ 28384 w 28384"/>
                  <a:gd name="connsiteY1" fmla="*/ 0 h 23812"/>
                  <a:gd name="connsiteX2" fmla="*/ 28384 w 28384"/>
                  <a:gd name="connsiteY2" fmla="*/ 23813 h 23812"/>
                  <a:gd name="connsiteX3" fmla="*/ 0 w 28384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84" h="23812">
                    <a:moveTo>
                      <a:pt x="0" y="0"/>
                    </a:moveTo>
                    <a:lnTo>
                      <a:pt x="28384" y="0"/>
                    </a:lnTo>
                    <a:lnTo>
                      <a:pt x="28384" y="23813"/>
                    </a:lnTo>
                    <a:lnTo>
                      <a:pt x="0" y="238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CE57B612-187F-48CC-8BDD-49B99ED6F5CD}"/>
                  </a:ext>
                </a:extLst>
              </p:cNvPr>
              <p:cNvSpPr/>
              <p:nvPr/>
            </p:nvSpPr>
            <p:spPr>
              <a:xfrm>
                <a:off x="7042943" y="6039643"/>
                <a:ext cx="28384" cy="23812"/>
              </a:xfrm>
              <a:custGeom>
                <a:avLst/>
                <a:gdLst>
                  <a:gd name="connsiteX0" fmla="*/ 0 w 28384"/>
                  <a:gd name="connsiteY0" fmla="*/ 0 h 23812"/>
                  <a:gd name="connsiteX1" fmla="*/ 28384 w 28384"/>
                  <a:gd name="connsiteY1" fmla="*/ 0 h 23812"/>
                  <a:gd name="connsiteX2" fmla="*/ 28384 w 28384"/>
                  <a:gd name="connsiteY2" fmla="*/ 23813 h 23812"/>
                  <a:gd name="connsiteX3" fmla="*/ 0 w 28384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84" h="23812">
                    <a:moveTo>
                      <a:pt x="0" y="0"/>
                    </a:moveTo>
                    <a:lnTo>
                      <a:pt x="28384" y="0"/>
                    </a:lnTo>
                    <a:lnTo>
                      <a:pt x="28384" y="23813"/>
                    </a:lnTo>
                    <a:lnTo>
                      <a:pt x="0" y="238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EF5AE49F-24CA-4695-BA3F-62CA91AE8458}"/>
                  </a:ext>
                </a:extLst>
              </p:cNvPr>
              <p:cNvSpPr/>
              <p:nvPr/>
            </p:nvSpPr>
            <p:spPr>
              <a:xfrm>
                <a:off x="6994556" y="6107270"/>
                <a:ext cx="76771" cy="23812"/>
              </a:xfrm>
              <a:custGeom>
                <a:avLst/>
                <a:gdLst>
                  <a:gd name="connsiteX0" fmla="*/ 0 w 76771"/>
                  <a:gd name="connsiteY0" fmla="*/ 0 h 23812"/>
                  <a:gd name="connsiteX1" fmla="*/ 76771 w 76771"/>
                  <a:gd name="connsiteY1" fmla="*/ 0 h 23812"/>
                  <a:gd name="connsiteX2" fmla="*/ 76771 w 76771"/>
                  <a:gd name="connsiteY2" fmla="*/ 23813 h 23812"/>
                  <a:gd name="connsiteX3" fmla="*/ 0 w 76771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771" h="23812">
                    <a:moveTo>
                      <a:pt x="0" y="0"/>
                    </a:moveTo>
                    <a:lnTo>
                      <a:pt x="76771" y="0"/>
                    </a:lnTo>
                    <a:lnTo>
                      <a:pt x="76771" y="23813"/>
                    </a:lnTo>
                    <a:lnTo>
                      <a:pt x="0" y="238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F132326A-D844-4512-9701-11254B1E4EE7}"/>
                  </a:ext>
                </a:extLst>
              </p:cNvPr>
              <p:cNvSpPr/>
              <p:nvPr/>
            </p:nvSpPr>
            <p:spPr>
              <a:xfrm>
                <a:off x="6769480" y="6039643"/>
                <a:ext cx="28384" cy="23812"/>
              </a:xfrm>
              <a:custGeom>
                <a:avLst/>
                <a:gdLst>
                  <a:gd name="connsiteX0" fmla="*/ 0 w 28384"/>
                  <a:gd name="connsiteY0" fmla="*/ 0 h 23812"/>
                  <a:gd name="connsiteX1" fmla="*/ 28384 w 28384"/>
                  <a:gd name="connsiteY1" fmla="*/ 0 h 23812"/>
                  <a:gd name="connsiteX2" fmla="*/ 28384 w 28384"/>
                  <a:gd name="connsiteY2" fmla="*/ 23813 h 23812"/>
                  <a:gd name="connsiteX3" fmla="*/ 0 w 28384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84" h="23812">
                    <a:moveTo>
                      <a:pt x="0" y="0"/>
                    </a:moveTo>
                    <a:lnTo>
                      <a:pt x="28384" y="0"/>
                    </a:lnTo>
                    <a:lnTo>
                      <a:pt x="28384" y="23813"/>
                    </a:lnTo>
                    <a:lnTo>
                      <a:pt x="0" y="238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3C5D790C-8DE7-43FD-BD52-52DE5F37BE04}"/>
                  </a:ext>
                </a:extLst>
              </p:cNvPr>
              <p:cNvSpPr/>
              <p:nvPr/>
            </p:nvSpPr>
            <p:spPr>
              <a:xfrm>
                <a:off x="6817867" y="6039643"/>
                <a:ext cx="28384" cy="23812"/>
              </a:xfrm>
              <a:custGeom>
                <a:avLst/>
                <a:gdLst>
                  <a:gd name="connsiteX0" fmla="*/ 0 w 28384"/>
                  <a:gd name="connsiteY0" fmla="*/ 0 h 23812"/>
                  <a:gd name="connsiteX1" fmla="*/ 28385 w 28384"/>
                  <a:gd name="connsiteY1" fmla="*/ 0 h 23812"/>
                  <a:gd name="connsiteX2" fmla="*/ 28385 w 28384"/>
                  <a:gd name="connsiteY2" fmla="*/ 23813 h 23812"/>
                  <a:gd name="connsiteX3" fmla="*/ 0 w 28384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84" h="23812">
                    <a:moveTo>
                      <a:pt x="0" y="0"/>
                    </a:moveTo>
                    <a:lnTo>
                      <a:pt x="28385" y="0"/>
                    </a:lnTo>
                    <a:lnTo>
                      <a:pt x="28385" y="23813"/>
                    </a:lnTo>
                    <a:lnTo>
                      <a:pt x="0" y="238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0DA52103-E3F1-4148-979A-8C31F5AF7FEE}"/>
                  </a:ext>
                </a:extLst>
              </p:cNvPr>
              <p:cNvSpPr/>
              <p:nvPr/>
            </p:nvSpPr>
            <p:spPr>
              <a:xfrm>
                <a:off x="6769480" y="6107270"/>
                <a:ext cx="76771" cy="23812"/>
              </a:xfrm>
              <a:custGeom>
                <a:avLst/>
                <a:gdLst>
                  <a:gd name="connsiteX0" fmla="*/ 0 w 76771"/>
                  <a:gd name="connsiteY0" fmla="*/ 0 h 23812"/>
                  <a:gd name="connsiteX1" fmla="*/ 76772 w 76771"/>
                  <a:gd name="connsiteY1" fmla="*/ 0 h 23812"/>
                  <a:gd name="connsiteX2" fmla="*/ 76772 w 76771"/>
                  <a:gd name="connsiteY2" fmla="*/ 23813 h 23812"/>
                  <a:gd name="connsiteX3" fmla="*/ 0 w 76771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771" h="23812">
                    <a:moveTo>
                      <a:pt x="0" y="0"/>
                    </a:moveTo>
                    <a:lnTo>
                      <a:pt x="76772" y="0"/>
                    </a:lnTo>
                    <a:lnTo>
                      <a:pt x="76772" y="23813"/>
                    </a:lnTo>
                    <a:lnTo>
                      <a:pt x="0" y="238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EA9C6CCD-3421-4A4D-B7B5-8164408A7C5A}"/>
                  </a:ext>
                </a:extLst>
              </p:cNvPr>
              <p:cNvSpPr/>
              <p:nvPr/>
            </p:nvSpPr>
            <p:spPr>
              <a:xfrm>
                <a:off x="6688422" y="5942011"/>
                <a:ext cx="245554" cy="334232"/>
              </a:xfrm>
              <a:custGeom>
                <a:avLst/>
                <a:gdLst>
                  <a:gd name="connsiteX0" fmla="*/ 233495 w 245554"/>
                  <a:gd name="connsiteY0" fmla="*/ 333735 h 334232"/>
                  <a:gd name="connsiteX1" fmla="*/ 222827 w 245554"/>
                  <a:gd name="connsiteY1" fmla="*/ 327068 h 334232"/>
                  <a:gd name="connsiteX2" fmla="*/ 222827 w 245554"/>
                  <a:gd name="connsiteY2" fmla="*/ 327068 h 334232"/>
                  <a:gd name="connsiteX3" fmla="*/ 166153 w 245554"/>
                  <a:gd name="connsiteY3" fmla="*/ 293349 h 334232"/>
                  <a:gd name="connsiteX4" fmla="*/ 11277 w 245554"/>
                  <a:gd name="connsiteY4" fmla="*/ 293349 h 334232"/>
                  <a:gd name="connsiteX5" fmla="*/ -344 w 245554"/>
                  <a:gd name="connsiteY5" fmla="*/ 281443 h 334232"/>
                  <a:gd name="connsiteX6" fmla="*/ -344 w 245554"/>
                  <a:gd name="connsiteY6" fmla="*/ 11409 h 334232"/>
                  <a:gd name="connsiteX7" fmla="*/ 11562 w 245554"/>
                  <a:gd name="connsiteY7" fmla="*/ -497 h 334232"/>
                  <a:gd name="connsiteX8" fmla="*/ 173487 w 245554"/>
                  <a:gd name="connsiteY8" fmla="*/ -497 h 334232"/>
                  <a:gd name="connsiteX9" fmla="*/ 175487 w 245554"/>
                  <a:gd name="connsiteY9" fmla="*/ -497 h 334232"/>
                  <a:gd name="connsiteX10" fmla="*/ 244639 w 245554"/>
                  <a:gd name="connsiteY10" fmla="*/ 64559 h 334232"/>
                  <a:gd name="connsiteX11" fmla="*/ 245211 w 245554"/>
                  <a:gd name="connsiteY11" fmla="*/ 68178 h 334232"/>
                  <a:gd name="connsiteX12" fmla="*/ 245211 w 245554"/>
                  <a:gd name="connsiteY12" fmla="*/ 321638 h 334232"/>
                  <a:gd name="connsiteX13" fmla="*/ 235686 w 245554"/>
                  <a:gd name="connsiteY13" fmla="*/ 333259 h 334232"/>
                  <a:gd name="connsiteX14" fmla="*/ 233495 w 245554"/>
                  <a:gd name="connsiteY14" fmla="*/ 333735 h 334232"/>
                  <a:gd name="connsiteX15" fmla="*/ 23183 w 245554"/>
                  <a:gd name="connsiteY15" fmla="*/ 269537 h 334232"/>
                  <a:gd name="connsiteX16" fmla="*/ 166058 w 245554"/>
                  <a:gd name="connsiteY16" fmla="*/ 269537 h 334232"/>
                  <a:gd name="connsiteX17" fmla="*/ 221493 w 245554"/>
                  <a:gd name="connsiteY17" fmla="*/ 289158 h 334232"/>
                  <a:gd name="connsiteX18" fmla="*/ 221493 w 245554"/>
                  <a:gd name="connsiteY18" fmla="*/ 70083 h 334232"/>
                  <a:gd name="connsiteX19" fmla="*/ 172440 w 245554"/>
                  <a:gd name="connsiteY19" fmla="*/ 23125 h 334232"/>
                  <a:gd name="connsiteX20" fmla="*/ 23183 w 245554"/>
                  <a:gd name="connsiteY20" fmla="*/ 23125 h 334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5554" h="334232">
                    <a:moveTo>
                      <a:pt x="233495" y="333735"/>
                    </a:moveTo>
                    <a:cubicBezTo>
                      <a:pt x="228961" y="333725"/>
                      <a:pt x="224827" y="331144"/>
                      <a:pt x="222827" y="327068"/>
                    </a:cubicBezTo>
                    <a:lnTo>
                      <a:pt x="222827" y="327068"/>
                    </a:lnTo>
                    <a:cubicBezTo>
                      <a:pt x="211483" y="306351"/>
                      <a:pt x="189775" y="293435"/>
                      <a:pt x="166153" y="293349"/>
                    </a:cubicBezTo>
                    <a:lnTo>
                      <a:pt x="11277" y="293349"/>
                    </a:lnTo>
                    <a:cubicBezTo>
                      <a:pt x="4809" y="293196"/>
                      <a:pt x="-344" y="287910"/>
                      <a:pt x="-344" y="281443"/>
                    </a:cubicBezTo>
                    <a:lnTo>
                      <a:pt x="-344" y="11409"/>
                    </a:lnTo>
                    <a:cubicBezTo>
                      <a:pt x="-344" y="4837"/>
                      <a:pt x="4990" y="-497"/>
                      <a:pt x="11562" y="-497"/>
                    </a:cubicBezTo>
                    <a:lnTo>
                      <a:pt x="173487" y="-497"/>
                    </a:lnTo>
                    <a:lnTo>
                      <a:pt x="175487" y="-497"/>
                    </a:lnTo>
                    <a:cubicBezTo>
                      <a:pt x="208711" y="6894"/>
                      <a:pt x="235238" y="31850"/>
                      <a:pt x="244639" y="64559"/>
                    </a:cubicBezTo>
                    <a:cubicBezTo>
                      <a:pt x="245011" y="65730"/>
                      <a:pt x="245211" y="66949"/>
                      <a:pt x="245211" y="68178"/>
                    </a:cubicBezTo>
                    <a:lnTo>
                      <a:pt x="245211" y="321638"/>
                    </a:lnTo>
                    <a:cubicBezTo>
                      <a:pt x="245192" y="327277"/>
                      <a:pt x="241210" y="332135"/>
                      <a:pt x="235686" y="333259"/>
                    </a:cubicBezTo>
                    <a:cubicBezTo>
                      <a:pt x="234971" y="333478"/>
                      <a:pt x="234238" y="333640"/>
                      <a:pt x="233495" y="333735"/>
                    </a:cubicBezTo>
                    <a:close/>
                    <a:moveTo>
                      <a:pt x="23183" y="269537"/>
                    </a:moveTo>
                    <a:lnTo>
                      <a:pt x="166058" y="269537"/>
                    </a:lnTo>
                    <a:cubicBezTo>
                      <a:pt x="186279" y="269270"/>
                      <a:pt x="205939" y="276223"/>
                      <a:pt x="221493" y="289158"/>
                    </a:cubicBezTo>
                    <a:lnTo>
                      <a:pt x="221493" y="70083"/>
                    </a:lnTo>
                    <a:cubicBezTo>
                      <a:pt x="214435" y="46956"/>
                      <a:pt x="195852" y="29173"/>
                      <a:pt x="172440" y="23125"/>
                    </a:cubicBezTo>
                    <a:lnTo>
                      <a:pt x="23183" y="231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</p:grpSp>
      <p:graphicFrame>
        <p:nvGraphicFramePr>
          <p:cNvPr id="35" name="차트 34">
            <a:extLst>
              <a:ext uri="{FF2B5EF4-FFF2-40B4-BE49-F238E27FC236}">
                <a16:creationId xmlns:a16="http://schemas.microsoft.com/office/drawing/2014/main" id="{D5AF4FDC-91D3-4058-9447-301E4F46CB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0668636"/>
              </p:ext>
            </p:extLst>
          </p:nvPr>
        </p:nvGraphicFramePr>
        <p:xfrm>
          <a:off x="334963" y="2028825"/>
          <a:ext cx="5659438" cy="438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6" name="그룹 35">
            <a:extLst>
              <a:ext uri="{FF2B5EF4-FFF2-40B4-BE49-F238E27FC236}">
                <a16:creationId xmlns:a16="http://schemas.microsoft.com/office/drawing/2014/main" id="{2F054723-D5CB-4691-B550-15A9BC942B1A}"/>
              </a:ext>
            </a:extLst>
          </p:cNvPr>
          <p:cNvGrpSpPr/>
          <p:nvPr/>
        </p:nvGrpSpPr>
        <p:grpSpPr>
          <a:xfrm>
            <a:off x="2516821" y="1755658"/>
            <a:ext cx="1289369" cy="216297"/>
            <a:chOff x="1802420" y="1871484"/>
            <a:chExt cx="1289369" cy="216297"/>
          </a:xfrm>
        </p:grpSpPr>
        <p:sp>
          <p:nvSpPr>
            <p:cNvPr id="37" name="사각형: 둥근 모서리 36">
              <a:extLst>
                <a:ext uri="{FF2B5EF4-FFF2-40B4-BE49-F238E27FC236}">
                  <a16:creationId xmlns:a16="http://schemas.microsoft.com/office/drawing/2014/main" id="{20B98935-2E5A-4A98-BE0E-693069672B2A}"/>
                </a:ext>
              </a:extLst>
            </p:cNvPr>
            <p:cNvSpPr/>
            <p:nvPr/>
          </p:nvSpPr>
          <p:spPr>
            <a:xfrm>
              <a:off x="1802420" y="1871484"/>
              <a:ext cx="1289369" cy="21629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40C4DD3-2E92-47A2-976C-CEE3B395BF7E}"/>
                </a:ext>
              </a:extLst>
            </p:cNvPr>
            <p:cNvSpPr txBox="1"/>
            <p:nvPr/>
          </p:nvSpPr>
          <p:spPr>
            <a:xfrm>
              <a:off x="1998423" y="1887299"/>
              <a:ext cx="8973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1200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’</a:t>
              </a:r>
              <a:r>
                <a:rPr lang="en-US" altLang="ko-KR" sz="1200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23.04.04 </a:t>
              </a:r>
              <a:r>
                <a:rPr lang="ko-KR" altLang="en-US" sz="1200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기준</a:t>
              </a:r>
              <a:endParaRPr lang="ko-KR" altLang="en-US" sz="12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39" name="이등변 삼각형 38">
            <a:extLst>
              <a:ext uri="{FF2B5EF4-FFF2-40B4-BE49-F238E27FC236}">
                <a16:creationId xmlns:a16="http://schemas.microsoft.com/office/drawing/2014/main" id="{EBE31505-0311-47CD-9279-C8B6DB635CB7}"/>
              </a:ext>
            </a:extLst>
          </p:cNvPr>
          <p:cNvSpPr/>
          <p:nvPr/>
        </p:nvSpPr>
        <p:spPr>
          <a:xfrm flipV="1">
            <a:off x="1170405" y="5791654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0" name="이등변 삼각형 39">
            <a:extLst>
              <a:ext uri="{FF2B5EF4-FFF2-40B4-BE49-F238E27FC236}">
                <a16:creationId xmlns:a16="http://schemas.microsoft.com/office/drawing/2014/main" id="{AE242E74-1D20-4106-AB8F-9B47BEBEBEF8}"/>
              </a:ext>
            </a:extLst>
          </p:cNvPr>
          <p:cNvSpPr/>
          <p:nvPr/>
        </p:nvSpPr>
        <p:spPr>
          <a:xfrm flipV="1">
            <a:off x="1865730" y="5672590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1" name="이등변 삼각형 40">
            <a:extLst>
              <a:ext uri="{FF2B5EF4-FFF2-40B4-BE49-F238E27FC236}">
                <a16:creationId xmlns:a16="http://schemas.microsoft.com/office/drawing/2014/main" id="{1456F0ED-6DAD-4899-83FC-75C8F46601AE}"/>
              </a:ext>
            </a:extLst>
          </p:cNvPr>
          <p:cNvSpPr/>
          <p:nvPr/>
        </p:nvSpPr>
        <p:spPr>
          <a:xfrm flipV="1">
            <a:off x="2558674" y="5427319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2" name="이등변 삼각형 41">
            <a:extLst>
              <a:ext uri="{FF2B5EF4-FFF2-40B4-BE49-F238E27FC236}">
                <a16:creationId xmlns:a16="http://schemas.microsoft.com/office/drawing/2014/main" id="{D54B6F93-233C-4A47-A276-0282A2730569}"/>
              </a:ext>
            </a:extLst>
          </p:cNvPr>
          <p:cNvSpPr/>
          <p:nvPr/>
        </p:nvSpPr>
        <p:spPr>
          <a:xfrm flipV="1">
            <a:off x="3251618" y="4891535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3" name="이등변 삼각형 42">
            <a:extLst>
              <a:ext uri="{FF2B5EF4-FFF2-40B4-BE49-F238E27FC236}">
                <a16:creationId xmlns:a16="http://schemas.microsoft.com/office/drawing/2014/main" id="{049F82D9-BBEF-4971-AA1A-1102E2D8833D}"/>
              </a:ext>
            </a:extLst>
          </p:cNvPr>
          <p:cNvSpPr/>
          <p:nvPr/>
        </p:nvSpPr>
        <p:spPr>
          <a:xfrm flipV="1">
            <a:off x="3946943" y="4079523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4" name="이등변 삼각형 43">
            <a:extLst>
              <a:ext uri="{FF2B5EF4-FFF2-40B4-BE49-F238E27FC236}">
                <a16:creationId xmlns:a16="http://schemas.microsoft.com/office/drawing/2014/main" id="{2A27DABF-81B1-40F1-ADB1-524EE2A3BF2A}"/>
              </a:ext>
            </a:extLst>
          </p:cNvPr>
          <p:cNvSpPr/>
          <p:nvPr/>
        </p:nvSpPr>
        <p:spPr>
          <a:xfrm flipV="1">
            <a:off x="4644649" y="2972238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5" name="이등변 삼각형 44">
            <a:extLst>
              <a:ext uri="{FF2B5EF4-FFF2-40B4-BE49-F238E27FC236}">
                <a16:creationId xmlns:a16="http://schemas.microsoft.com/office/drawing/2014/main" id="{386431EB-00C7-4555-9ED7-30F1DE204659}"/>
              </a:ext>
            </a:extLst>
          </p:cNvPr>
          <p:cNvSpPr/>
          <p:nvPr/>
        </p:nvSpPr>
        <p:spPr>
          <a:xfrm flipV="1">
            <a:off x="5339974" y="2793643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0" name="막힌 원호 49">
            <a:extLst>
              <a:ext uri="{FF2B5EF4-FFF2-40B4-BE49-F238E27FC236}">
                <a16:creationId xmlns:a16="http://schemas.microsoft.com/office/drawing/2014/main" id="{31FE35C0-66FB-488F-B227-1A558D30EEED}"/>
              </a:ext>
            </a:extLst>
          </p:cNvPr>
          <p:cNvSpPr/>
          <p:nvPr/>
        </p:nvSpPr>
        <p:spPr>
          <a:xfrm rot="10800000">
            <a:off x="11349545" y="990600"/>
            <a:ext cx="393700" cy="393700"/>
          </a:xfrm>
          <a:prstGeom prst="blockArc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7F40609-7E94-4930-9303-57694C619BD3}"/>
              </a:ext>
            </a:extLst>
          </p:cNvPr>
          <p:cNvSpPr txBox="1"/>
          <p:nvPr/>
        </p:nvSpPr>
        <p:spPr>
          <a:xfrm>
            <a:off x="3913354" y="1243838"/>
            <a:ext cx="436529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M 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출판사의 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 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학술지 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WoS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연도별 논문수</a:t>
            </a:r>
          </a:p>
        </p:txBody>
      </p:sp>
      <p:sp>
        <p:nvSpPr>
          <p:cNvPr id="52" name="막힌 원호 51">
            <a:extLst>
              <a:ext uri="{FF2B5EF4-FFF2-40B4-BE49-F238E27FC236}">
                <a16:creationId xmlns:a16="http://schemas.microsoft.com/office/drawing/2014/main" id="{B64B0396-5628-4383-B041-8FD97E7E41B6}"/>
              </a:ext>
            </a:extLst>
          </p:cNvPr>
          <p:cNvSpPr/>
          <p:nvPr/>
        </p:nvSpPr>
        <p:spPr>
          <a:xfrm>
            <a:off x="419100" y="1358900"/>
            <a:ext cx="482600" cy="482600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3" name="슬라이드 번호 개체 틀 62">
            <a:extLst>
              <a:ext uri="{FF2B5EF4-FFF2-40B4-BE49-F238E27FC236}">
                <a16:creationId xmlns:a16="http://schemas.microsoft.com/office/drawing/2014/main" id="{BC42B970-CC90-41AA-9FED-6DF995304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18414" y="6530443"/>
            <a:ext cx="155172" cy="169277"/>
          </a:xfrm>
        </p:spPr>
        <p:txBody>
          <a:bodyPr/>
          <a:lstStyle/>
          <a:p>
            <a:pPr algn="ctr"/>
            <a:fld id="{D55F2F95-60E5-4E8B-936D-D88E0897C03A}" type="slidenum">
              <a:rPr lang="en-US" altLang="ko-KR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pPr algn="ctr"/>
              <a:t>30</a:t>
            </a:fld>
            <a:endParaRPr lang="en-US" altLang="ko-KR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id="{0FF9E5B7-5366-44C6-9975-833E5F70581D}"/>
              </a:ext>
            </a:extLst>
          </p:cNvPr>
          <p:cNvSpPr>
            <a:spLocks/>
          </p:cNvSpPr>
          <p:nvPr/>
        </p:nvSpPr>
        <p:spPr bwMode="auto">
          <a:xfrm rot="20880000" flipV="1">
            <a:off x="998266" y="2797218"/>
            <a:ext cx="3457105" cy="2043985"/>
          </a:xfrm>
          <a:custGeom>
            <a:avLst/>
            <a:gdLst>
              <a:gd name="T0" fmla="*/ 2 w 740"/>
              <a:gd name="T1" fmla="*/ 1 h 443"/>
              <a:gd name="T2" fmla="*/ 364 w 740"/>
              <a:gd name="T3" fmla="*/ 150 h 443"/>
              <a:gd name="T4" fmla="*/ 639 w 740"/>
              <a:gd name="T5" fmla="*/ 375 h 443"/>
              <a:gd name="T6" fmla="*/ 607 w 740"/>
              <a:gd name="T7" fmla="*/ 406 h 443"/>
              <a:gd name="T8" fmla="*/ 740 w 740"/>
              <a:gd name="T9" fmla="*/ 443 h 443"/>
              <a:gd name="T10" fmla="*/ 729 w 740"/>
              <a:gd name="T11" fmla="*/ 284 h 443"/>
              <a:gd name="T12" fmla="*/ 697 w 740"/>
              <a:gd name="T13" fmla="*/ 315 h 443"/>
              <a:gd name="T14" fmla="*/ 384 w 740"/>
              <a:gd name="T15" fmla="*/ 109 h 443"/>
              <a:gd name="T16" fmla="*/ 0 w 740"/>
              <a:gd name="T17" fmla="*/ 0 h 443"/>
              <a:gd name="T18" fmla="*/ 2 w 740"/>
              <a:gd name="T19" fmla="*/ 1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0" h="443">
                <a:moveTo>
                  <a:pt x="2" y="1"/>
                </a:moveTo>
                <a:cubicBezTo>
                  <a:pt x="2" y="1"/>
                  <a:pt x="177" y="34"/>
                  <a:pt x="364" y="150"/>
                </a:cubicBezTo>
                <a:cubicBezTo>
                  <a:pt x="551" y="266"/>
                  <a:pt x="639" y="375"/>
                  <a:pt x="639" y="375"/>
                </a:cubicBezTo>
                <a:cubicBezTo>
                  <a:pt x="607" y="406"/>
                  <a:pt x="607" y="406"/>
                  <a:pt x="607" y="406"/>
                </a:cubicBezTo>
                <a:cubicBezTo>
                  <a:pt x="740" y="443"/>
                  <a:pt x="740" y="443"/>
                  <a:pt x="740" y="443"/>
                </a:cubicBezTo>
                <a:cubicBezTo>
                  <a:pt x="729" y="284"/>
                  <a:pt x="729" y="284"/>
                  <a:pt x="729" y="284"/>
                </a:cubicBezTo>
                <a:cubicBezTo>
                  <a:pt x="697" y="315"/>
                  <a:pt x="697" y="315"/>
                  <a:pt x="697" y="315"/>
                </a:cubicBezTo>
                <a:cubicBezTo>
                  <a:pt x="697" y="315"/>
                  <a:pt x="572" y="192"/>
                  <a:pt x="384" y="109"/>
                </a:cubicBezTo>
                <a:cubicBezTo>
                  <a:pt x="165" y="13"/>
                  <a:pt x="0" y="0"/>
                  <a:pt x="0" y="0"/>
                </a:cubicBezTo>
                <a:lnTo>
                  <a:pt x="2" y="1"/>
                </a:lnTo>
                <a:close/>
              </a:path>
            </a:pathLst>
          </a:custGeom>
          <a:solidFill>
            <a:srgbClr val="DA212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3C9A2AE-3CAB-449A-A7DB-3C3F48F82A17}"/>
              </a:ext>
            </a:extLst>
          </p:cNvPr>
          <p:cNvSpPr txBox="1"/>
          <p:nvPr/>
        </p:nvSpPr>
        <p:spPr>
          <a:xfrm>
            <a:off x="1923666" y="3261544"/>
            <a:ext cx="112627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pc="-8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r>
              <a:rPr lang="en-US" altLang="ko-KR" sz="2400" dirty="0">
                <a:solidFill>
                  <a:srgbClr val="DA212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85</a:t>
            </a:r>
            <a:r>
              <a:rPr lang="ko-KR" altLang="en-US" sz="2400" dirty="0">
                <a:solidFill>
                  <a:srgbClr val="DA212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배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이상</a:t>
            </a:r>
            <a:endParaRPr lang="en-US" altLang="ko-KR" sz="2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2400" dirty="0">
                <a:solidFill>
                  <a:srgbClr val="DA212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증가</a:t>
            </a: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B74A859A-D755-43EC-8B1A-C54BC42A4A09}"/>
              </a:ext>
            </a:extLst>
          </p:cNvPr>
          <p:cNvGrpSpPr/>
          <p:nvPr/>
        </p:nvGrpSpPr>
        <p:grpSpPr>
          <a:xfrm>
            <a:off x="6319984" y="5163718"/>
            <a:ext cx="5537053" cy="1206549"/>
            <a:chOff x="6790224" y="5101165"/>
            <a:chExt cx="5537053" cy="1206549"/>
          </a:xfrm>
        </p:grpSpPr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8B671E7C-5429-4682-8D18-1BC55EE47066}"/>
                </a:ext>
              </a:extLst>
            </p:cNvPr>
            <p:cNvGrpSpPr/>
            <p:nvPr/>
          </p:nvGrpSpPr>
          <p:grpSpPr>
            <a:xfrm>
              <a:off x="6790224" y="5197321"/>
              <a:ext cx="266700" cy="266700"/>
              <a:chOff x="635000" y="2398031"/>
              <a:chExt cx="266700" cy="266700"/>
            </a:xfrm>
          </p:grpSpPr>
          <p:sp>
            <p:nvSpPr>
              <p:cNvPr id="58" name="타원 57">
                <a:extLst>
                  <a:ext uri="{FF2B5EF4-FFF2-40B4-BE49-F238E27FC236}">
                    <a16:creationId xmlns:a16="http://schemas.microsoft.com/office/drawing/2014/main" id="{3980A871-E9BA-46C5-B91A-3A79A4614410}"/>
                  </a:ext>
                </a:extLst>
              </p:cNvPr>
              <p:cNvSpPr/>
              <p:nvPr/>
            </p:nvSpPr>
            <p:spPr>
              <a:xfrm>
                <a:off x="736600" y="2486931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59" name="막힌 원호 58">
                <a:extLst>
                  <a:ext uri="{FF2B5EF4-FFF2-40B4-BE49-F238E27FC236}">
                    <a16:creationId xmlns:a16="http://schemas.microsoft.com/office/drawing/2014/main" id="{90AC9817-7762-4F15-8B68-E097625F0BAD}"/>
                  </a:ext>
                </a:extLst>
              </p:cNvPr>
              <p:cNvSpPr/>
              <p:nvPr/>
            </p:nvSpPr>
            <p:spPr>
              <a:xfrm rot="16200000">
                <a:off x="635000" y="2398031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F7D3702-CBC7-49F3-8954-11FA7F792CD6}"/>
                </a:ext>
              </a:extLst>
            </p:cNvPr>
            <p:cNvSpPr txBox="1"/>
            <p:nvPr/>
          </p:nvSpPr>
          <p:spPr>
            <a:xfrm>
              <a:off x="7082325" y="5101165"/>
              <a:ext cx="5244952" cy="1206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상업 </a:t>
              </a:r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OA 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출판사의 영리 행위가 곧 부실 학술지임을  의미하지 않으나 매월 </a:t>
              </a:r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천 편 이상의 논문에 대한 심사 진행이 </a:t>
              </a:r>
              <a:b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어떻게 가능한가에 대한 </a:t>
              </a:r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KISTI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의 질문에 명확한 답변 없음</a:t>
              </a:r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  <a:endPara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74254A45-A621-4ADA-84FE-45C5254A7BAE}"/>
              </a:ext>
            </a:extLst>
          </p:cNvPr>
          <p:cNvGrpSpPr/>
          <p:nvPr/>
        </p:nvGrpSpPr>
        <p:grpSpPr>
          <a:xfrm>
            <a:off x="6319984" y="3897457"/>
            <a:ext cx="5537053" cy="1206549"/>
            <a:chOff x="6790224" y="4999569"/>
            <a:chExt cx="5537053" cy="1206549"/>
          </a:xfrm>
        </p:grpSpPr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id="{FBA2A329-BC03-4B0F-9817-04D2E59A0633}"/>
                </a:ext>
              </a:extLst>
            </p:cNvPr>
            <p:cNvGrpSpPr/>
            <p:nvPr/>
          </p:nvGrpSpPr>
          <p:grpSpPr>
            <a:xfrm>
              <a:off x="6790224" y="5110690"/>
              <a:ext cx="266700" cy="266700"/>
              <a:chOff x="635000" y="2311400"/>
              <a:chExt cx="266700" cy="266700"/>
            </a:xfrm>
          </p:grpSpPr>
          <p:sp>
            <p:nvSpPr>
              <p:cNvPr id="64" name="타원 63">
                <a:extLst>
                  <a:ext uri="{FF2B5EF4-FFF2-40B4-BE49-F238E27FC236}">
                    <a16:creationId xmlns:a16="http://schemas.microsoft.com/office/drawing/2014/main" id="{7DE89942-5090-4EB6-AAD5-E8468ED799EC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65" name="막힌 원호 64">
                <a:extLst>
                  <a:ext uri="{FF2B5EF4-FFF2-40B4-BE49-F238E27FC236}">
                    <a16:creationId xmlns:a16="http://schemas.microsoft.com/office/drawing/2014/main" id="{742C6F6E-A417-421F-9858-72F9965E2110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F4972A-38E8-4D76-9FCF-A2CF5F26570B}"/>
                </a:ext>
              </a:extLst>
            </p:cNvPr>
            <p:cNvSpPr txBox="1"/>
            <p:nvPr/>
          </p:nvSpPr>
          <p:spPr>
            <a:xfrm>
              <a:off x="7082325" y="4999569"/>
              <a:ext cx="5244952" cy="1206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한 편의 논문에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2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인의 동료심사자를 운영할 경우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65,000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명 이상 필요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 EIC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와 편집자는 출판된 모든 논문에 책임을 질 수 있는가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?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과연 가능한 수치인가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?</a:t>
              </a:r>
              <a:endPara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CD34D730-33BA-468C-A85F-E0002D84CF97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03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2C01707-C80D-400A-87AF-46BD2D38C4C4}"/>
              </a:ext>
            </a:extLst>
          </p:cNvPr>
          <p:cNvSpPr txBox="1"/>
          <p:nvPr/>
        </p:nvSpPr>
        <p:spPr>
          <a:xfrm>
            <a:off x="1663700" y="396845"/>
            <a:ext cx="611417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M </a:t>
            </a:r>
            <a:r>
              <a:rPr lang="ko-KR" altLang="en-US" sz="240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출산사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사례 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(6/8) 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– 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우리나라의 연도별 </a:t>
            </a:r>
            <a:r>
              <a:rPr lang="en-US" altLang="ko-KR" sz="200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WoS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00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논문수</a:t>
            </a:r>
            <a:endParaRPr lang="ko-KR" altLang="en-US" sz="20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DCFBFB93-713C-4C00-99F7-7CA71BACC974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69" name="사각형: 둥근 모서리 68">
              <a:extLst>
                <a:ext uri="{FF2B5EF4-FFF2-40B4-BE49-F238E27FC236}">
                  <a16:creationId xmlns:a16="http://schemas.microsoft.com/office/drawing/2014/main" id="{D4B4669D-7EAD-4E71-83D5-02C0800EC4C4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연도별 논문 비교</a:t>
              </a:r>
            </a:p>
          </p:txBody>
        </p:sp>
        <p:sp>
          <p:nvSpPr>
            <p:cNvPr id="70" name="막힌 원호 69">
              <a:extLst>
                <a:ext uri="{FF2B5EF4-FFF2-40B4-BE49-F238E27FC236}">
                  <a16:creationId xmlns:a16="http://schemas.microsoft.com/office/drawing/2014/main" id="{5E22E591-487F-4604-BE30-E85865032985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1" name="막힌 원호 70">
              <a:extLst>
                <a:ext uri="{FF2B5EF4-FFF2-40B4-BE49-F238E27FC236}">
                  <a16:creationId xmlns:a16="http://schemas.microsoft.com/office/drawing/2014/main" id="{EA4CCB99-E372-48DA-BD9A-F0ABE9326402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6EB3FEFD-E955-4D6C-B33E-62DF428B0D61}"/>
              </a:ext>
            </a:extLst>
          </p:cNvPr>
          <p:cNvGrpSpPr/>
          <p:nvPr/>
        </p:nvGrpSpPr>
        <p:grpSpPr>
          <a:xfrm>
            <a:off x="6240463" y="990600"/>
            <a:ext cx="5653087" cy="850900"/>
            <a:chOff x="6203951" y="990600"/>
            <a:chExt cx="5653087" cy="850900"/>
          </a:xfrm>
        </p:grpSpPr>
        <p:sp>
          <p:nvSpPr>
            <p:cNvPr id="73" name="사각형: 둥근 모서리 72">
              <a:extLst>
                <a:ext uri="{FF2B5EF4-FFF2-40B4-BE49-F238E27FC236}">
                  <a16:creationId xmlns:a16="http://schemas.microsoft.com/office/drawing/2014/main" id="{7748B7FC-9849-4784-BEA4-A0E1B8768D46}"/>
                </a:ext>
              </a:extLst>
            </p:cNvPr>
            <p:cNvSpPr/>
            <p:nvPr/>
          </p:nvSpPr>
          <p:spPr>
            <a:xfrm>
              <a:off x="6203951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주요 국가의 연도별 논문 비교</a:t>
              </a:r>
            </a:p>
          </p:txBody>
        </p:sp>
        <p:sp>
          <p:nvSpPr>
            <p:cNvPr id="74" name="막힌 원호 73">
              <a:extLst>
                <a:ext uri="{FF2B5EF4-FFF2-40B4-BE49-F238E27FC236}">
                  <a16:creationId xmlns:a16="http://schemas.microsoft.com/office/drawing/2014/main" id="{9D41E29D-C498-4D8F-9D33-B67FE14576F9}"/>
                </a:ext>
              </a:extLst>
            </p:cNvPr>
            <p:cNvSpPr/>
            <p:nvPr/>
          </p:nvSpPr>
          <p:spPr>
            <a:xfrm>
              <a:off x="6288089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5" name="막힌 원호 74">
              <a:extLst>
                <a:ext uri="{FF2B5EF4-FFF2-40B4-BE49-F238E27FC236}">
                  <a16:creationId xmlns:a16="http://schemas.microsoft.com/office/drawing/2014/main" id="{2F5F3900-BA1C-40EF-A3E7-1BD36A86B395}"/>
                </a:ext>
              </a:extLst>
            </p:cNvPr>
            <p:cNvSpPr/>
            <p:nvPr/>
          </p:nvSpPr>
          <p:spPr>
            <a:xfrm rot="10800000">
              <a:off x="11406189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0038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>
            <a:extLst>
              <a:ext uri="{FF2B5EF4-FFF2-40B4-BE49-F238E27FC236}">
                <a16:creationId xmlns:a16="http://schemas.microsoft.com/office/drawing/2014/main" id="{2F054723-D5CB-4691-B550-15A9BC942B1A}"/>
              </a:ext>
            </a:extLst>
          </p:cNvPr>
          <p:cNvGrpSpPr/>
          <p:nvPr/>
        </p:nvGrpSpPr>
        <p:grpSpPr>
          <a:xfrm>
            <a:off x="2539622" y="1935802"/>
            <a:ext cx="1289369" cy="216297"/>
            <a:chOff x="1802420" y="1871484"/>
            <a:chExt cx="1289369" cy="216297"/>
          </a:xfrm>
        </p:grpSpPr>
        <p:sp>
          <p:nvSpPr>
            <p:cNvPr id="37" name="사각형: 둥근 모서리 36">
              <a:extLst>
                <a:ext uri="{FF2B5EF4-FFF2-40B4-BE49-F238E27FC236}">
                  <a16:creationId xmlns:a16="http://schemas.microsoft.com/office/drawing/2014/main" id="{20B98935-2E5A-4A98-BE0E-693069672B2A}"/>
                </a:ext>
              </a:extLst>
            </p:cNvPr>
            <p:cNvSpPr/>
            <p:nvPr/>
          </p:nvSpPr>
          <p:spPr>
            <a:xfrm>
              <a:off x="1802420" y="1871484"/>
              <a:ext cx="1289369" cy="21629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40C4DD3-2E92-47A2-976C-CEE3B395BF7E}"/>
                </a:ext>
              </a:extLst>
            </p:cNvPr>
            <p:cNvSpPr txBox="1"/>
            <p:nvPr/>
          </p:nvSpPr>
          <p:spPr>
            <a:xfrm>
              <a:off x="1998423" y="1887299"/>
              <a:ext cx="8973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1200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’</a:t>
              </a:r>
              <a:r>
                <a:rPr lang="en-US" altLang="ko-KR" sz="1200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23.04.04 </a:t>
              </a:r>
              <a:r>
                <a:rPr lang="ko-KR" altLang="en-US" sz="1200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기준</a:t>
              </a:r>
              <a:endParaRPr lang="ko-KR" altLang="en-US" sz="12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39" name="이등변 삼각형 38">
            <a:extLst>
              <a:ext uri="{FF2B5EF4-FFF2-40B4-BE49-F238E27FC236}">
                <a16:creationId xmlns:a16="http://schemas.microsoft.com/office/drawing/2014/main" id="{EBE31505-0311-47CD-9279-C8B6DB635CB7}"/>
              </a:ext>
            </a:extLst>
          </p:cNvPr>
          <p:cNvSpPr/>
          <p:nvPr/>
        </p:nvSpPr>
        <p:spPr>
          <a:xfrm flipV="1">
            <a:off x="1170405" y="5791654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0" name="이등변 삼각형 39">
            <a:extLst>
              <a:ext uri="{FF2B5EF4-FFF2-40B4-BE49-F238E27FC236}">
                <a16:creationId xmlns:a16="http://schemas.microsoft.com/office/drawing/2014/main" id="{AE242E74-1D20-4106-AB8F-9B47BEBEBEF8}"/>
              </a:ext>
            </a:extLst>
          </p:cNvPr>
          <p:cNvSpPr/>
          <p:nvPr/>
        </p:nvSpPr>
        <p:spPr>
          <a:xfrm flipV="1">
            <a:off x="1865730" y="5672590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1" name="이등변 삼각형 40">
            <a:extLst>
              <a:ext uri="{FF2B5EF4-FFF2-40B4-BE49-F238E27FC236}">
                <a16:creationId xmlns:a16="http://schemas.microsoft.com/office/drawing/2014/main" id="{1456F0ED-6DAD-4899-83FC-75C8F46601AE}"/>
              </a:ext>
            </a:extLst>
          </p:cNvPr>
          <p:cNvSpPr/>
          <p:nvPr/>
        </p:nvSpPr>
        <p:spPr>
          <a:xfrm flipV="1">
            <a:off x="2558674" y="5427319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2" name="이등변 삼각형 41">
            <a:extLst>
              <a:ext uri="{FF2B5EF4-FFF2-40B4-BE49-F238E27FC236}">
                <a16:creationId xmlns:a16="http://schemas.microsoft.com/office/drawing/2014/main" id="{D54B6F93-233C-4A47-A276-0282A2730569}"/>
              </a:ext>
            </a:extLst>
          </p:cNvPr>
          <p:cNvSpPr/>
          <p:nvPr/>
        </p:nvSpPr>
        <p:spPr>
          <a:xfrm flipV="1">
            <a:off x="3251618" y="4891535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3" name="이등변 삼각형 42">
            <a:extLst>
              <a:ext uri="{FF2B5EF4-FFF2-40B4-BE49-F238E27FC236}">
                <a16:creationId xmlns:a16="http://schemas.microsoft.com/office/drawing/2014/main" id="{049F82D9-BBEF-4971-AA1A-1102E2D8833D}"/>
              </a:ext>
            </a:extLst>
          </p:cNvPr>
          <p:cNvSpPr/>
          <p:nvPr/>
        </p:nvSpPr>
        <p:spPr>
          <a:xfrm flipV="1">
            <a:off x="3946943" y="4079523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4" name="이등변 삼각형 43">
            <a:extLst>
              <a:ext uri="{FF2B5EF4-FFF2-40B4-BE49-F238E27FC236}">
                <a16:creationId xmlns:a16="http://schemas.microsoft.com/office/drawing/2014/main" id="{2A27DABF-81B1-40F1-ADB1-524EE2A3BF2A}"/>
              </a:ext>
            </a:extLst>
          </p:cNvPr>
          <p:cNvSpPr/>
          <p:nvPr/>
        </p:nvSpPr>
        <p:spPr>
          <a:xfrm flipV="1">
            <a:off x="4644649" y="2972238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5" name="이등변 삼각형 44">
            <a:extLst>
              <a:ext uri="{FF2B5EF4-FFF2-40B4-BE49-F238E27FC236}">
                <a16:creationId xmlns:a16="http://schemas.microsoft.com/office/drawing/2014/main" id="{386431EB-00C7-4555-9ED7-30F1DE204659}"/>
              </a:ext>
            </a:extLst>
          </p:cNvPr>
          <p:cNvSpPr/>
          <p:nvPr/>
        </p:nvSpPr>
        <p:spPr>
          <a:xfrm flipV="1">
            <a:off x="5339974" y="2793643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0" name="막힌 원호 49">
            <a:extLst>
              <a:ext uri="{FF2B5EF4-FFF2-40B4-BE49-F238E27FC236}">
                <a16:creationId xmlns:a16="http://schemas.microsoft.com/office/drawing/2014/main" id="{31FE35C0-66FB-488F-B227-1A558D30EEED}"/>
              </a:ext>
            </a:extLst>
          </p:cNvPr>
          <p:cNvSpPr/>
          <p:nvPr/>
        </p:nvSpPr>
        <p:spPr>
          <a:xfrm rot="10800000">
            <a:off x="11349545" y="990600"/>
            <a:ext cx="393700" cy="393700"/>
          </a:xfrm>
          <a:prstGeom prst="blockArc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7F40609-7E94-4930-9303-57694C619BD3}"/>
              </a:ext>
            </a:extLst>
          </p:cNvPr>
          <p:cNvSpPr txBox="1"/>
          <p:nvPr/>
        </p:nvSpPr>
        <p:spPr>
          <a:xfrm>
            <a:off x="4895995" y="1243838"/>
            <a:ext cx="240001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M 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출판사의 전체 논문수</a:t>
            </a:r>
          </a:p>
        </p:txBody>
      </p:sp>
      <p:sp>
        <p:nvSpPr>
          <p:cNvPr id="52" name="막힌 원호 51">
            <a:extLst>
              <a:ext uri="{FF2B5EF4-FFF2-40B4-BE49-F238E27FC236}">
                <a16:creationId xmlns:a16="http://schemas.microsoft.com/office/drawing/2014/main" id="{B64B0396-5628-4383-B041-8FD97E7E41B6}"/>
              </a:ext>
            </a:extLst>
          </p:cNvPr>
          <p:cNvSpPr/>
          <p:nvPr/>
        </p:nvSpPr>
        <p:spPr>
          <a:xfrm>
            <a:off x="419100" y="1358900"/>
            <a:ext cx="482600" cy="482600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3" name="슬라이드 번호 개체 틀 62">
            <a:extLst>
              <a:ext uri="{FF2B5EF4-FFF2-40B4-BE49-F238E27FC236}">
                <a16:creationId xmlns:a16="http://schemas.microsoft.com/office/drawing/2014/main" id="{BC42B970-CC90-41AA-9FED-6DF995304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18414" y="6530443"/>
            <a:ext cx="155172" cy="169277"/>
          </a:xfrm>
        </p:spPr>
        <p:txBody>
          <a:bodyPr/>
          <a:lstStyle/>
          <a:p>
            <a:pPr algn="ctr"/>
            <a:fld id="{D55F2F95-60E5-4E8B-936D-D88E0897C03A}" type="slidenum">
              <a:rPr lang="en-US" altLang="ko-KR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pPr algn="ctr"/>
              <a:t>31</a:t>
            </a:fld>
            <a:endParaRPr lang="en-US" altLang="ko-KR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D34D730-33BA-468C-A85F-E0002D84CF97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03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2C01707-C80D-400A-87AF-46BD2D38C4C4}"/>
              </a:ext>
            </a:extLst>
          </p:cNvPr>
          <p:cNvSpPr txBox="1"/>
          <p:nvPr/>
        </p:nvSpPr>
        <p:spPr>
          <a:xfrm>
            <a:off x="1663700" y="396845"/>
            <a:ext cx="661591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M 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출판사 사례 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(7/8)  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– </a:t>
            </a:r>
            <a:r>
              <a:rPr lang="en-US" altLang="ko-KR" sz="200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WoS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전체 검색 결과 및 연도별 </a:t>
            </a:r>
            <a:r>
              <a:rPr lang="ko-KR" altLang="en-US" sz="200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논문수</a:t>
            </a:r>
            <a:endParaRPr lang="ko-KR" altLang="en-US" sz="20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ADD426CA-C5A7-470A-8613-F4E24D18D671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70" name="사각형: 둥근 모서리 69">
              <a:extLst>
                <a:ext uri="{FF2B5EF4-FFF2-40B4-BE49-F238E27FC236}">
                  <a16:creationId xmlns:a16="http://schemas.microsoft.com/office/drawing/2014/main" id="{022997D1-713E-4AA7-B32A-9323946C6A62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주요 국가의 연도별 논문 비교</a:t>
              </a:r>
            </a:p>
          </p:txBody>
        </p:sp>
        <p:sp>
          <p:nvSpPr>
            <p:cNvPr id="71" name="막힌 원호 70">
              <a:extLst>
                <a:ext uri="{FF2B5EF4-FFF2-40B4-BE49-F238E27FC236}">
                  <a16:creationId xmlns:a16="http://schemas.microsoft.com/office/drawing/2014/main" id="{588C31DC-2FAB-4A1C-8060-3F3C68AEE2F9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2" name="막힌 원호 71">
              <a:extLst>
                <a:ext uri="{FF2B5EF4-FFF2-40B4-BE49-F238E27FC236}">
                  <a16:creationId xmlns:a16="http://schemas.microsoft.com/office/drawing/2014/main" id="{FEE3D797-5470-43BB-8B98-A10216137E88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8A5D0764-456C-4638-B331-E7819CE45032}"/>
              </a:ext>
            </a:extLst>
          </p:cNvPr>
          <p:cNvGrpSpPr/>
          <p:nvPr/>
        </p:nvGrpSpPr>
        <p:grpSpPr>
          <a:xfrm>
            <a:off x="6240463" y="990600"/>
            <a:ext cx="5653087" cy="850900"/>
            <a:chOff x="6203951" y="990600"/>
            <a:chExt cx="5653087" cy="850900"/>
          </a:xfrm>
        </p:grpSpPr>
        <p:sp>
          <p:nvSpPr>
            <p:cNvPr id="74" name="사각형: 둥근 모서리 73">
              <a:extLst>
                <a:ext uri="{FF2B5EF4-FFF2-40B4-BE49-F238E27FC236}">
                  <a16:creationId xmlns:a16="http://schemas.microsoft.com/office/drawing/2014/main" id="{6A1DD241-2F43-4FDD-9333-7623BA1EDE70}"/>
                </a:ext>
              </a:extLst>
            </p:cNvPr>
            <p:cNvSpPr/>
            <p:nvPr/>
          </p:nvSpPr>
          <p:spPr>
            <a:xfrm>
              <a:off x="6203951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주요 국가의 연도별 논문 비교</a:t>
              </a:r>
            </a:p>
          </p:txBody>
        </p:sp>
        <p:sp>
          <p:nvSpPr>
            <p:cNvPr id="75" name="막힌 원호 74">
              <a:extLst>
                <a:ext uri="{FF2B5EF4-FFF2-40B4-BE49-F238E27FC236}">
                  <a16:creationId xmlns:a16="http://schemas.microsoft.com/office/drawing/2014/main" id="{936FB084-DA9F-4CD1-B80C-8050D7A0C04C}"/>
                </a:ext>
              </a:extLst>
            </p:cNvPr>
            <p:cNvSpPr/>
            <p:nvPr/>
          </p:nvSpPr>
          <p:spPr>
            <a:xfrm>
              <a:off x="6288089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6" name="막힌 원호 75">
              <a:extLst>
                <a:ext uri="{FF2B5EF4-FFF2-40B4-BE49-F238E27FC236}">
                  <a16:creationId xmlns:a16="http://schemas.microsoft.com/office/drawing/2014/main" id="{9E378155-615D-4BA0-A387-ADE139C741D5}"/>
                </a:ext>
              </a:extLst>
            </p:cNvPr>
            <p:cNvSpPr/>
            <p:nvPr/>
          </p:nvSpPr>
          <p:spPr>
            <a:xfrm rot="10800000">
              <a:off x="11406189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aphicFrame>
        <p:nvGraphicFramePr>
          <p:cNvPr id="29" name="차트 28">
            <a:extLst>
              <a:ext uri="{FF2B5EF4-FFF2-40B4-BE49-F238E27FC236}">
                <a16:creationId xmlns:a16="http://schemas.microsoft.com/office/drawing/2014/main" id="{699F68CA-8ACE-4736-B8FC-16840DBF9D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7348871"/>
              </p:ext>
            </p:extLst>
          </p:nvPr>
        </p:nvGraphicFramePr>
        <p:xfrm>
          <a:off x="6240461" y="1773239"/>
          <a:ext cx="5653085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폭발: 14pt 1">
            <a:extLst>
              <a:ext uri="{FF2B5EF4-FFF2-40B4-BE49-F238E27FC236}">
                <a16:creationId xmlns:a16="http://schemas.microsoft.com/office/drawing/2014/main" id="{CBE2F947-874C-49B3-A9CF-EC884C233DFA}"/>
              </a:ext>
            </a:extLst>
          </p:cNvPr>
          <p:cNvSpPr/>
          <p:nvPr/>
        </p:nvSpPr>
        <p:spPr>
          <a:xfrm rot="20937219">
            <a:off x="7502500" y="2013487"/>
            <a:ext cx="4767262" cy="1788779"/>
          </a:xfrm>
          <a:prstGeom prst="irregularSeal2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한국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스페인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폴란드는 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’21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년보다 논문 감소</a:t>
            </a:r>
            <a:endParaRPr lang="en-US" altLang="ko-KR" sz="1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원인은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1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aphicFrame>
        <p:nvGraphicFramePr>
          <p:cNvPr id="31" name="차트 30">
            <a:extLst>
              <a:ext uri="{FF2B5EF4-FFF2-40B4-BE49-F238E27FC236}">
                <a16:creationId xmlns:a16="http://schemas.microsoft.com/office/drawing/2014/main" id="{2F132C0A-BAA2-440F-87F8-65A203C116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8719404"/>
              </p:ext>
            </p:extLst>
          </p:nvPr>
        </p:nvGraphicFramePr>
        <p:xfrm>
          <a:off x="334963" y="1773238"/>
          <a:ext cx="5653086" cy="4679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6951769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이등변 삼각형 38">
            <a:extLst>
              <a:ext uri="{FF2B5EF4-FFF2-40B4-BE49-F238E27FC236}">
                <a16:creationId xmlns:a16="http://schemas.microsoft.com/office/drawing/2014/main" id="{EBE31505-0311-47CD-9279-C8B6DB635CB7}"/>
              </a:ext>
            </a:extLst>
          </p:cNvPr>
          <p:cNvSpPr/>
          <p:nvPr/>
        </p:nvSpPr>
        <p:spPr>
          <a:xfrm flipV="1">
            <a:off x="1170405" y="5791654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0" name="이등변 삼각형 39">
            <a:extLst>
              <a:ext uri="{FF2B5EF4-FFF2-40B4-BE49-F238E27FC236}">
                <a16:creationId xmlns:a16="http://schemas.microsoft.com/office/drawing/2014/main" id="{AE242E74-1D20-4106-AB8F-9B47BEBEBEF8}"/>
              </a:ext>
            </a:extLst>
          </p:cNvPr>
          <p:cNvSpPr/>
          <p:nvPr/>
        </p:nvSpPr>
        <p:spPr>
          <a:xfrm flipV="1">
            <a:off x="1865730" y="5672590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1" name="이등변 삼각형 40">
            <a:extLst>
              <a:ext uri="{FF2B5EF4-FFF2-40B4-BE49-F238E27FC236}">
                <a16:creationId xmlns:a16="http://schemas.microsoft.com/office/drawing/2014/main" id="{1456F0ED-6DAD-4899-83FC-75C8F46601AE}"/>
              </a:ext>
            </a:extLst>
          </p:cNvPr>
          <p:cNvSpPr/>
          <p:nvPr/>
        </p:nvSpPr>
        <p:spPr>
          <a:xfrm flipV="1">
            <a:off x="2558674" y="5427319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2" name="이등변 삼각형 41">
            <a:extLst>
              <a:ext uri="{FF2B5EF4-FFF2-40B4-BE49-F238E27FC236}">
                <a16:creationId xmlns:a16="http://schemas.microsoft.com/office/drawing/2014/main" id="{D54B6F93-233C-4A47-A276-0282A2730569}"/>
              </a:ext>
            </a:extLst>
          </p:cNvPr>
          <p:cNvSpPr/>
          <p:nvPr/>
        </p:nvSpPr>
        <p:spPr>
          <a:xfrm flipV="1">
            <a:off x="3251618" y="4891535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3" name="이등변 삼각형 42">
            <a:extLst>
              <a:ext uri="{FF2B5EF4-FFF2-40B4-BE49-F238E27FC236}">
                <a16:creationId xmlns:a16="http://schemas.microsoft.com/office/drawing/2014/main" id="{049F82D9-BBEF-4971-AA1A-1102E2D8833D}"/>
              </a:ext>
            </a:extLst>
          </p:cNvPr>
          <p:cNvSpPr/>
          <p:nvPr/>
        </p:nvSpPr>
        <p:spPr>
          <a:xfrm flipV="1">
            <a:off x="3946943" y="4079523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4" name="이등변 삼각형 43">
            <a:extLst>
              <a:ext uri="{FF2B5EF4-FFF2-40B4-BE49-F238E27FC236}">
                <a16:creationId xmlns:a16="http://schemas.microsoft.com/office/drawing/2014/main" id="{2A27DABF-81B1-40F1-ADB1-524EE2A3BF2A}"/>
              </a:ext>
            </a:extLst>
          </p:cNvPr>
          <p:cNvSpPr/>
          <p:nvPr/>
        </p:nvSpPr>
        <p:spPr>
          <a:xfrm flipV="1">
            <a:off x="4644649" y="2972238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5" name="이등변 삼각형 44">
            <a:extLst>
              <a:ext uri="{FF2B5EF4-FFF2-40B4-BE49-F238E27FC236}">
                <a16:creationId xmlns:a16="http://schemas.microsoft.com/office/drawing/2014/main" id="{386431EB-00C7-4555-9ED7-30F1DE204659}"/>
              </a:ext>
            </a:extLst>
          </p:cNvPr>
          <p:cNvSpPr/>
          <p:nvPr/>
        </p:nvSpPr>
        <p:spPr>
          <a:xfrm flipV="1">
            <a:off x="5339974" y="2793643"/>
            <a:ext cx="236471" cy="191569"/>
          </a:xfrm>
          <a:prstGeom prst="triangle">
            <a:avLst>
              <a:gd name="adj" fmla="val 0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0" name="막힌 원호 49">
            <a:extLst>
              <a:ext uri="{FF2B5EF4-FFF2-40B4-BE49-F238E27FC236}">
                <a16:creationId xmlns:a16="http://schemas.microsoft.com/office/drawing/2014/main" id="{31FE35C0-66FB-488F-B227-1A558D30EEED}"/>
              </a:ext>
            </a:extLst>
          </p:cNvPr>
          <p:cNvSpPr/>
          <p:nvPr/>
        </p:nvSpPr>
        <p:spPr>
          <a:xfrm rot="10800000">
            <a:off x="11349545" y="990600"/>
            <a:ext cx="393700" cy="393700"/>
          </a:xfrm>
          <a:prstGeom prst="blockArc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7F40609-7E94-4930-9303-57694C619BD3}"/>
              </a:ext>
            </a:extLst>
          </p:cNvPr>
          <p:cNvSpPr txBox="1"/>
          <p:nvPr/>
        </p:nvSpPr>
        <p:spPr>
          <a:xfrm>
            <a:off x="4895995" y="1243838"/>
            <a:ext cx="240001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M 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출판사의 전체 논문수</a:t>
            </a:r>
          </a:p>
        </p:txBody>
      </p:sp>
      <p:sp>
        <p:nvSpPr>
          <p:cNvPr id="52" name="막힌 원호 51">
            <a:extLst>
              <a:ext uri="{FF2B5EF4-FFF2-40B4-BE49-F238E27FC236}">
                <a16:creationId xmlns:a16="http://schemas.microsoft.com/office/drawing/2014/main" id="{B64B0396-5628-4383-B041-8FD97E7E41B6}"/>
              </a:ext>
            </a:extLst>
          </p:cNvPr>
          <p:cNvSpPr/>
          <p:nvPr/>
        </p:nvSpPr>
        <p:spPr>
          <a:xfrm>
            <a:off x="419100" y="1358900"/>
            <a:ext cx="482600" cy="482600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3" name="슬라이드 번호 개체 틀 62">
            <a:extLst>
              <a:ext uri="{FF2B5EF4-FFF2-40B4-BE49-F238E27FC236}">
                <a16:creationId xmlns:a16="http://schemas.microsoft.com/office/drawing/2014/main" id="{BC42B970-CC90-41AA-9FED-6DF995304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18414" y="6530443"/>
            <a:ext cx="155172" cy="169277"/>
          </a:xfrm>
        </p:spPr>
        <p:txBody>
          <a:bodyPr/>
          <a:lstStyle/>
          <a:p>
            <a:pPr algn="ctr"/>
            <a:fld id="{D55F2F95-60E5-4E8B-936D-D88E0897C03A}" type="slidenum">
              <a:rPr lang="en-US" altLang="ko-KR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pPr algn="ctr"/>
              <a:t>32</a:t>
            </a:fld>
            <a:endParaRPr lang="en-US" altLang="ko-KR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D34D730-33BA-468C-A85F-E0002D84CF97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03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2C01707-C80D-400A-87AF-46BD2D38C4C4}"/>
              </a:ext>
            </a:extLst>
          </p:cNvPr>
          <p:cNvSpPr txBox="1"/>
          <p:nvPr/>
        </p:nvSpPr>
        <p:spPr>
          <a:xfrm>
            <a:off x="1663700" y="396845"/>
            <a:ext cx="58634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M 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출판사 사례 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(8/8)  </a:t>
            </a:r>
            <a:r>
              <a:rPr lang="en-US" altLang="ko-KR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– Retraction Watch </a:t>
            </a:r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분석 결과</a:t>
            </a:r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ADD426CA-C5A7-470A-8613-F4E24D18D671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70" name="사각형: 둥근 모서리 69">
              <a:extLst>
                <a:ext uri="{FF2B5EF4-FFF2-40B4-BE49-F238E27FC236}">
                  <a16:creationId xmlns:a16="http://schemas.microsoft.com/office/drawing/2014/main" id="{022997D1-713E-4AA7-B32A-9323946C6A62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err="1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WoS</a:t>
              </a:r>
              <a:r>
                <a:rPr lang="en-US" altLang="ko-KR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lang="ko-KR" altLang="en-US" sz="2000" b="1" dirty="0" err="1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논문수</a:t>
              </a:r>
              <a:r>
                <a:rPr lang="en-US" altLang="ko-KR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(’16~’22)</a:t>
              </a:r>
              <a:endParaRPr lang="ko-KR" altLang="en-US" sz="2000" b="1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1" name="막힌 원호 70">
              <a:extLst>
                <a:ext uri="{FF2B5EF4-FFF2-40B4-BE49-F238E27FC236}">
                  <a16:creationId xmlns:a16="http://schemas.microsoft.com/office/drawing/2014/main" id="{588C31DC-2FAB-4A1C-8060-3F3C68AEE2F9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2" name="막힌 원호 71">
              <a:extLst>
                <a:ext uri="{FF2B5EF4-FFF2-40B4-BE49-F238E27FC236}">
                  <a16:creationId xmlns:a16="http://schemas.microsoft.com/office/drawing/2014/main" id="{FEE3D797-5470-43BB-8B98-A10216137E88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8A5D0764-456C-4638-B331-E7819CE45032}"/>
              </a:ext>
            </a:extLst>
          </p:cNvPr>
          <p:cNvGrpSpPr/>
          <p:nvPr/>
        </p:nvGrpSpPr>
        <p:grpSpPr>
          <a:xfrm>
            <a:off x="6240463" y="990600"/>
            <a:ext cx="5653087" cy="850900"/>
            <a:chOff x="6203951" y="990600"/>
            <a:chExt cx="5653087" cy="850900"/>
          </a:xfrm>
        </p:grpSpPr>
        <p:sp>
          <p:nvSpPr>
            <p:cNvPr id="74" name="사각형: 둥근 모서리 73">
              <a:extLst>
                <a:ext uri="{FF2B5EF4-FFF2-40B4-BE49-F238E27FC236}">
                  <a16:creationId xmlns:a16="http://schemas.microsoft.com/office/drawing/2014/main" id="{6A1DD241-2F43-4FDD-9333-7623BA1EDE70}"/>
                </a:ext>
              </a:extLst>
            </p:cNvPr>
            <p:cNvSpPr/>
            <p:nvPr/>
          </p:nvSpPr>
          <p:spPr>
            <a:xfrm>
              <a:off x="6203951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Retraction </a:t>
              </a:r>
              <a:r>
                <a:rPr lang="ko-KR" altLang="en-US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출판사별 </a:t>
              </a:r>
              <a:r>
                <a:rPr lang="ko-KR" altLang="en-US" sz="2000" b="1" dirty="0" err="1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논문수</a:t>
              </a:r>
              <a:r>
                <a:rPr lang="en-US" altLang="ko-KR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(19,178</a:t>
              </a:r>
              <a:r>
                <a:rPr lang="ko-KR" altLang="en-US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건 중</a:t>
              </a:r>
              <a:r>
                <a:rPr lang="en-US" altLang="ko-KR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)</a:t>
              </a:r>
              <a:endParaRPr lang="ko-KR" altLang="en-US" sz="2000" b="1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5" name="막힌 원호 74">
              <a:extLst>
                <a:ext uri="{FF2B5EF4-FFF2-40B4-BE49-F238E27FC236}">
                  <a16:creationId xmlns:a16="http://schemas.microsoft.com/office/drawing/2014/main" id="{936FB084-DA9F-4CD1-B80C-8050D7A0C04C}"/>
                </a:ext>
              </a:extLst>
            </p:cNvPr>
            <p:cNvSpPr/>
            <p:nvPr/>
          </p:nvSpPr>
          <p:spPr>
            <a:xfrm>
              <a:off x="6288089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6" name="막힌 원호 75">
              <a:extLst>
                <a:ext uri="{FF2B5EF4-FFF2-40B4-BE49-F238E27FC236}">
                  <a16:creationId xmlns:a16="http://schemas.microsoft.com/office/drawing/2014/main" id="{9E378155-615D-4BA0-A387-ADE139C741D5}"/>
                </a:ext>
              </a:extLst>
            </p:cNvPr>
            <p:cNvSpPr/>
            <p:nvPr/>
          </p:nvSpPr>
          <p:spPr>
            <a:xfrm rot="10800000">
              <a:off x="11406189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55725E1A-85F5-42A9-9AF4-115470A64564}"/>
              </a:ext>
            </a:extLst>
          </p:cNvPr>
          <p:cNvGrpSpPr/>
          <p:nvPr/>
        </p:nvGrpSpPr>
        <p:grpSpPr>
          <a:xfrm>
            <a:off x="2539622" y="1935802"/>
            <a:ext cx="1289369" cy="216297"/>
            <a:chOff x="1802420" y="1871484"/>
            <a:chExt cx="1289369" cy="216297"/>
          </a:xfrm>
        </p:grpSpPr>
        <p:sp>
          <p:nvSpPr>
            <p:cNvPr id="32" name="사각형: 둥근 모서리 31">
              <a:extLst>
                <a:ext uri="{FF2B5EF4-FFF2-40B4-BE49-F238E27FC236}">
                  <a16:creationId xmlns:a16="http://schemas.microsoft.com/office/drawing/2014/main" id="{B462536A-DEAE-4C81-B5A6-E94743FF27B0}"/>
                </a:ext>
              </a:extLst>
            </p:cNvPr>
            <p:cNvSpPr/>
            <p:nvPr/>
          </p:nvSpPr>
          <p:spPr>
            <a:xfrm>
              <a:off x="1802420" y="1871484"/>
              <a:ext cx="1289369" cy="21629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7C172B7-B987-4B6F-83C3-7A8E0CD0824C}"/>
                </a:ext>
              </a:extLst>
            </p:cNvPr>
            <p:cNvSpPr txBox="1"/>
            <p:nvPr/>
          </p:nvSpPr>
          <p:spPr>
            <a:xfrm>
              <a:off x="1998423" y="1887299"/>
              <a:ext cx="8973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1200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’</a:t>
              </a:r>
              <a:r>
                <a:rPr lang="en-US" altLang="ko-KR" sz="1200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23.07.10 </a:t>
              </a:r>
              <a:r>
                <a:rPr lang="ko-KR" altLang="en-US" sz="1200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기준</a:t>
              </a:r>
              <a:endParaRPr lang="ko-KR" altLang="en-US" sz="12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aphicFrame>
        <p:nvGraphicFramePr>
          <p:cNvPr id="5" name="차트 4">
            <a:extLst>
              <a:ext uri="{FF2B5EF4-FFF2-40B4-BE49-F238E27FC236}">
                <a16:creationId xmlns:a16="http://schemas.microsoft.com/office/drawing/2014/main" id="{D7587749-3F24-45AC-BF8F-8AB501C0AE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1886683"/>
              </p:ext>
            </p:extLst>
          </p:nvPr>
        </p:nvGraphicFramePr>
        <p:xfrm>
          <a:off x="334963" y="1773238"/>
          <a:ext cx="5616577" cy="4687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3AA7362E-D9E0-4523-9664-57AB659BEE31}"/>
              </a:ext>
            </a:extLst>
          </p:cNvPr>
          <p:cNvCxnSpPr/>
          <p:nvPr/>
        </p:nvCxnSpPr>
        <p:spPr>
          <a:xfrm>
            <a:off x="1083412" y="4823352"/>
            <a:ext cx="47930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F25D85A-5B05-4470-867D-6825DA3F2F8B}"/>
              </a:ext>
            </a:extLst>
          </p:cNvPr>
          <p:cNvSpPr txBox="1"/>
          <p:nvPr/>
        </p:nvSpPr>
        <p:spPr>
          <a:xfrm>
            <a:off x="6240463" y="6453188"/>
            <a:ext cx="5568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+mn-ea"/>
              </a:rPr>
              <a:t>※ </a:t>
            </a:r>
            <a:r>
              <a:rPr lang="ko-KR" altLang="en-US" sz="1100" dirty="0">
                <a:latin typeface="+mn-ea"/>
              </a:rPr>
              <a:t>최초 철회 논문 </a:t>
            </a:r>
            <a:r>
              <a:rPr lang="en-US" altLang="ko-KR" sz="1100" dirty="0">
                <a:latin typeface="+mn-ea"/>
              </a:rPr>
              <a:t>: Benjamin Wilson.  (1750). Treatise upon Electricity. </a:t>
            </a:r>
            <a:r>
              <a:rPr lang="en-US" altLang="ko-KR" sz="1100" i="1" dirty="0">
                <a:latin typeface="+mn-ea"/>
              </a:rPr>
              <a:t>Philosophical Transactions</a:t>
            </a:r>
            <a:r>
              <a:rPr lang="en-US" altLang="ko-KR" sz="1100" dirty="0">
                <a:latin typeface="+mn-ea"/>
              </a:rPr>
              <a:t>. 1756</a:t>
            </a:r>
            <a:r>
              <a:rPr lang="ko-KR" altLang="en-US" sz="1100" dirty="0">
                <a:latin typeface="+mn-ea"/>
              </a:rPr>
              <a:t>년 철회됨</a:t>
            </a:r>
            <a:r>
              <a:rPr lang="en-US" altLang="ko-KR" sz="1100" dirty="0">
                <a:latin typeface="+mn-ea"/>
              </a:rPr>
              <a:t>.</a:t>
            </a:r>
            <a:endParaRPr lang="ko-KR" altLang="en-US" sz="1100" dirty="0">
              <a:latin typeface="+mn-ea"/>
            </a:endParaRP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A3649C20-CE66-4571-9021-A1ABA658F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779920"/>
              </p:ext>
            </p:extLst>
          </p:nvPr>
        </p:nvGraphicFramePr>
        <p:xfrm>
          <a:off x="6240463" y="1773239"/>
          <a:ext cx="5616573" cy="4679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749">
                  <a:extLst>
                    <a:ext uri="{9D8B030D-6E8A-4147-A177-3AD203B41FA5}">
                      <a16:colId xmlns:a16="http://schemas.microsoft.com/office/drawing/2014/main" val="2324876530"/>
                    </a:ext>
                  </a:extLst>
                </a:gridCol>
                <a:gridCol w="3128895">
                  <a:extLst>
                    <a:ext uri="{9D8B030D-6E8A-4147-A177-3AD203B41FA5}">
                      <a16:colId xmlns:a16="http://schemas.microsoft.com/office/drawing/2014/main" val="3101515109"/>
                    </a:ext>
                  </a:extLst>
                </a:gridCol>
                <a:gridCol w="1243929">
                  <a:extLst>
                    <a:ext uri="{9D8B030D-6E8A-4147-A177-3AD203B41FA5}">
                      <a16:colId xmlns:a16="http://schemas.microsoft.com/office/drawing/2014/main" val="1401829861"/>
                    </a:ext>
                  </a:extLst>
                </a:gridCol>
              </a:tblGrid>
              <a:tr h="245304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100" u="none" strike="noStrike" dirty="0">
                          <a:effectLst/>
                        </a:rPr>
                        <a:t>순위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100" u="none" strike="noStrike">
                          <a:effectLst/>
                        </a:rPr>
                        <a:t>출판사명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100" u="none" strike="noStrike" dirty="0">
                          <a:effectLst/>
                        </a:rPr>
                        <a:t>철회 </a:t>
                      </a:r>
                      <a:r>
                        <a:rPr lang="ko-KR" altLang="en-US" sz="1100" u="none" strike="noStrike" dirty="0" err="1">
                          <a:effectLst/>
                        </a:rPr>
                        <a:t>논문수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136142869"/>
                  </a:ext>
                </a:extLst>
              </a:tr>
              <a:tr h="24530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1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Springer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2,953 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482228720"/>
                  </a:ext>
                </a:extLst>
              </a:tr>
              <a:tr h="24530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2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Elsevier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2,277 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502827754"/>
                  </a:ext>
                </a:extLst>
              </a:tr>
              <a:tr h="24530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3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IOP Publishing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1,145 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166248298"/>
                  </a:ext>
                </a:extLst>
              </a:tr>
              <a:tr h="24530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4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Wiley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971 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203200387"/>
                  </a:ext>
                </a:extLst>
              </a:tr>
              <a:tr h="24530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5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Taylor and Francis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957 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331681491"/>
                  </a:ext>
                </a:extLst>
              </a:tr>
              <a:tr h="24530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n-US" altLang="ko-KR" sz="11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FF0000"/>
                          </a:solidFill>
                          <a:effectLst/>
                        </a:rPr>
                        <a:t>Hindawi</a:t>
                      </a:r>
                      <a:endParaRPr lang="en-US" sz="11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602 </a:t>
                      </a:r>
                      <a:endParaRPr lang="en-US" altLang="ko-KR" sz="11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758426258"/>
                  </a:ext>
                </a:extLst>
              </a:tr>
              <a:tr h="24530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n-US" altLang="ko-KR" sz="11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University of El </a:t>
                      </a:r>
                      <a:r>
                        <a:rPr lang="en-US" sz="11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Qued</a:t>
                      </a: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ko-KR" alt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알제리</a:t>
                      </a:r>
                      <a:r>
                        <a:rPr lang="en-US" altLang="ko-K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en-US" altLang="ko-KR" sz="11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430 </a:t>
                      </a:r>
                      <a:endParaRPr lang="en-US" altLang="ko-KR" sz="11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100674885"/>
                  </a:ext>
                </a:extLst>
              </a:tr>
              <a:tr h="24530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8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SAGE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391 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136088955"/>
                  </a:ext>
                </a:extLst>
              </a:tr>
              <a:tr h="24530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9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ACM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354 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386024425"/>
                  </a:ext>
                </a:extLst>
              </a:tr>
              <a:tr h="24530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altLang="ko-KR" sz="11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Verduci</a:t>
                      </a: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Editore</a:t>
                      </a: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ko-KR" alt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이탈리아</a:t>
                      </a:r>
                      <a:r>
                        <a:rPr lang="en-US" altLang="ko-K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en-US" altLang="ko-KR" sz="11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282 </a:t>
                      </a:r>
                      <a:endParaRPr lang="en-US" altLang="ko-KR" sz="11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163921819"/>
                  </a:ext>
                </a:extLst>
              </a:tr>
              <a:tr h="24530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en-US" altLang="ko-KR" sz="1100" b="0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Spandidos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270 </a:t>
                      </a:r>
                      <a:endParaRPr lang="en-US" altLang="ko-KR" sz="11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445790681"/>
                  </a:ext>
                </a:extLst>
              </a:tr>
              <a:tr h="24530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12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PLoS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261 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94735009"/>
                  </a:ext>
                </a:extLst>
              </a:tr>
              <a:tr h="264479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13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Royal Society of Chemistry (RSC)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223 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508246651"/>
                  </a:ext>
                </a:extLst>
              </a:tr>
              <a:tr h="24530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14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Oxford Academic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176 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84537254"/>
                  </a:ext>
                </a:extLst>
              </a:tr>
              <a:tr h="24530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endParaRPr lang="en-US" altLang="ko-KR" sz="11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Frontiers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142 </a:t>
                      </a:r>
                      <a:endParaRPr lang="en-US" altLang="ko-KR" sz="11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529519087"/>
                  </a:ext>
                </a:extLst>
              </a:tr>
              <a:tr h="24530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16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Portland Press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138 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971762214"/>
                  </a:ext>
                </a:extLst>
              </a:tr>
              <a:tr h="24530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17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ACS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>
                          <a:effectLst/>
                        </a:rPr>
                        <a:t>136 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009382116"/>
                  </a:ext>
                </a:extLst>
              </a:tr>
              <a:tr h="24530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</a:t>
                      </a:r>
                      <a:endParaRPr lang="en-US" altLang="ko-KR" sz="11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MDPI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135 </a:t>
                      </a:r>
                      <a:endParaRPr lang="en-US" altLang="ko-KR" sz="1100" b="0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133785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58644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5AC310-BE89-4DB2-B41F-0509C68CE6EA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04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8A9DDD-E30F-4DAC-8F2E-BE25C6D32048}"/>
              </a:ext>
            </a:extLst>
          </p:cNvPr>
          <p:cNvSpPr txBox="1"/>
          <p:nvPr/>
        </p:nvSpPr>
        <p:spPr>
          <a:xfrm>
            <a:off x="1663700" y="396845"/>
            <a:ext cx="529568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부실 학술지 식별을 위한 연구자 집단의 노력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74DD042-238E-4D11-946D-545F9144CFC0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34E3663D-7699-40E6-BC06-540A4C9EC08F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Predatory Reports</a:t>
              </a:r>
              <a:endParaRPr lang="ko-KR" altLang="en-US" b="1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9" name="막힌 원호 8">
              <a:extLst>
                <a:ext uri="{FF2B5EF4-FFF2-40B4-BE49-F238E27FC236}">
                  <a16:creationId xmlns:a16="http://schemas.microsoft.com/office/drawing/2014/main" id="{DEA6AB11-0282-4B69-B8E7-BB59669EBE18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막힌 원호 38">
              <a:extLst>
                <a:ext uri="{FF2B5EF4-FFF2-40B4-BE49-F238E27FC236}">
                  <a16:creationId xmlns:a16="http://schemas.microsoft.com/office/drawing/2014/main" id="{2BF31B5C-BA65-4FDD-A4D6-155AE2FB7CA1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2" name="슬라이드 번호 개체 틀 41">
            <a:extLst>
              <a:ext uri="{FF2B5EF4-FFF2-40B4-BE49-F238E27FC236}">
                <a16:creationId xmlns:a16="http://schemas.microsoft.com/office/drawing/2014/main" id="{749C4F7D-0AC4-463C-B9A2-382F5BBEB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21300" y="6530443"/>
            <a:ext cx="149400" cy="169277"/>
          </a:xfrm>
          <a:prstGeom prst="rect">
            <a:avLst/>
          </a:prstGeom>
        </p:spPr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33</a:t>
            </a:fld>
            <a:endParaRPr lang="en-US" altLang="ko-KR" dirty="0"/>
          </a:p>
        </p:txBody>
      </p:sp>
      <p:pic>
        <p:nvPicPr>
          <p:cNvPr id="10" name="그림 9">
            <a:hlinkClick r:id="rId2"/>
            <a:extLst>
              <a:ext uri="{FF2B5EF4-FFF2-40B4-BE49-F238E27FC236}">
                <a16:creationId xmlns:a16="http://schemas.microsoft.com/office/drawing/2014/main" id="{D9B717F1-83FA-4BE4-B67A-820C29050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22" r="19562"/>
          <a:stretch/>
        </p:blipFill>
        <p:spPr>
          <a:xfrm>
            <a:off x="331119" y="1773238"/>
            <a:ext cx="5620419" cy="4679950"/>
          </a:xfrm>
          <a:prstGeom prst="rect">
            <a:avLst/>
          </a:prstGeom>
        </p:spPr>
      </p:pic>
      <p:grpSp>
        <p:nvGrpSpPr>
          <p:cNvPr id="37" name="그룹 36">
            <a:extLst>
              <a:ext uri="{FF2B5EF4-FFF2-40B4-BE49-F238E27FC236}">
                <a16:creationId xmlns:a16="http://schemas.microsoft.com/office/drawing/2014/main" id="{A844432E-75E7-44E1-949B-0D5233084792}"/>
              </a:ext>
            </a:extLst>
          </p:cNvPr>
          <p:cNvGrpSpPr/>
          <p:nvPr/>
        </p:nvGrpSpPr>
        <p:grpSpPr>
          <a:xfrm>
            <a:off x="6240463" y="990600"/>
            <a:ext cx="5653087" cy="850900"/>
            <a:chOff x="6203951" y="990600"/>
            <a:chExt cx="5653087" cy="850900"/>
          </a:xfrm>
        </p:grpSpPr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0D5683F7-75B6-460E-919D-363B6DC776F2}"/>
                </a:ext>
              </a:extLst>
            </p:cNvPr>
            <p:cNvSpPr/>
            <p:nvPr/>
          </p:nvSpPr>
          <p:spPr>
            <a:xfrm>
              <a:off x="6203951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Latest News</a:t>
              </a:r>
              <a:endParaRPr lang="ko-KR" altLang="en-US" sz="2000" b="1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43" name="막힌 원호 42">
              <a:extLst>
                <a:ext uri="{FF2B5EF4-FFF2-40B4-BE49-F238E27FC236}">
                  <a16:creationId xmlns:a16="http://schemas.microsoft.com/office/drawing/2014/main" id="{12A478AB-6B65-43E4-BA0B-4D5EBA411EB3}"/>
                </a:ext>
              </a:extLst>
            </p:cNvPr>
            <p:cNvSpPr/>
            <p:nvPr/>
          </p:nvSpPr>
          <p:spPr>
            <a:xfrm>
              <a:off x="6288089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44" name="막힌 원호 43">
              <a:extLst>
                <a:ext uri="{FF2B5EF4-FFF2-40B4-BE49-F238E27FC236}">
                  <a16:creationId xmlns:a16="http://schemas.microsoft.com/office/drawing/2014/main" id="{A0C2EC98-F527-4785-8B5E-6BB6DED3FBB0}"/>
                </a:ext>
              </a:extLst>
            </p:cNvPr>
            <p:cNvSpPr/>
            <p:nvPr/>
          </p:nvSpPr>
          <p:spPr>
            <a:xfrm rot="10800000">
              <a:off x="11406189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id="{FED293B0-F08A-426F-8AAD-2B530E67E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463" y="1773238"/>
            <a:ext cx="5603766" cy="467994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35" name="직사각형 34">
            <a:extLst>
              <a:ext uri="{FF2B5EF4-FFF2-40B4-BE49-F238E27FC236}">
                <a16:creationId xmlns:a16="http://schemas.microsoft.com/office/drawing/2014/main" id="{AF23A616-FC7F-4072-A3DF-CE2DBF27ACA0}"/>
              </a:ext>
            </a:extLst>
          </p:cNvPr>
          <p:cNvSpPr/>
          <p:nvPr/>
        </p:nvSpPr>
        <p:spPr>
          <a:xfrm>
            <a:off x="1367504" y="6030871"/>
            <a:ext cx="362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</a:rPr>
              <a:t>https://predatoryreports.org/</a:t>
            </a:r>
          </a:p>
        </p:txBody>
      </p:sp>
    </p:spTree>
    <p:extLst>
      <p:ext uri="{BB962C8B-B14F-4D97-AF65-F5344CB8AC3E}">
        <p14:creationId xmlns:p14="http://schemas.microsoft.com/office/powerpoint/2010/main" val="81614487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5AC310-BE89-4DB2-B41F-0509C68CE6EA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05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8A9DDD-E30F-4DAC-8F2E-BE25C6D32048}"/>
              </a:ext>
            </a:extLst>
          </p:cNvPr>
          <p:cNvSpPr txBox="1"/>
          <p:nvPr/>
        </p:nvSpPr>
        <p:spPr>
          <a:xfrm>
            <a:off x="1663700" y="396845"/>
            <a:ext cx="380200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부실 논란의 학술 출판사의 대응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74DD042-238E-4D11-946D-545F9144CFC0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34E3663D-7699-40E6-BC06-540A4C9EC08F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MDPI</a:t>
              </a:r>
              <a:r>
                <a:rPr lang="ko-KR" altLang="en-US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의 반박</a:t>
              </a:r>
            </a:p>
          </p:txBody>
        </p:sp>
        <p:sp>
          <p:nvSpPr>
            <p:cNvPr id="9" name="막힌 원호 8">
              <a:extLst>
                <a:ext uri="{FF2B5EF4-FFF2-40B4-BE49-F238E27FC236}">
                  <a16:creationId xmlns:a16="http://schemas.microsoft.com/office/drawing/2014/main" id="{DEA6AB11-0282-4B69-B8E7-BB59669EBE18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막힌 원호 38">
              <a:extLst>
                <a:ext uri="{FF2B5EF4-FFF2-40B4-BE49-F238E27FC236}">
                  <a16:creationId xmlns:a16="http://schemas.microsoft.com/office/drawing/2014/main" id="{2BF31B5C-BA65-4FDD-A4D6-155AE2FB7CA1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2" name="슬라이드 번호 개체 틀 41">
            <a:extLst>
              <a:ext uri="{FF2B5EF4-FFF2-40B4-BE49-F238E27FC236}">
                <a16:creationId xmlns:a16="http://schemas.microsoft.com/office/drawing/2014/main" id="{749C4F7D-0AC4-463C-B9A2-382F5BBEB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21300" y="6530443"/>
            <a:ext cx="149400" cy="169277"/>
          </a:xfrm>
          <a:prstGeom prst="rect">
            <a:avLst/>
          </a:prstGeom>
        </p:spPr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34</a:t>
            </a:fld>
            <a:endParaRPr lang="en-US" altLang="ko-KR" dirty="0"/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A844432E-75E7-44E1-949B-0D5233084792}"/>
              </a:ext>
            </a:extLst>
          </p:cNvPr>
          <p:cNvGrpSpPr/>
          <p:nvPr/>
        </p:nvGrpSpPr>
        <p:grpSpPr>
          <a:xfrm>
            <a:off x="6240463" y="990600"/>
            <a:ext cx="5653087" cy="850900"/>
            <a:chOff x="6203951" y="990600"/>
            <a:chExt cx="5653087" cy="850900"/>
          </a:xfrm>
        </p:grpSpPr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0D5683F7-75B6-460E-919D-363B6DC776F2}"/>
                </a:ext>
              </a:extLst>
            </p:cNvPr>
            <p:cNvSpPr/>
            <p:nvPr/>
          </p:nvSpPr>
          <p:spPr>
            <a:xfrm>
              <a:off x="6203951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Frontier</a:t>
              </a:r>
              <a:r>
                <a:rPr lang="ko-KR" altLang="en-US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의</a:t>
              </a:r>
              <a:r>
                <a:rPr lang="en-US" altLang="ko-KR" sz="20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Open Peer Review</a:t>
              </a:r>
              <a:endParaRPr lang="ko-KR" altLang="en-US" sz="2000" b="1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43" name="막힌 원호 42">
              <a:extLst>
                <a:ext uri="{FF2B5EF4-FFF2-40B4-BE49-F238E27FC236}">
                  <a16:creationId xmlns:a16="http://schemas.microsoft.com/office/drawing/2014/main" id="{12A478AB-6B65-43E4-BA0B-4D5EBA411EB3}"/>
                </a:ext>
              </a:extLst>
            </p:cNvPr>
            <p:cNvSpPr/>
            <p:nvPr/>
          </p:nvSpPr>
          <p:spPr>
            <a:xfrm>
              <a:off x="6288089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44" name="막힌 원호 43">
              <a:extLst>
                <a:ext uri="{FF2B5EF4-FFF2-40B4-BE49-F238E27FC236}">
                  <a16:creationId xmlns:a16="http://schemas.microsoft.com/office/drawing/2014/main" id="{A0C2EC98-F527-4785-8B5E-6BB6DED3FBB0}"/>
                </a:ext>
              </a:extLst>
            </p:cNvPr>
            <p:cNvSpPr/>
            <p:nvPr/>
          </p:nvSpPr>
          <p:spPr>
            <a:xfrm rot="10800000">
              <a:off x="11406189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7793627-52BA-4BA7-B1F1-97FEC99F0C3D}"/>
              </a:ext>
            </a:extLst>
          </p:cNvPr>
          <p:cNvGrpSpPr/>
          <p:nvPr/>
        </p:nvGrpSpPr>
        <p:grpSpPr>
          <a:xfrm>
            <a:off x="331120" y="1773238"/>
            <a:ext cx="5620418" cy="4206248"/>
            <a:chOff x="6240463" y="1773238"/>
            <a:chExt cx="5620418" cy="4206248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F88F2516-D99A-4CC6-9049-57229D7A1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0463" y="1773238"/>
              <a:ext cx="5620418" cy="4206248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549792A2-7523-4CF7-8695-56F3D2811DB0}"/>
                </a:ext>
              </a:extLst>
            </p:cNvPr>
            <p:cNvSpPr/>
            <p:nvPr/>
          </p:nvSpPr>
          <p:spPr>
            <a:xfrm>
              <a:off x="6283792" y="1940436"/>
              <a:ext cx="5109372" cy="21772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id="{099D9C42-75D5-410E-B22D-5D6CF259895E}"/>
              </a:ext>
            </a:extLst>
          </p:cNvPr>
          <p:cNvSpPr/>
          <p:nvPr/>
        </p:nvSpPr>
        <p:spPr>
          <a:xfrm>
            <a:off x="374450" y="6146684"/>
            <a:ext cx="54170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/>
              <a:t>출처 </a:t>
            </a:r>
            <a:r>
              <a:rPr lang="en-US" altLang="ko-KR" sz="1400" dirty="0"/>
              <a:t>: </a:t>
            </a:r>
            <a:r>
              <a:rPr lang="ko-KR" altLang="en-US" sz="1400" dirty="0"/>
              <a:t>https://www.mdpi.com/about/announcements/5482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246A316-16C1-4E4E-BF03-C05A076AC8DC}"/>
              </a:ext>
            </a:extLst>
          </p:cNvPr>
          <p:cNvGrpSpPr/>
          <p:nvPr/>
        </p:nvGrpSpPr>
        <p:grpSpPr>
          <a:xfrm>
            <a:off x="6240463" y="1773238"/>
            <a:ext cx="5630613" cy="3725862"/>
            <a:chOff x="6240463" y="1773238"/>
            <a:chExt cx="5630613" cy="3725862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8BEC07CB-3574-4327-BCD6-B2422C716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64" r="35695"/>
            <a:stretch/>
          </p:blipFill>
          <p:spPr>
            <a:xfrm>
              <a:off x="6240463" y="1773238"/>
              <a:ext cx="4043287" cy="3725862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0039F917-5E33-435C-87CD-1AB52E1BF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156"/>
            <a:stretch/>
          </p:blipFill>
          <p:spPr>
            <a:xfrm>
              <a:off x="10283750" y="1773238"/>
              <a:ext cx="1587326" cy="3725862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E19FBAF2-64BD-4C6C-B654-E2AFA0679FA7}"/>
              </a:ext>
            </a:extLst>
          </p:cNvPr>
          <p:cNvSpPr/>
          <p:nvPr/>
        </p:nvSpPr>
        <p:spPr>
          <a:xfrm>
            <a:off x="10283750" y="3826612"/>
            <a:ext cx="1552651" cy="1672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024BC5E-59C0-45BF-A833-513610CE86F4}"/>
              </a:ext>
            </a:extLst>
          </p:cNvPr>
          <p:cNvSpPr/>
          <p:nvPr/>
        </p:nvSpPr>
        <p:spPr>
          <a:xfrm>
            <a:off x="6240463" y="6146684"/>
            <a:ext cx="59515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/>
              <a:t>출처 </a:t>
            </a:r>
            <a:r>
              <a:rPr lang="en-US" altLang="ko-KR" sz="1400" dirty="0"/>
              <a:t>: </a:t>
            </a:r>
            <a:r>
              <a:rPr lang="ko-KR" altLang="en-US" sz="1400" spc="-90" dirty="0"/>
              <a:t>https://www.frontiersin.org/articles/10.3389/fmicb.2018.02007/full</a:t>
            </a:r>
          </a:p>
        </p:txBody>
      </p:sp>
    </p:spTree>
    <p:extLst>
      <p:ext uri="{BB962C8B-B14F-4D97-AF65-F5344CB8AC3E}">
        <p14:creationId xmlns:p14="http://schemas.microsoft.com/office/powerpoint/2010/main" val="85062591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6B41EE2-6169-497D-AB32-E6E48D1C01CF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06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235C1-8769-496F-9203-1D7A3BE7E029}"/>
              </a:ext>
            </a:extLst>
          </p:cNvPr>
          <p:cNvSpPr txBox="1"/>
          <p:nvPr/>
        </p:nvSpPr>
        <p:spPr>
          <a:xfrm>
            <a:off x="1663700" y="396845"/>
            <a:ext cx="115416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관련 연구</a:t>
            </a: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5519C95-9AC5-44A8-BFD6-8953B3BA8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35</a:t>
            </a:fld>
            <a:endParaRPr lang="en-US" altLang="ko-KR" dirty="0"/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D8E6AAF2-609C-401D-AEE5-2BCEDEFF7C9F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34" name="사각형: 둥근 모서리 33">
              <a:extLst>
                <a:ext uri="{FF2B5EF4-FFF2-40B4-BE49-F238E27FC236}">
                  <a16:creationId xmlns:a16="http://schemas.microsoft.com/office/drawing/2014/main" id="{A3904825-6BA4-4C98-8886-4758F89DC1E1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약탈적 학술지에 반복적으로 출판하는 저자</a:t>
              </a:r>
            </a:p>
          </p:txBody>
        </p:sp>
        <p:sp>
          <p:nvSpPr>
            <p:cNvPr id="35" name="막힌 원호 34">
              <a:extLst>
                <a:ext uri="{FF2B5EF4-FFF2-40B4-BE49-F238E27FC236}">
                  <a16:creationId xmlns:a16="http://schemas.microsoft.com/office/drawing/2014/main" id="{DB47FACD-DFEC-49A8-9E98-38315DD11A40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36" name="막힌 원호 35">
              <a:extLst>
                <a:ext uri="{FF2B5EF4-FFF2-40B4-BE49-F238E27FC236}">
                  <a16:creationId xmlns:a16="http://schemas.microsoft.com/office/drawing/2014/main" id="{9495FCB5-B275-4C97-B074-C8555747BFF0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B93470DE-2C73-4DB1-8758-3D0FEDD6D6BA}"/>
              </a:ext>
            </a:extLst>
          </p:cNvPr>
          <p:cNvGrpSpPr/>
          <p:nvPr/>
        </p:nvGrpSpPr>
        <p:grpSpPr>
          <a:xfrm>
            <a:off x="393701" y="1879042"/>
            <a:ext cx="5549885" cy="694101"/>
            <a:chOff x="393700" y="1734667"/>
            <a:chExt cx="5937385" cy="694101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E545120F-F341-4BF0-A08F-463B64079D58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6A741C8A-41EA-4380-B7B3-D61E573CA37E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9" name="막힌 원호 18">
                <a:extLst>
                  <a:ext uri="{FF2B5EF4-FFF2-40B4-BE49-F238E27FC236}">
                    <a16:creationId xmlns:a16="http://schemas.microsoft.com/office/drawing/2014/main" id="{F3FCE5D6-34B1-4C54-AA7E-A5514115AF25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847047-0D3B-4FF3-8530-94B6FAF4A9C9}"/>
                </a:ext>
              </a:extLst>
            </p:cNvPr>
            <p:cNvSpPr txBox="1"/>
            <p:nvPr/>
          </p:nvSpPr>
          <p:spPr>
            <a:xfrm>
              <a:off x="685801" y="1734667"/>
              <a:ext cx="5645284" cy="6941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’</a:t>
              </a:r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04~’21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 </a:t>
              </a:r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Scopus 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등재된 </a:t>
              </a:r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41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종의 약탈적 학술지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에 출판된 </a:t>
              </a:r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243,396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개 논문과 리뷰의 </a:t>
              </a:r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169,742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명 고유 저자 분석</a:t>
              </a: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688B9E2B-2A4D-4303-B4D5-504FFF05AE55}"/>
              </a:ext>
            </a:extLst>
          </p:cNvPr>
          <p:cNvGrpSpPr/>
          <p:nvPr/>
        </p:nvGrpSpPr>
        <p:grpSpPr>
          <a:xfrm>
            <a:off x="393701" y="5019838"/>
            <a:ext cx="5549885" cy="1414298"/>
            <a:chOff x="393700" y="1721665"/>
            <a:chExt cx="5937385" cy="1414298"/>
          </a:xfrm>
        </p:grpSpPr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B68B32D8-93A9-44D0-B960-85FDC3A31C8A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49" name="타원 48">
                <a:extLst>
                  <a:ext uri="{FF2B5EF4-FFF2-40B4-BE49-F238E27FC236}">
                    <a16:creationId xmlns:a16="http://schemas.microsoft.com/office/drawing/2014/main" id="{BFD8833D-6FF0-4F11-9701-D2A3E287CE9D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50" name="막힌 원호 49">
                <a:extLst>
                  <a:ext uri="{FF2B5EF4-FFF2-40B4-BE49-F238E27FC236}">
                    <a16:creationId xmlns:a16="http://schemas.microsoft.com/office/drawing/2014/main" id="{F2C197D9-545D-4ED9-B733-0F631EDB07EB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6B84107-A9AE-4857-BC7D-77BA96136B3E}"/>
                </a:ext>
              </a:extLst>
            </p:cNvPr>
            <p:cNvSpPr txBox="1"/>
            <p:nvPr/>
          </p:nvSpPr>
          <p:spPr>
            <a:xfrm>
              <a:off x="685801" y="1721665"/>
              <a:ext cx="5645284" cy="14142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60363" indent="-360363">
                <a:lnSpc>
                  <a:spcPct val="13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출처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 Frandsen, T.F. (2022), Authors publishing repeatedly in predatory journals: An analysis of Scopus articles. </a:t>
              </a:r>
              <a:r>
                <a:rPr lang="en-US" altLang="ko-KR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Learned Publishing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35: 598-604.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hlinkClick r:id="rId2"/>
                </a:rPr>
                <a:t>https://doi.org/10.1002/leap.1489</a:t>
              </a:r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C4DADA35-7C19-444B-BEAE-DA75B0E30DB3}"/>
              </a:ext>
            </a:extLst>
          </p:cNvPr>
          <p:cNvGrpSpPr/>
          <p:nvPr/>
        </p:nvGrpSpPr>
        <p:grpSpPr>
          <a:xfrm>
            <a:off x="6240463" y="990600"/>
            <a:ext cx="5653087" cy="850900"/>
            <a:chOff x="334962" y="4261596"/>
            <a:chExt cx="5653087" cy="850900"/>
          </a:xfrm>
        </p:grpSpPr>
        <p:sp>
          <p:nvSpPr>
            <p:cNvPr id="81" name="사각형: 둥근 모서리 80">
              <a:extLst>
                <a:ext uri="{FF2B5EF4-FFF2-40B4-BE49-F238E27FC236}">
                  <a16:creationId xmlns:a16="http://schemas.microsoft.com/office/drawing/2014/main" id="{6DA9E604-671D-45C8-B7C1-989B1DB94953}"/>
                </a:ext>
              </a:extLst>
            </p:cNvPr>
            <p:cNvSpPr/>
            <p:nvPr/>
          </p:nvSpPr>
          <p:spPr>
            <a:xfrm>
              <a:off x="334962" y="4467971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spc="-1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약탈적 학술지 출판횟수별 비율</a:t>
              </a:r>
              <a:endParaRPr lang="en-US" altLang="ko-KR" sz="2000" spc="-1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82" name="막힌 원호 81">
              <a:extLst>
                <a:ext uri="{FF2B5EF4-FFF2-40B4-BE49-F238E27FC236}">
                  <a16:creationId xmlns:a16="http://schemas.microsoft.com/office/drawing/2014/main" id="{364A3AE1-F247-4D83-A5E3-096FA4EBDDF8}"/>
                </a:ext>
              </a:extLst>
            </p:cNvPr>
            <p:cNvSpPr/>
            <p:nvPr/>
          </p:nvSpPr>
          <p:spPr>
            <a:xfrm>
              <a:off x="419100" y="4629896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3" name="막힌 원호 82">
              <a:extLst>
                <a:ext uri="{FF2B5EF4-FFF2-40B4-BE49-F238E27FC236}">
                  <a16:creationId xmlns:a16="http://schemas.microsoft.com/office/drawing/2014/main" id="{35106B87-1D15-4304-9334-37554BB01C80}"/>
                </a:ext>
              </a:extLst>
            </p:cNvPr>
            <p:cNvSpPr/>
            <p:nvPr/>
          </p:nvSpPr>
          <p:spPr>
            <a:xfrm rot="10800000">
              <a:off x="5537200" y="4261596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D338D530-9225-4FCA-9B3C-1D314B09ADB7}"/>
              </a:ext>
            </a:extLst>
          </p:cNvPr>
          <p:cNvGrpSpPr/>
          <p:nvPr/>
        </p:nvGrpSpPr>
        <p:grpSpPr>
          <a:xfrm>
            <a:off x="6324601" y="6077848"/>
            <a:ext cx="5568949" cy="340372"/>
            <a:chOff x="393700" y="1729728"/>
            <a:chExt cx="5456077" cy="340372"/>
          </a:xfrm>
        </p:grpSpPr>
        <p:grpSp>
          <p:nvGrpSpPr>
            <p:cNvPr id="87" name="그룹 86">
              <a:extLst>
                <a:ext uri="{FF2B5EF4-FFF2-40B4-BE49-F238E27FC236}">
                  <a16:creationId xmlns:a16="http://schemas.microsoft.com/office/drawing/2014/main" id="{B7B31DE8-E011-4D12-96BD-5CE152AEB13D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89" name="타원 88">
                <a:extLst>
                  <a:ext uri="{FF2B5EF4-FFF2-40B4-BE49-F238E27FC236}">
                    <a16:creationId xmlns:a16="http://schemas.microsoft.com/office/drawing/2014/main" id="{A43D90DC-A91E-404C-A7F7-7FFC0C9D333E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90" name="막힌 원호 89">
                <a:extLst>
                  <a:ext uri="{FF2B5EF4-FFF2-40B4-BE49-F238E27FC236}">
                    <a16:creationId xmlns:a16="http://schemas.microsoft.com/office/drawing/2014/main" id="{9FE041AC-787A-48FF-982B-F711BD5A5F94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4588D07-7113-40B2-9C3C-0488AD773AA0}"/>
                </a:ext>
              </a:extLst>
            </p:cNvPr>
            <p:cNvSpPr txBox="1"/>
            <p:nvPr/>
          </p:nvSpPr>
          <p:spPr>
            <a:xfrm>
              <a:off x="685801" y="1729728"/>
              <a:ext cx="5163976" cy="3340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60363" indent="-360363">
                <a:lnSpc>
                  <a:spcPct val="13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출처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hlinkClick r:id="rId3"/>
                </a:rPr>
                <a:t>https://doi.org/10.1371/journal.pone.0253129.t001</a:t>
              </a:r>
              <a:endParaRPr lang="en-US" altLang="ko-KR" sz="16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2BC30663-25BE-4BA3-AC0A-68E6D70C0678}"/>
              </a:ext>
            </a:extLst>
          </p:cNvPr>
          <p:cNvGrpSpPr/>
          <p:nvPr/>
        </p:nvGrpSpPr>
        <p:grpSpPr>
          <a:xfrm>
            <a:off x="393701" y="3045530"/>
            <a:ext cx="5549885" cy="335433"/>
            <a:chOff x="393700" y="1734667"/>
            <a:chExt cx="5937385" cy="335433"/>
          </a:xfrm>
        </p:grpSpPr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3C9F16A6-B8D7-45C9-ABCA-1416C93C14FD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32" name="타원 31">
                <a:extLst>
                  <a:ext uri="{FF2B5EF4-FFF2-40B4-BE49-F238E27FC236}">
                    <a16:creationId xmlns:a16="http://schemas.microsoft.com/office/drawing/2014/main" id="{215A5430-752E-4635-93F8-314B163DF7D9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37" name="막힌 원호 36">
                <a:extLst>
                  <a:ext uri="{FF2B5EF4-FFF2-40B4-BE49-F238E27FC236}">
                    <a16:creationId xmlns:a16="http://schemas.microsoft.com/office/drawing/2014/main" id="{6044F6A7-6FE5-47E7-B154-F27DB0C4EC40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DD53D8-8982-4811-A3B9-6504CDA481EF}"/>
                </a:ext>
              </a:extLst>
            </p:cNvPr>
            <p:cNvSpPr txBox="1"/>
            <p:nvPr/>
          </p:nvSpPr>
          <p:spPr>
            <a:xfrm>
              <a:off x="685801" y="1734667"/>
              <a:ext cx="5645284" cy="3340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회 이상 출판한 저자가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45%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차지</a:t>
              </a:r>
              <a:endParaRPr lang="en-US" altLang="ko-KR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C096FDDE-3E05-4840-A2FE-E413D3014ED6}"/>
              </a:ext>
            </a:extLst>
          </p:cNvPr>
          <p:cNvGrpSpPr/>
          <p:nvPr/>
        </p:nvGrpSpPr>
        <p:grpSpPr>
          <a:xfrm>
            <a:off x="393701" y="3853350"/>
            <a:ext cx="5549885" cy="694101"/>
            <a:chOff x="393700" y="1734667"/>
            <a:chExt cx="5937385" cy="694101"/>
          </a:xfrm>
        </p:grpSpPr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AA50CDDF-9F12-461A-A8E7-9E979A2FB844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51" name="타원 50">
                <a:extLst>
                  <a:ext uri="{FF2B5EF4-FFF2-40B4-BE49-F238E27FC236}">
                    <a16:creationId xmlns:a16="http://schemas.microsoft.com/office/drawing/2014/main" id="{F1138298-7C7D-405A-BE57-64E32928F709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52" name="막힌 원호 51">
                <a:extLst>
                  <a:ext uri="{FF2B5EF4-FFF2-40B4-BE49-F238E27FC236}">
                    <a16:creationId xmlns:a16="http://schemas.microsoft.com/office/drawing/2014/main" id="{F549C11A-F135-49E9-9FE5-D79361BFCF5A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8F66DF-C18B-4DDF-B01E-1419104CEC5B}"/>
                </a:ext>
              </a:extLst>
            </p:cNvPr>
            <p:cNvSpPr txBox="1"/>
            <p:nvPr/>
          </p:nvSpPr>
          <p:spPr>
            <a:xfrm>
              <a:off x="685801" y="1734667"/>
              <a:ext cx="5645284" cy="6941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약탈적 학술지에 게재하는 저자들은 검증된 학술지에도 게재하고 있다는 것을 확인</a:t>
              </a:r>
              <a:endParaRPr lang="en-US" altLang="ko-KR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aphicFrame>
        <p:nvGraphicFramePr>
          <p:cNvPr id="5" name="차트 4">
            <a:extLst>
              <a:ext uri="{FF2B5EF4-FFF2-40B4-BE49-F238E27FC236}">
                <a16:creationId xmlns:a16="http://schemas.microsoft.com/office/drawing/2014/main" id="{6A0B102A-2A71-4CD8-A2B7-90B25C0AE1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3364780"/>
              </p:ext>
            </p:extLst>
          </p:nvPr>
        </p:nvGraphicFramePr>
        <p:xfrm>
          <a:off x="6258867" y="2428875"/>
          <a:ext cx="5577534" cy="3434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5155296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원형: 비어 있음 3">
            <a:extLst>
              <a:ext uri="{FF2B5EF4-FFF2-40B4-BE49-F238E27FC236}">
                <a16:creationId xmlns:a16="http://schemas.microsoft.com/office/drawing/2014/main" id="{903872D7-ED8C-4B76-8C8E-F915E6AAD6A9}"/>
              </a:ext>
            </a:extLst>
          </p:cNvPr>
          <p:cNvSpPr/>
          <p:nvPr/>
        </p:nvSpPr>
        <p:spPr>
          <a:xfrm>
            <a:off x="9841548" y="4771095"/>
            <a:ext cx="3337423" cy="3337423"/>
          </a:xfrm>
          <a:prstGeom prst="donut">
            <a:avLst>
              <a:gd name="adj" fmla="val 21591"/>
            </a:avLst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8B78A-456C-4059-8AB6-3CBE622ED77E}"/>
              </a:ext>
            </a:extLst>
          </p:cNvPr>
          <p:cNvSpPr txBox="1"/>
          <p:nvPr/>
        </p:nvSpPr>
        <p:spPr>
          <a:xfrm>
            <a:off x="4322535" y="3118247"/>
            <a:ext cx="158024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pc="-8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>
              <a:spcAft>
                <a:spcPts val="1800"/>
              </a:spcAft>
            </a:pPr>
            <a:r>
              <a:rPr lang="ko-KR" altLang="en-US" sz="4800" dirty="0">
                <a:solidFill>
                  <a:schemeClr val="bg1"/>
                </a:solidFill>
                <a:latin typeface="+mj-lt"/>
                <a:ea typeface="KoPub돋움체 Bold" panose="02020603020101020101" pitchFamily="18" charset="-127"/>
              </a:rPr>
              <a:t>맺음말</a:t>
            </a:r>
          </a:p>
        </p:txBody>
      </p:sp>
      <p:sp>
        <p:nvSpPr>
          <p:cNvPr id="9" name="사각형: 둥근 위쪽 모서리 8">
            <a:extLst>
              <a:ext uri="{FF2B5EF4-FFF2-40B4-BE49-F238E27FC236}">
                <a16:creationId xmlns:a16="http://schemas.microsoft.com/office/drawing/2014/main" id="{373154E4-1855-4993-A247-8821825B8510}"/>
              </a:ext>
            </a:extLst>
          </p:cNvPr>
          <p:cNvSpPr/>
          <p:nvPr/>
        </p:nvSpPr>
        <p:spPr>
          <a:xfrm rot="16200000">
            <a:off x="10520750" y="4339177"/>
            <a:ext cx="338047" cy="300445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8E0346CB-2232-4EE4-9618-98B36BAF6112}"/>
              </a:ext>
            </a:extLst>
          </p:cNvPr>
          <p:cNvSpPr/>
          <p:nvPr/>
        </p:nvSpPr>
        <p:spPr>
          <a:xfrm>
            <a:off x="-2085566" y="-1519033"/>
            <a:ext cx="4917666" cy="4917666"/>
          </a:xfrm>
          <a:prstGeom prst="donut">
            <a:avLst>
              <a:gd name="adj" fmla="val 8680"/>
            </a:avLst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EA0DFB-5662-4148-94DF-8E948630183F}"/>
              </a:ext>
            </a:extLst>
          </p:cNvPr>
          <p:cNvSpPr txBox="1"/>
          <p:nvPr/>
        </p:nvSpPr>
        <p:spPr>
          <a:xfrm>
            <a:off x="2444602" y="2680706"/>
            <a:ext cx="1331455" cy="1769715"/>
          </a:xfrm>
          <a:prstGeom prst="rect">
            <a:avLst/>
          </a:prstGeom>
          <a:noFill/>
          <a:effectLst>
            <a:outerShdw blurRad="177800" dist="152400" algn="l" rotWithShape="0">
              <a:prstClr val="black">
                <a:alpha val="51000"/>
              </a:prstClr>
            </a:outerShdw>
          </a:effectLst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pc="-8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>
              <a:spcAft>
                <a:spcPts val="1800"/>
              </a:spcAft>
            </a:pPr>
            <a:r>
              <a:rPr lang="en-US" altLang="ko-KR" sz="11500" dirty="0">
                <a:solidFill>
                  <a:schemeClr val="bg1"/>
                </a:solidFill>
                <a:latin typeface="+mj-lt"/>
                <a:ea typeface="바탕체" panose="02030609000101010101" pitchFamily="17" charset="-127"/>
              </a:rPr>
              <a:t>Ⅴ</a:t>
            </a:r>
          </a:p>
        </p:txBody>
      </p:sp>
      <p:sp>
        <p:nvSpPr>
          <p:cNvPr id="15" name="원형: 비어 있음 14">
            <a:extLst>
              <a:ext uri="{FF2B5EF4-FFF2-40B4-BE49-F238E27FC236}">
                <a16:creationId xmlns:a16="http://schemas.microsoft.com/office/drawing/2014/main" id="{AA45E836-E2D0-4F58-8A88-3F4734E32125}"/>
              </a:ext>
            </a:extLst>
          </p:cNvPr>
          <p:cNvSpPr/>
          <p:nvPr/>
        </p:nvSpPr>
        <p:spPr>
          <a:xfrm>
            <a:off x="1574800" y="1866900"/>
            <a:ext cx="2565400" cy="2565400"/>
          </a:xfrm>
          <a:prstGeom prst="donut">
            <a:avLst>
              <a:gd name="adj" fmla="val 151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 useBgFill="1">
        <p:nvSpPr>
          <p:cNvPr id="16" name="타원 15">
            <a:extLst>
              <a:ext uri="{FF2B5EF4-FFF2-40B4-BE49-F238E27FC236}">
                <a16:creationId xmlns:a16="http://schemas.microsoft.com/office/drawing/2014/main" id="{F17B18DD-7322-4E5D-AB86-19F3805EFCF5}"/>
              </a:ext>
            </a:extLst>
          </p:cNvPr>
          <p:cNvSpPr/>
          <p:nvPr/>
        </p:nvSpPr>
        <p:spPr>
          <a:xfrm>
            <a:off x="3429000" y="3835400"/>
            <a:ext cx="469900" cy="469900"/>
          </a:xfrm>
          <a:prstGeom prst="ellipse">
            <a:avLst/>
          </a:prstGeom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7" name="Picture 2" descr="open access 이미지 검색결과">
            <a:extLst>
              <a:ext uri="{FF2B5EF4-FFF2-40B4-BE49-F238E27FC236}">
                <a16:creationId xmlns:a16="http://schemas.microsoft.com/office/drawing/2014/main" id="{51709F5D-E8E8-4762-ACA6-6CCEBF45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048" y="5712466"/>
            <a:ext cx="661217" cy="23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BE672A51-7D9B-48E7-B753-B42B8E17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22275" y="5721735"/>
            <a:ext cx="1201341" cy="239357"/>
          </a:xfrm>
          <a:prstGeom prst="rect">
            <a:avLst/>
          </a:prstGeom>
        </p:spPr>
      </p:pic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21F2AF3D-521C-492A-8AC3-723C1E492690}"/>
              </a:ext>
            </a:extLst>
          </p:cNvPr>
          <p:cNvCxnSpPr/>
          <p:nvPr/>
        </p:nvCxnSpPr>
        <p:spPr>
          <a:xfrm>
            <a:off x="4322535" y="3948518"/>
            <a:ext cx="70131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3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 dir="ou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FA66DD-1464-4DBD-B27A-F69EC20A7E4B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01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777D9E-E6AB-4693-9139-551A273BE5CB}"/>
              </a:ext>
            </a:extLst>
          </p:cNvPr>
          <p:cNvSpPr txBox="1"/>
          <p:nvPr/>
        </p:nvSpPr>
        <p:spPr>
          <a:xfrm>
            <a:off x="1663700" y="396845"/>
            <a:ext cx="240290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우리도 기여자인가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?</a:t>
            </a:r>
            <a:endParaRPr lang="ko-KR" altLang="en-US" sz="2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448225D1-C238-4FC5-B155-9281E390890D}"/>
              </a:ext>
            </a:extLst>
          </p:cNvPr>
          <p:cNvGrpSpPr/>
          <p:nvPr/>
        </p:nvGrpSpPr>
        <p:grpSpPr>
          <a:xfrm>
            <a:off x="4645836" y="1817630"/>
            <a:ext cx="4818661" cy="276999"/>
            <a:chOff x="4645836" y="1817630"/>
            <a:chExt cx="4818661" cy="276999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2383B786-618C-4A06-BE67-0FDED8526F4C}"/>
                </a:ext>
              </a:extLst>
            </p:cNvPr>
            <p:cNvSpPr/>
            <p:nvPr/>
          </p:nvSpPr>
          <p:spPr>
            <a:xfrm>
              <a:off x="4747436" y="1906530"/>
              <a:ext cx="88900" cy="88900"/>
            </a:xfrm>
            <a:prstGeom prst="ellipse">
              <a:avLst/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" name="막힌 원호 12">
              <a:extLst>
                <a:ext uri="{FF2B5EF4-FFF2-40B4-BE49-F238E27FC236}">
                  <a16:creationId xmlns:a16="http://schemas.microsoft.com/office/drawing/2014/main" id="{2DCD917D-BEAE-4EF7-B75C-564B8F399397}"/>
                </a:ext>
              </a:extLst>
            </p:cNvPr>
            <p:cNvSpPr/>
            <p:nvPr/>
          </p:nvSpPr>
          <p:spPr>
            <a:xfrm rot="16200000">
              <a:off x="4645836" y="1817630"/>
              <a:ext cx="266700" cy="266700"/>
            </a:xfrm>
            <a:prstGeom prst="blockArc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288E75-956B-4F3B-9D29-1DDAA57A1D47}"/>
                </a:ext>
              </a:extLst>
            </p:cNvPr>
            <p:cNvSpPr txBox="1"/>
            <p:nvPr/>
          </p:nvSpPr>
          <p:spPr>
            <a:xfrm>
              <a:off x="4937937" y="1817630"/>
              <a:ext cx="452656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경험이 없거나 순진하거나 잘난 척 하지 않는 사람들</a:t>
              </a:r>
              <a:endParaRPr lang="en-US" altLang="ko-KR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089B88E-A1AE-4C24-9EBB-FD61C5425999}"/>
              </a:ext>
            </a:extLst>
          </p:cNvPr>
          <p:cNvGrpSpPr/>
          <p:nvPr/>
        </p:nvGrpSpPr>
        <p:grpSpPr>
          <a:xfrm>
            <a:off x="4645836" y="2322931"/>
            <a:ext cx="5265578" cy="276999"/>
            <a:chOff x="4645836" y="2322931"/>
            <a:chExt cx="5265578" cy="276999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76CD3085-2073-4A1A-9BCA-F13CA2473082}"/>
                </a:ext>
              </a:extLst>
            </p:cNvPr>
            <p:cNvSpPr/>
            <p:nvPr/>
          </p:nvSpPr>
          <p:spPr>
            <a:xfrm>
              <a:off x="4747436" y="2411831"/>
              <a:ext cx="88900" cy="88900"/>
            </a:xfrm>
            <a:prstGeom prst="ellipse">
              <a:avLst/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6" name="막힌 원호 15">
              <a:extLst>
                <a:ext uri="{FF2B5EF4-FFF2-40B4-BE49-F238E27FC236}">
                  <a16:creationId xmlns:a16="http://schemas.microsoft.com/office/drawing/2014/main" id="{E3DDE28D-1E48-408B-9C9A-85211E8FEDDA}"/>
                </a:ext>
              </a:extLst>
            </p:cNvPr>
            <p:cNvSpPr/>
            <p:nvPr/>
          </p:nvSpPr>
          <p:spPr>
            <a:xfrm rot="16200000">
              <a:off x="4645836" y="2322931"/>
              <a:ext cx="266700" cy="266700"/>
            </a:xfrm>
            <a:prstGeom prst="blockArc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53ED44-B6FD-4BAB-86FF-109220EC9656}"/>
                </a:ext>
              </a:extLst>
            </p:cNvPr>
            <p:cNvSpPr txBox="1"/>
            <p:nvPr/>
          </p:nvSpPr>
          <p:spPr>
            <a:xfrm>
              <a:off x="4937937" y="2322931"/>
              <a:ext cx="497347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약탈적 학술지나 학회에 표적이 될 수 있다는 인식이 부족</a:t>
              </a:r>
              <a:endParaRPr lang="en-US" altLang="ko-KR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5C47BF64-A4FB-44A4-9623-030CB616A888}"/>
              </a:ext>
            </a:extLst>
          </p:cNvPr>
          <p:cNvGrpSpPr/>
          <p:nvPr/>
        </p:nvGrpSpPr>
        <p:grpSpPr>
          <a:xfrm>
            <a:off x="4645836" y="2828231"/>
            <a:ext cx="6064515" cy="276999"/>
            <a:chOff x="4645836" y="2828231"/>
            <a:chExt cx="6064515" cy="276999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1011628C-75FC-477D-9C88-B25693901B58}"/>
                </a:ext>
              </a:extLst>
            </p:cNvPr>
            <p:cNvSpPr/>
            <p:nvPr/>
          </p:nvSpPr>
          <p:spPr>
            <a:xfrm>
              <a:off x="4747436" y="2917131"/>
              <a:ext cx="88900" cy="88900"/>
            </a:xfrm>
            <a:prstGeom prst="ellipse">
              <a:avLst/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9" name="막힌 원호 18">
              <a:extLst>
                <a:ext uri="{FF2B5EF4-FFF2-40B4-BE49-F238E27FC236}">
                  <a16:creationId xmlns:a16="http://schemas.microsoft.com/office/drawing/2014/main" id="{031FFF09-12B9-4D4D-B181-E3CE4AA7686A}"/>
                </a:ext>
              </a:extLst>
            </p:cNvPr>
            <p:cNvSpPr/>
            <p:nvPr/>
          </p:nvSpPr>
          <p:spPr>
            <a:xfrm rot="16200000">
              <a:off x="4645836" y="2828231"/>
              <a:ext cx="266700" cy="266700"/>
            </a:xfrm>
            <a:prstGeom prst="blockArc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CA5946-BA0E-4971-B127-BDA2182430F4}"/>
                </a:ext>
              </a:extLst>
            </p:cNvPr>
            <p:cNvSpPr txBox="1"/>
            <p:nvPr/>
          </p:nvSpPr>
          <p:spPr>
            <a:xfrm>
              <a:off x="4937937" y="2828231"/>
              <a:ext cx="577241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궁극적으로 불이익을 당하고 평판에 손상이 간다는 것을 깨닫게 됨</a:t>
              </a:r>
              <a:endParaRPr lang="en-US" altLang="ko-KR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6E6F7696-75A7-46BB-9F14-06D142673A8A}"/>
              </a:ext>
            </a:extLst>
          </p:cNvPr>
          <p:cNvGrpSpPr/>
          <p:nvPr/>
        </p:nvGrpSpPr>
        <p:grpSpPr>
          <a:xfrm>
            <a:off x="4645836" y="3399534"/>
            <a:ext cx="5912229" cy="276999"/>
            <a:chOff x="4645836" y="3399534"/>
            <a:chExt cx="5912229" cy="276999"/>
          </a:xfrm>
        </p:grpSpPr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70AF70F1-8F7C-481F-9F8A-6F088155A93E}"/>
                </a:ext>
              </a:extLst>
            </p:cNvPr>
            <p:cNvSpPr/>
            <p:nvPr/>
          </p:nvSpPr>
          <p:spPr>
            <a:xfrm>
              <a:off x="4747436" y="3488434"/>
              <a:ext cx="88900" cy="88900"/>
            </a:xfrm>
            <a:prstGeom prst="ellipse">
              <a:avLst/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2" name="막힌 원호 21">
              <a:extLst>
                <a:ext uri="{FF2B5EF4-FFF2-40B4-BE49-F238E27FC236}">
                  <a16:creationId xmlns:a16="http://schemas.microsoft.com/office/drawing/2014/main" id="{9A6E53D2-18B5-4F82-A49D-CD38572BBC8B}"/>
                </a:ext>
              </a:extLst>
            </p:cNvPr>
            <p:cNvSpPr/>
            <p:nvPr/>
          </p:nvSpPr>
          <p:spPr>
            <a:xfrm rot="16200000">
              <a:off x="4645836" y="3399534"/>
              <a:ext cx="266700" cy="266700"/>
            </a:xfrm>
            <a:prstGeom prst="blockArc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715F66-5921-46D5-BC53-1C43DD2CF358}"/>
                </a:ext>
              </a:extLst>
            </p:cNvPr>
            <p:cNvSpPr txBox="1"/>
            <p:nvPr/>
          </p:nvSpPr>
          <p:spPr>
            <a:xfrm>
              <a:off x="4937937" y="3399534"/>
              <a:ext cx="562012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학계나 연구 쪽의 직업을 갖길 원하거나 이미 일하고 있는 사람들</a:t>
              </a:r>
              <a:endParaRPr lang="en-US" altLang="ko-KR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B262F7C3-639D-4682-86E8-82DEBC4B7ED4}"/>
              </a:ext>
            </a:extLst>
          </p:cNvPr>
          <p:cNvGrpSpPr/>
          <p:nvPr/>
        </p:nvGrpSpPr>
        <p:grpSpPr>
          <a:xfrm>
            <a:off x="4645836" y="3904835"/>
            <a:ext cx="6169351" cy="276999"/>
            <a:chOff x="4645836" y="3904835"/>
            <a:chExt cx="6169351" cy="276999"/>
          </a:xfrm>
        </p:grpSpPr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D23BD564-A995-4AEB-A09C-809C47D00A82}"/>
                </a:ext>
              </a:extLst>
            </p:cNvPr>
            <p:cNvSpPr/>
            <p:nvPr/>
          </p:nvSpPr>
          <p:spPr>
            <a:xfrm>
              <a:off x="4747436" y="3993735"/>
              <a:ext cx="88900" cy="88900"/>
            </a:xfrm>
            <a:prstGeom prst="ellipse">
              <a:avLst/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5" name="막힌 원호 24">
              <a:extLst>
                <a:ext uri="{FF2B5EF4-FFF2-40B4-BE49-F238E27FC236}">
                  <a16:creationId xmlns:a16="http://schemas.microsoft.com/office/drawing/2014/main" id="{E4DCAB13-BE67-4016-8014-E6F41E6A8A8D}"/>
                </a:ext>
              </a:extLst>
            </p:cNvPr>
            <p:cNvSpPr/>
            <p:nvPr/>
          </p:nvSpPr>
          <p:spPr>
            <a:xfrm rot="16200000">
              <a:off x="4645836" y="3904835"/>
              <a:ext cx="266700" cy="266700"/>
            </a:xfrm>
            <a:prstGeom prst="blockArc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D20ED0-EE0E-4B4B-B38D-DAB1AC3985A5}"/>
                </a:ext>
              </a:extLst>
            </p:cNvPr>
            <p:cNvSpPr txBox="1"/>
            <p:nvPr/>
          </p:nvSpPr>
          <p:spPr>
            <a:xfrm>
              <a:off x="4937937" y="3904835"/>
              <a:ext cx="587725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약탈적 학술지ㆍ학회가 신뢰성이 부족하다는 사실을 알면서도 묵인</a:t>
              </a:r>
              <a:endParaRPr lang="en-US" altLang="ko-KR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D723A7E3-8A41-4E4D-AE3F-EFEA769A9DBB}"/>
              </a:ext>
            </a:extLst>
          </p:cNvPr>
          <p:cNvGrpSpPr/>
          <p:nvPr/>
        </p:nvGrpSpPr>
        <p:grpSpPr>
          <a:xfrm>
            <a:off x="4645836" y="4410135"/>
            <a:ext cx="6016745" cy="276999"/>
            <a:chOff x="4645836" y="4410135"/>
            <a:chExt cx="6016745" cy="276999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2506AEBC-5385-4AAF-9DF2-5B24A4BC8BAF}"/>
                </a:ext>
              </a:extLst>
            </p:cNvPr>
            <p:cNvSpPr/>
            <p:nvPr/>
          </p:nvSpPr>
          <p:spPr>
            <a:xfrm>
              <a:off x="4747436" y="4499035"/>
              <a:ext cx="88900" cy="88900"/>
            </a:xfrm>
            <a:prstGeom prst="ellipse">
              <a:avLst/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8" name="막힌 원호 27">
              <a:extLst>
                <a:ext uri="{FF2B5EF4-FFF2-40B4-BE49-F238E27FC236}">
                  <a16:creationId xmlns:a16="http://schemas.microsoft.com/office/drawing/2014/main" id="{D42A9FE9-B5B2-4834-B21C-7A9BB437EBE7}"/>
                </a:ext>
              </a:extLst>
            </p:cNvPr>
            <p:cNvSpPr/>
            <p:nvPr/>
          </p:nvSpPr>
          <p:spPr>
            <a:xfrm rot="16200000">
              <a:off x="4645836" y="4410135"/>
              <a:ext cx="266700" cy="266700"/>
            </a:xfrm>
            <a:prstGeom prst="blockArc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A4C4841-7A64-4C81-857E-E9AA4FAADC9C}"/>
                </a:ext>
              </a:extLst>
            </p:cNvPr>
            <p:cNvSpPr txBox="1"/>
            <p:nvPr/>
          </p:nvSpPr>
          <p:spPr>
            <a:xfrm>
              <a:off x="4937937" y="4410135"/>
              <a:ext cx="572464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승진</a:t>
              </a:r>
              <a:r>
                <a:rPr lang="en-US" altLang="ko-KR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고용 등을 위해 이력서에 많은 실적을 올리고자 게재 및 참가</a:t>
              </a:r>
              <a:endParaRPr lang="en-US" altLang="ko-KR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C5E3DC41-C760-4732-B53E-347D9507D0F1}"/>
              </a:ext>
            </a:extLst>
          </p:cNvPr>
          <p:cNvGrpSpPr/>
          <p:nvPr/>
        </p:nvGrpSpPr>
        <p:grpSpPr>
          <a:xfrm>
            <a:off x="4645836" y="5234088"/>
            <a:ext cx="6758615" cy="276999"/>
            <a:chOff x="4645836" y="5234088"/>
            <a:chExt cx="6758615" cy="276999"/>
          </a:xfrm>
        </p:grpSpPr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0E56EE07-A01C-4A79-90AE-8F2906D52EB0}"/>
                </a:ext>
              </a:extLst>
            </p:cNvPr>
            <p:cNvSpPr/>
            <p:nvPr/>
          </p:nvSpPr>
          <p:spPr>
            <a:xfrm>
              <a:off x="4747436" y="5322988"/>
              <a:ext cx="88900" cy="88900"/>
            </a:xfrm>
            <a:prstGeom prst="ellipse">
              <a:avLst/>
            </a:prstGeom>
            <a:solidFill>
              <a:srgbClr val="4A2D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1" name="막힌 원호 30">
              <a:extLst>
                <a:ext uri="{FF2B5EF4-FFF2-40B4-BE49-F238E27FC236}">
                  <a16:creationId xmlns:a16="http://schemas.microsoft.com/office/drawing/2014/main" id="{5ECDE189-3E7C-406B-9FC3-E6B70504AAF7}"/>
                </a:ext>
              </a:extLst>
            </p:cNvPr>
            <p:cNvSpPr/>
            <p:nvPr/>
          </p:nvSpPr>
          <p:spPr>
            <a:xfrm rot="16200000">
              <a:off x="4645836" y="5234088"/>
              <a:ext cx="266700" cy="266700"/>
            </a:xfrm>
            <a:prstGeom prst="blockArc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AF6D5F-E362-4AD1-A574-EFDBE44C959B}"/>
                </a:ext>
              </a:extLst>
            </p:cNvPr>
            <p:cNvSpPr txBox="1"/>
            <p:nvPr/>
          </p:nvSpPr>
          <p:spPr>
            <a:xfrm>
              <a:off x="4937937" y="5234088"/>
              <a:ext cx="646651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 및 학문에 대한 올바르지 않은 생각과 의심스러운 믿음을 지닌 사람들</a:t>
              </a:r>
              <a:endParaRPr lang="en-US" altLang="ko-KR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1B5639FA-E1BA-4061-BCA6-3580C262AD14}"/>
              </a:ext>
            </a:extLst>
          </p:cNvPr>
          <p:cNvGrpSpPr/>
          <p:nvPr/>
        </p:nvGrpSpPr>
        <p:grpSpPr>
          <a:xfrm>
            <a:off x="4645836" y="5739389"/>
            <a:ext cx="6615948" cy="276999"/>
            <a:chOff x="4645836" y="5739389"/>
            <a:chExt cx="6615948" cy="276999"/>
          </a:xfrm>
        </p:grpSpPr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2DC88D01-42C3-4BE9-806B-E8794867BC97}"/>
                </a:ext>
              </a:extLst>
            </p:cNvPr>
            <p:cNvSpPr/>
            <p:nvPr/>
          </p:nvSpPr>
          <p:spPr>
            <a:xfrm>
              <a:off x="4747436" y="5828289"/>
              <a:ext cx="88900" cy="88900"/>
            </a:xfrm>
            <a:prstGeom prst="ellipse">
              <a:avLst/>
            </a:prstGeom>
            <a:solidFill>
              <a:srgbClr val="4A2D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4" name="막힌 원호 33">
              <a:extLst>
                <a:ext uri="{FF2B5EF4-FFF2-40B4-BE49-F238E27FC236}">
                  <a16:creationId xmlns:a16="http://schemas.microsoft.com/office/drawing/2014/main" id="{003ED225-448B-4410-BDC3-44B3031C94AC}"/>
                </a:ext>
              </a:extLst>
            </p:cNvPr>
            <p:cNvSpPr/>
            <p:nvPr/>
          </p:nvSpPr>
          <p:spPr>
            <a:xfrm rot="16200000">
              <a:off x="4645836" y="5739389"/>
              <a:ext cx="266700" cy="266700"/>
            </a:xfrm>
            <a:prstGeom prst="blockArc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76131C0-09CF-4AA2-8C74-CAED88711C8D}"/>
                </a:ext>
              </a:extLst>
            </p:cNvPr>
            <p:cNvSpPr txBox="1"/>
            <p:nvPr/>
          </p:nvSpPr>
          <p:spPr>
            <a:xfrm>
              <a:off x="4937937" y="5739389"/>
              <a:ext cx="632384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입증되지 않은 주장이나 결과</a:t>
              </a:r>
              <a:r>
                <a:rPr lang="en-US" altLang="ko-KR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불합리한 이론 등을 정당화 하기 위해 악용</a:t>
              </a:r>
              <a:endParaRPr lang="en-US" altLang="ko-KR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cxnSp>
        <p:nvCxnSpPr>
          <p:cNvPr id="36" name="연결선: 꺾임 35">
            <a:extLst>
              <a:ext uri="{FF2B5EF4-FFF2-40B4-BE49-F238E27FC236}">
                <a16:creationId xmlns:a16="http://schemas.microsoft.com/office/drawing/2014/main" id="{7E9DF0F7-0C4D-4EDA-904F-DF574E953999}"/>
              </a:ext>
            </a:extLst>
          </p:cNvPr>
          <p:cNvCxnSpPr/>
          <p:nvPr/>
        </p:nvCxnSpPr>
        <p:spPr>
          <a:xfrm flipV="1">
            <a:off x="4330962" y="1196975"/>
            <a:ext cx="7526076" cy="5148263"/>
          </a:xfrm>
          <a:prstGeom prst="bentConnector3">
            <a:avLst>
              <a:gd name="adj1" fmla="val 9"/>
            </a:avLst>
          </a:prstGeom>
          <a:solidFill>
            <a:schemeClr val="bg1"/>
          </a:solidFill>
          <a:ln w="222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8B7AD66C-DEAF-4F26-A941-0D5F598E6CB7}"/>
              </a:ext>
            </a:extLst>
          </p:cNvPr>
          <p:cNvSpPr/>
          <p:nvPr/>
        </p:nvSpPr>
        <p:spPr>
          <a:xfrm>
            <a:off x="4410075" y="1296987"/>
            <a:ext cx="7446963" cy="34381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6F4F57-17A5-4F32-99AB-73054B82E00C}"/>
              </a:ext>
            </a:extLst>
          </p:cNvPr>
          <p:cNvSpPr txBox="1"/>
          <p:nvPr/>
        </p:nvSpPr>
        <p:spPr>
          <a:xfrm>
            <a:off x="7104064" y="1330395"/>
            <a:ext cx="20589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ko-KR" altLang="en-US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주요특징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3EAC50-659D-42D4-9C5D-58CB2FA2BF36}"/>
              </a:ext>
            </a:extLst>
          </p:cNvPr>
          <p:cNvSpPr txBox="1"/>
          <p:nvPr/>
        </p:nvSpPr>
        <p:spPr>
          <a:xfrm>
            <a:off x="2595639" y="1330395"/>
            <a:ext cx="10461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기여자 유형</a:t>
            </a:r>
          </a:p>
        </p:txBody>
      </p: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AE68718B-0842-4DB1-9496-A96C1E5CFDEF}"/>
              </a:ext>
            </a:extLst>
          </p:cNvPr>
          <p:cNvCxnSpPr>
            <a:cxnSpLocks/>
          </p:cNvCxnSpPr>
          <p:nvPr/>
        </p:nvCxnSpPr>
        <p:spPr>
          <a:xfrm>
            <a:off x="4478338" y="3252382"/>
            <a:ext cx="7378700" cy="0"/>
          </a:xfrm>
          <a:prstGeom prst="line">
            <a:avLst/>
          </a:prstGeom>
          <a:ln w="9525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13F5DECF-B820-431E-AF53-1F7F7C5DA5AE}"/>
              </a:ext>
            </a:extLst>
          </p:cNvPr>
          <p:cNvCxnSpPr>
            <a:cxnSpLocks/>
          </p:cNvCxnSpPr>
          <p:nvPr/>
        </p:nvCxnSpPr>
        <p:spPr>
          <a:xfrm>
            <a:off x="4478338" y="4834286"/>
            <a:ext cx="7378700" cy="0"/>
          </a:xfrm>
          <a:prstGeom prst="line">
            <a:avLst/>
          </a:prstGeom>
          <a:ln w="9525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64FD171-59D1-449E-B601-F999B032156E}"/>
              </a:ext>
            </a:extLst>
          </p:cNvPr>
          <p:cNvSpPr txBox="1"/>
          <p:nvPr/>
        </p:nvSpPr>
        <p:spPr>
          <a:xfrm>
            <a:off x="8901101" y="6357128"/>
            <a:ext cx="295593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altLang="ko-KR" sz="10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※ </a:t>
            </a:r>
            <a:r>
              <a:rPr lang="ko-KR" altLang="en-US" sz="10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출처 </a:t>
            </a:r>
            <a:r>
              <a:rPr lang="en-US" altLang="ko-KR" sz="10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 </a:t>
            </a:r>
            <a:r>
              <a:rPr lang="ko-KR" altLang="en-US" sz="10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한국연구재단</a:t>
            </a:r>
            <a:r>
              <a:rPr lang="en-US" altLang="ko-KR" sz="10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.(2018).</a:t>
            </a:r>
            <a:r>
              <a:rPr lang="ko-KR" altLang="en-US" sz="10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약탈적 학술지와 학회 예방 가이드</a:t>
            </a:r>
            <a:r>
              <a:rPr lang="en-US" altLang="ko-KR" sz="10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</a:t>
            </a:r>
            <a:endParaRPr lang="ko-KR" altLang="en-US" sz="1000" spc="-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8553F8F6-B333-4629-9B5D-53208C11752F}"/>
              </a:ext>
            </a:extLst>
          </p:cNvPr>
          <p:cNvGrpSpPr/>
          <p:nvPr/>
        </p:nvGrpSpPr>
        <p:grpSpPr>
          <a:xfrm>
            <a:off x="334962" y="1741430"/>
            <a:ext cx="3996000" cy="1440000"/>
            <a:chOff x="334962" y="1741430"/>
            <a:chExt cx="3996000" cy="1440000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DAA3CFB1-5FB1-4713-A35F-26D8E61F9244}"/>
                </a:ext>
              </a:extLst>
            </p:cNvPr>
            <p:cNvSpPr/>
            <p:nvPr/>
          </p:nvSpPr>
          <p:spPr>
            <a:xfrm flipH="1">
              <a:off x="334962" y="1741430"/>
              <a:ext cx="3996000" cy="1440000"/>
            </a:xfrm>
            <a:prstGeom prst="rect">
              <a:avLst/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pic>
          <p:nvPicPr>
            <p:cNvPr id="11" name="그래픽 10">
              <a:extLst>
                <a:ext uri="{FF2B5EF4-FFF2-40B4-BE49-F238E27FC236}">
                  <a16:creationId xmlns:a16="http://schemas.microsoft.com/office/drawing/2014/main" id="{4517E1D0-197F-4AAF-9A6C-801CD9DA1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3203"/>
            <a:stretch/>
          </p:blipFill>
          <p:spPr>
            <a:xfrm>
              <a:off x="1362262" y="1943403"/>
              <a:ext cx="688741" cy="1238027"/>
            </a:xfrm>
            <a:prstGeom prst="rect">
              <a:avLst/>
            </a:prstGeom>
          </p:spPr>
        </p:pic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798C50D3-C5F6-4950-8FB6-6AF1F352B3D9}"/>
                </a:ext>
              </a:extLst>
            </p:cNvPr>
            <p:cNvGrpSpPr/>
            <p:nvPr/>
          </p:nvGrpSpPr>
          <p:grpSpPr>
            <a:xfrm>
              <a:off x="2265163" y="2140632"/>
              <a:ext cx="1707070" cy="641596"/>
              <a:chOff x="2357585" y="2307542"/>
              <a:chExt cx="1707070" cy="641596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6530C66-1D31-4857-8776-C9479FFE99EF}"/>
                  </a:ext>
                </a:extLst>
              </p:cNvPr>
              <p:cNvSpPr txBox="1"/>
              <p:nvPr/>
            </p:nvSpPr>
            <p:spPr>
              <a:xfrm>
                <a:off x="2508363" y="2307542"/>
                <a:ext cx="140551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defRPr sz="2000" spc="-7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defRPr>
                </a:lvl1pPr>
              </a:lstStyle>
              <a:p>
                <a:r>
                  <a:rPr lang="ko-KR" altLang="en-US" dirty="0"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순진한 기여자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511D8AE-A263-4BD2-8850-C5EB536184FD}"/>
                  </a:ext>
                </a:extLst>
              </p:cNvPr>
              <p:cNvSpPr txBox="1"/>
              <p:nvPr/>
            </p:nvSpPr>
            <p:spPr>
              <a:xfrm>
                <a:off x="2357585" y="2702917"/>
                <a:ext cx="170707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defRPr sz="2000" spc="-7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defRPr>
                </a:lvl1pPr>
              </a:lstStyle>
              <a:p>
                <a:r>
                  <a:rPr lang="en-US" altLang="ko-KR" sz="1600" dirty="0">
                    <a:solidFill>
                      <a:schemeClr val="bg1">
                        <a:alpha val="50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Naïve Contributors</a:t>
                </a:r>
                <a:endParaRPr lang="ko-KR" altLang="en-US" sz="1600" dirty="0">
                  <a:solidFill>
                    <a:schemeClr val="bg1">
                      <a:alpha val="5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</p:grpSp>
        <p:pic>
          <p:nvPicPr>
            <p:cNvPr id="52" name="그래픽 51">
              <a:extLst>
                <a:ext uri="{FF2B5EF4-FFF2-40B4-BE49-F238E27FC236}">
                  <a16:creationId xmlns:a16="http://schemas.microsoft.com/office/drawing/2014/main" id="{1540E9B6-A86F-419A-BBF8-59F03A832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10303"/>
            <a:stretch/>
          </p:blipFill>
          <p:spPr>
            <a:xfrm>
              <a:off x="634748" y="2061392"/>
              <a:ext cx="944951" cy="1120038"/>
            </a:xfrm>
            <a:prstGeom prst="rect">
              <a:avLst/>
            </a:prstGeom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539D5844-59E7-4D98-9DBC-A5D4DEDED1B2}"/>
              </a:ext>
            </a:extLst>
          </p:cNvPr>
          <p:cNvGrpSpPr/>
          <p:nvPr/>
        </p:nvGrpSpPr>
        <p:grpSpPr>
          <a:xfrm>
            <a:off x="334962" y="3323334"/>
            <a:ext cx="3996000" cy="1440001"/>
            <a:chOff x="334962" y="3323334"/>
            <a:chExt cx="3996000" cy="1440001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132B42FE-BC23-46B8-8802-E960510EE581}"/>
                </a:ext>
              </a:extLst>
            </p:cNvPr>
            <p:cNvSpPr/>
            <p:nvPr/>
          </p:nvSpPr>
          <p:spPr>
            <a:xfrm>
              <a:off x="334962" y="3323334"/>
              <a:ext cx="3996000" cy="1440000"/>
            </a:xfrm>
            <a:prstGeom prst="rect">
              <a:avLst/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pic>
          <p:nvPicPr>
            <p:cNvPr id="9" name="그래픽 8">
              <a:extLst>
                <a:ext uri="{FF2B5EF4-FFF2-40B4-BE49-F238E27FC236}">
                  <a16:creationId xmlns:a16="http://schemas.microsoft.com/office/drawing/2014/main" id="{996D7352-471F-466D-B258-EA6112454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2262" y="3546264"/>
              <a:ext cx="684295" cy="1217070"/>
            </a:xfrm>
            <a:prstGeom prst="rect">
              <a:avLst/>
            </a:prstGeom>
          </p:spPr>
        </p:pic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CCE35E22-B766-45BA-A661-2315D155798B}"/>
                </a:ext>
              </a:extLst>
            </p:cNvPr>
            <p:cNvGrpSpPr/>
            <p:nvPr/>
          </p:nvGrpSpPr>
          <p:grpSpPr>
            <a:xfrm>
              <a:off x="2054112" y="3722536"/>
              <a:ext cx="2129173" cy="641596"/>
              <a:chOff x="2146533" y="3889446"/>
              <a:chExt cx="2129173" cy="641596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437233-2A91-4B6F-B8A9-1020F5D6A76B}"/>
                  </a:ext>
                </a:extLst>
              </p:cNvPr>
              <p:cNvSpPr txBox="1"/>
              <p:nvPr/>
            </p:nvSpPr>
            <p:spPr>
              <a:xfrm>
                <a:off x="2395832" y="3889446"/>
                <a:ext cx="163057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defRPr sz="2000" spc="-7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defRPr>
                </a:lvl1pPr>
              </a:lstStyle>
              <a:p>
                <a:r>
                  <a:rPr lang="ko-KR" altLang="en-US" dirty="0"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인식하는 기여자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32E9F87-7A80-442F-A48C-E4494ABC6B18}"/>
                  </a:ext>
                </a:extLst>
              </p:cNvPr>
              <p:cNvSpPr txBox="1"/>
              <p:nvPr/>
            </p:nvSpPr>
            <p:spPr>
              <a:xfrm>
                <a:off x="2146533" y="4284821"/>
                <a:ext cx="212917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defRPr sz="2000" spc="-7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defRPr>
                </a:lvl1pPr>
              </a:lstStyle>
              <a:p>
                <a:r>
                  <a:rPr lang="en-US" altLang="ko-KR" sz="1600" dirty="0">
                    <a:solidFill>
                      <a:schemeClr val="bg1">
                        <a:alpha val="50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Cognizant Contributors</a:t>
                </a:r>
                <a:endParaRPr lang="ko-KR" altLang="en-US" sz="1600" dirty="0">
                  <a:solidFill>
                    <a:schemeClr val="bg1">
                      <a:alpha val="5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</p:grpSp>
        <p:pic>
          <p:nvPicPr>
            <p:cNvPr id="53" name="그래픽 52">
              <a:extLst>
                <a:ext uri="{FF2B5EF4-FFF2-40B4-BE49-F238E27FC236}">
                  <a16:creationId xmlns:a16="http://schemas.microsoft.com/office/drawing/2014/main" id="{C44C8295-B25F-4F93-AA2E-897650CE0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10012"/>
            <a:stretch/>
          </p:blipFill>
          <p:spPr>
            <a:xfrm>
              <a:off x="634748" y="3624481"/>
              <a:ext cx="1248686" cy="1138854"/>
            </a:xfrm>
            <a:prstGeom prst="rect">
              <a:avLst/>
            </a:prstGeom>
          </p:spPr>
        </p:pic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41753947-915D-41E5-9193-9C5FE36A9440}"/>
              </a:ext>
            </a:extLst>
          </p:cNvPr>
          <p:cNvGrpSpPr/>
          <p:nvPr/>
        </p:nvGrpSpPr>
        <p:grpSpPr>
          <a:xfrm>
            <a:off x="334962" y="4905238"/>
            <a:ext cx="3996000" cy="1440000"/>
            <a:chOff x="334962" y="4905238"/>
            <a:chExt cx="3996000" cy="1440000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4D127CCD-5784-4791-BC81-20C15D425E4D}"/>
                </a:ext>
              </a:extLst>
            </p:cNvPr>
            <p:cNvSpPr/>
            <p:nvPr/>
          </p:nvSpPr>
          <p:spPr>
            <a:xfrm>
              <a:off x="334962" y="4905238"/>
              <a:ext cx="3996000" cy="1440000"/>
            </a:xfrm>
            <a:prstGeom prst="rect">
              <a:avLst/>
            </a:prstGeom>
            <a:solidFill>
              <a:srgbClr val="4A2D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pic>
          <p:nvPicPr>
            <p:cNvPr id="7" name="그래픽 6">
              <a:extLst>
                <a:ext uri="{FF2B5EF4-FFF2-40B4-BE49-F238E27FC236}">
                  <a16:creationId xmlns:a16="http://schemas.microsoft.com/office/drawing/2014/main" id="{FEBA257F-73F2-4361-863B-D10B897C1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7374" y="5128168"/>
              <a:ext cx="684295" cy="1217070"/>
            </a:xfrm>
            <a:prstGeom prst="rect">
              <a:avLst/>
            </a:prstGeom>
          </p:spPr>
        </p:pic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022A20D7-14B0-4F32-95E4-DA250A5109AC}"/>
                </a:ext>
              </a:extLst>
            </p:cNvPr>
            <p:cNvGrpSpPr/>
            <p:nvPr/>
          </p:nvGrpSpPr>
          <p:grpSpPr>
            <a:xfrm>
              <a:off x="2344832" y="5304440"/>
              <a:ext cx="1547732" cy="641596"/>
              <a:chOff x="2437253" y="5471350"/>
              <a:chExt cx="1547732" cy="641596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EB3964-773F-43ED-8A31-D3D2E43027D5}"/>
                  </a:ext>
                </a:extLst>
              </p:cNvPr>
              <p:cNvSpPr txBox="1"/>
              <p:nvPr/>
            </p:nvSpPr>
            <p:spPr>
              <a:xfrm>
                <a:off x="2620894" y="5471350"/>
                <a:ext cx="118045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defRPr sz="2000" spc="-7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defRPr>
                </a:lvl1pPr>
              </a:lstStyle>
              <a:p>
                <a:r>
                  <a:rPr lang="ko-KR" altLang="en-US" dirty="0"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가짜 과학자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196D7D6-D4E0-4FB4-9235-5EB679258B55}"/>
                  </a:ext>
                </a:extLst>
              </p:cNvPr>
              <p:cNvSpPr txBox="1"/>
              <p:nvPr/>
            </p:nvSpPr>
            <p:spPr>
              <a:xfrm>
                <a:off x="2437253" y="5866725"/>
                <a:ext cx="154773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defRPr sz="2000" spc="-7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defRPr>
                </a:lvl1pPr>
              </a:lstStyle>
              <a:p>
                <a:r>
                  <a:rPr lang="en-US" altLang="ko-KR" sz="1600" dirty="0">
                    <a:solidFill>
                      <a:schemeClr val="bg1">
                        <a:alpha val="50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Psuedo-Scientist</a:t>
                </a:r>
                <a:endParaRPr lang="ko-KR" altLang="en-US" sz="1600" dirty="0">
                  <a:solidFill>
                    <a:schemeClr val="bg1">
                      <a:alpha val="5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</p:grpSp>
        <p:pic>
          <p:nvPicPr>
            <p:cNvPr id="54" name="그래픽 53">
              <a:extLst>
                <a:ext uri="{FF2B5EF4-FFF2-40B4-BE49-F238E27FC236}">
                  <a16:creationId xmlns:a16="http://schemas.microsoft.com/office/drawing/2014/main" id="{1BBE1DD9-4D08-4E17-B538-F8586D025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30386"/>
            <a:stretch/>
          </p:blipFill>
          <p:spPr>
            <a:xfrm>
              <a:off x="634748" y="5074450"/>
              <a:ext cx="1580031" cy="1270788"/>
            </a:xfrm>
            <a:prstGeom prst="rect">
              <a:avLst/>
            </a:prstGeom>
          </p:spPr>
        </p:pic>
      </p:grpSp>
      <p:sp>
        <p:nvSpPr>
          <p:cNvPr id="55" name="막힌 원호 54">
            <a:extLst>
              <a:ext uri="{FF2B5EF4-FFF2-40B4-BE49-F238E27FC236}">
                <a16:creationId xmlns:a16="http://schemas.microsoft.com/office/drawing/2014/main" id="{E7BE0078-BF3E-4102-9C79-3C6BA0D45D5F}"/>
              </a:ext>
            </a:extLst>
          </p:cNvPr>
          <p:cNvSpPr/>
          <p:nvPr/>
        </p:nvSpPr>
        <p:spPr>
          <a:xfrm>
            <a:off x="1955923" y="2951105"/>
            <a:ext cx="482600" cy="482600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6" name="막힌 원호 55">
            <a:extLst>
              <a:ext uri="{FF2B5EF4-FFF2-40B4-BE49-F238E27FC236}">
                <a16:creationId xmlns:a16="http://schemas.microsoft.com/office/drawing/2014/main" id="{3F0449DF-C9DC-4307-8FAC-AD60EF58ADD4}"/>
              </a:ext>
            </a:extLst>
          </p:cNvPr>
          <p:cNvSpPr/>
          <p:nvPr/>
        </p:nvSpPr>
        <p:spPr>
          <a:xfrm>
            <a:off x="1955923" y="4533009"/>
            <a:ext cx="482600" cy="482600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7" name="막힌 원호 56">
            <a:extLst>
              <a:ext uri="{FF2B5EF4-FFF2-40B4-BE49-F238E27FC236}">
                <a16:creationId xmlns:a16="http://schemas.microsoft.com/office/drawing/2014/main" id="{4B9B3D74-D04A-40D1-9243-48D8A4A41618}"/>
              </a:ext>
            </a:extLst>
          </p:cNvPr>
          <p:cNvSpPr/>
          <p:nvPr/>
        </p:nvSpPr>
        <p:spPr>
          <a:xfrm>
            <a:off x="1955923" y="6114913"/>
            <a:ext cx="482600" cy="482600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85FD733C-DE0D-4E1C-8E74-264E12DB7D76}"/>
              </a:ext>
            </a:extLst>
          </p:cNvPr>
          <p:cNvGrpSpPr/>
          <p:nvPr/>
        </p:nvGrpSpPr>
        <p:grpSpPr>
          <a:xfrm>
            <a:off x="3798874" y="1546161"/>
            <a:ext cx="393700" cy="3557508"/>
            <a:chOff x="3798874" y="1546161"/>
            <a:chExt cx="393700" cy="3557508"/>
          </a:xfrm>
        </p:grpSpPr>
        <p:sp>
          <p:nvSpPr>
            <p:cNvPr id="59" name="막힌 원호 58">
              <a:extLst>
                <a:ext uri="{FF2B5EF4-FFF2-40B4-BE49-F238E27FC236}">
                  <a16:creationId xmlns:a16="http://schemas.microsoft.com/office/drawing/2014/main" id="{362FB28F-1A3B-46A5-8E86-7B40665FAF60}"/>
                </a:ext>
              </a:extLst>
            </p:cNvPr>
            <p:cNvSpPr/>
            <p:nvPr/>
          </p:nvSpPr>
          <p:spPr>
            <a:xfrm rot="10800000">
              <a:off x="3798874" y="1546161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막힌 원호 59">
              <a:extLst>
                <a:ext uri="{FF2B5EF4-FFF2-40B4-BE49-F238E27FC236}">
                  <a16:creationId xmlns:a16="http://schemas.microsoft.com/office/drawing/2014/main" id="{E41AD0E9-2213-4A3C-8A32-8E09635D348D}"/>
                </a:ext>
              </a:extLst>
            </p:cNvPr>
            <p:cNvSpPr/>
            <p:nvPr/>
          </p:nvSpPr>
          <p:spPr>
            <a:xfrm rot="10800000">
              <a:off x="3798874" y="3128065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막힌 원호 60">
              <a:extLst>
                <a:ext uri="{FF2B5EF4-FFF2-40B4-BE49-F238E27FC236}">
                  <a16:creationId xmlns:a16="http://schemas.microsoft.com/office/drawing/2014/main" id="{9D7905A7-337A-4C3B-B15A-A3C50B3C30C8}"/>
                </a:ext>
              </a:extLst>
            </p:cNvPr>
            <p:cNvSpPr/>
            <p:nvPr/>
          </p:nvSpPr>
          <p:spPr>
            <a:xfrm rot="10800000">
              <a:off x="3798874" y="4709969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2" name="이등변 삼각형 61">
            <a:extLst>
              <a:ext uri="{FF2B5EF4-FFF2-40B4-BE49-F238E27FC236}">
                <a16:creationId xmlns:a16="http://schemas.microsoft.com/office/drawing/2014/main" id="{8853463D-8207-4215-8AAF-DA196F6D9B89}"/>
              </a:ext>
            </a:extLst>
          </p:cNvPr>
          <p:cNvSpPr/>
          <p:nvPr/>
        </p:nvSpPr>
        <p:spPr>
          <a:xfrm flipH="1" flipV="1">
            <a:off x="11667296" y="1741430"/>
            <a:ext cx="189741" cy="163570"/>
          </a:xfrm>
          <a:prstGeom prst="triangle">
            <a:avLst>
              <a:gd name="adj" fmla="val 0"/>
            </a:avLst>
          </a:prstGeom>
          <a:solidFill>
            <a:srgbClr val="007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3" name="이등변 삼각형 62">
            <a:extLst>
              <a:ext uri="{FF2B5EF4-FFF2-40B4-BE49-F238E27FC236}">
                <a16:creationId xmlns:a16="http://schemas.microsoft.com/office/drawing/2014/main" id="{994A34EE-3349-4669-B7A7-6ECB6AB3E959}"/>
              </a:ext>
            </a:extLst>
          </p:cNvPr>
          <p:cNvSpPr/>
          <p:nvPr/>
        </p:nvSpPr>
        <p:spPr>
          <a:xfrm flipH="1" flipV="1">
            <a:off x="11667296" y="3323334"/>
            <a:ext cx="189741" cy="163570"/>
          </a:xfrm>
          <a:prstGeom prst="triangle">
            <a:avLst>
              <a:gd name="adj" fmla="val 0"/>
            </a:avLst>
          </a:prstGeom>
          <a:solidFill>
            <a:srgbClr val="1CA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" name="이등변 삼각형 63">
            <a:extLst>
              <a:ext uri="{FF2B5EF4-FFF2-40B4-BE49-F238E27FC236}">
                <a16:creationId xmlns:a16="http://schemas.microsoft.com/office/drawing/2014/main" id="{0E0E6D92-7F89-42D6-BB28-7030563A34F7}"/>
              </a:ext>
            </a:extLst>
          </p:cNvPr>
          <p:cNvSpPr/>
          <p:nvPr/>
        </p:nvSpPr>
        <p:spPr>
          <a:xfrm flipH="1" flipV="1">
            <a:off x="11667296" y="4905238"/>
            <a:ext cx="189741" cy="163570"/>
          </a:xfrm>
          <a:prstGeom prst="triangle">
            <a:avLst>
              <a:gd name="adj" fmla="val 0"/>
            </a:avLst>
          </a:prstGeom>
          <a:solidFill>
            <a:srgbClr val="4A2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5" name="슬라이드 번호 개체 틀 64">
            <a:extLst>
              <a:ext uri="{FF2B5EF4-FFF2-40B4-BE49-F238E27FC236}">
                <a16:creationId xmlns:a16="http://schemas.microsoft.com/office/drawing/2014/main" id="{28B8BDE0-D8F2-4B40-BC81-1B602E334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21300" y="6530443"/>
            <a:ext cx="149400" cy="169277"/>
          </a:xfrm>
          <a:prstGeom prst="rect">
            <a:avLst/>
          </a:prstGeom>
        </p:spPr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37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77540458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69F7D6A6-6EAF-4DDF-965C-54B6FDC0F952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02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742939-BC5F-41E5-BF63-6EF8A165225E}"/>
              </a:ext>
            </a:extLst>
          </p:cNvPr>
          <p:cNvSpPr txBox="1"/>
          <p:nvPr/>
        </p:nvSpPr>
        <p:spPr>
          <a:xfrm>
            <a:off x="1663700" y="396845"/>
            <a:ext cx="362727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국내 학술지도 예외일 수 없음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  <a:endParaRPr lang="ko-KR" altLang="en-US" sz="2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3" name="슬라이드 번호 개체 틀 32">
            <a:extLst>
              <a:ext uri="{FF2B5EF4-FFF2-40B4-BE49-F238E27FC236}">
                <a16:creationId xmlns:a16="http://schemas.microsoft.com/office/drawing/2014/main" id="{8A78F121-9579-4473-BC77-10C54A5C3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38</a:t>
            </a:fld>
            <a:endParaRPr lang="en-US" altLang="ko-KR" dirty="0"/>
          </a:p>
        </p:txBody>
      </p: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B9E09705-377B-4C5C-BCED-F99AF459EBC0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71" name="사각형: 둥근 모서리 70">
              <a:extLst>
                <a:ext uri="{FF2B5EF4-FFF2-40B4-BE49-F238E27FC236}">
                  <a16:creationId xmlns:a16="http://schemas.microsoft.com/office/drawing/2014/main" id="{4B2890D7-EC28-4F9E-BCF4-DB3E1D135DD1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뉴스타파 </a:t>
              </a:r>
              <a:r>
                <a:rPr lang="en-US" altLang="ko-KR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‘</a:t>
              </a:r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논문공장</a:t>
              </a:r>
              <a:r>
                <a:rPr lang="en-US" altLang="ko-KR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’ </a:t>
              </a:r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보도 학회</a:t>
              </a:r>
              <a:r>
                <a:rPr lang="en-US" altLang="ko-KR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 </a:t>
              </a:r>
              <a:r>
                <a:rPr lang="ko-KR" altLang="en-US" sz="2000" dirty="0" err="1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등재지</a:t>
              </a:r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자격 박탈</a:t>
              </a:r>
            </a:p>
          </p:txBody>
        </p:sp>
        <p:sp>
          <p:nvSpPr>
            <p:cNvPr id="72" name="막힌 원호 71">
              <a:extLst>
                <a:ext uri="{FF2B5EF4-FFF2-40B4-BE49-F238E27FC236}">
                  <a16:creationId xmlns:a16="http://schemas.microsoft.com/office/drawing/2014/main" id="{94DA0EA9-9A6D-4A6A-A6A9-F9C357477BED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3" name="막힌 원호 72">
              <a:extLst>
                <a:ext uri="{FF2B5EF4-FFF2-40B4-BE49-F238E27FC236}">
                  <a16:creationId xmlns:a16="http://schemas.microsoft.com/office/drawing/2014/main" id="{99683CCE-6D11-42E0-BF7A-42FAE8B03E21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F7F7D005-3862-4E46-9E87-A6C22909B120}"/>
              </a:ext>
            </a:extLst>
          </p:cNvPr>
          <p:cNvGrpSpPr/>
          <p:nvPr/>
        </p:nvGrpSpPr>
        <p:grpSpPr>
          <a:xfrm>
            <a:off x="6211189" y="990600"/>
            <a:ext cx="5653087" cy="850900"/>
            <a:chOff x="6211189" y="990600"/>
            <a:chExt cx="5653087" cy="850900"/>
          </a:xfrm>
        </p:grpSpPr>
        <p:sp>
          <p:nvSpPr>
            <p:cNvPr id="76" name="사각형: 둥근 모서리 75">
              <a:extLst>
                <a:ext uri="{FF2B5EF4-FFF2-40B4-BE49-F238E27FC236}">
                  <a16:creationId xmlns:a16="http://schemas.microsoft.com/office/drawing/2014/main" id="{573362DA-5566-4E6B-9E7E-F6F79F2B38B7}"/>
                </a:ext>
              </a:extLst>
            </p:cNvPr>
            <p:cNvSpPr/>
            <p:nvPr/>
          </p:nvSpPr>
          <p:spPr>
            <a:xfrm>
              <a:off x="6211189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사슬의 강도는 약한 고리에 의해 결정</a:t>
              </a:r>
            </a:p>
          </p:txBody>
        </p:sp>
        <p:sp>
          <p:nvSpPr>
            <p:cNvPr id="77" name="막힌 원호 76">
              <a:extLst>
                <a:ext uri="{FF2B5EF4-FFF2-40B4-BE49-F238E27FC236}">
                  <a16:creationId xmlns:a16="http://schemas.microsoft.com/office/drawing/2014/main" id="{6F6C195F-5333-496E-9C80-89CF8DF252CC}"/>
                </a:ext>
              </a:extLst>
            </p:cNvPr>
            <p:cNvSpPr/>
            <p:nvPr/>
          </p:nvSpPr>
          <p:spPr>
            <a:xfrm rot="10800000">
              <a:off x="114046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9" name="막힌 원호 78">
              <a:extLst>
                <a:ext uri="{FF2B5EF4-FFF2-40B4-BE49-F238E27FC236}">
                  <a16:creationId xmlns:a16="http://schemas.microsoft.com/office/drawing/2014/main" id="{1F988BEC-9646-42E8-B1CA-DA41C576B1B1}"/>
                </a:ext>
              </a:extLst>
            </p:cNvPr>
            <p:cNvSpPr/>
            <p:nvPr/>
          </p:nvSpPr>
          <p:spPr>
            <a:xfrm>
              <a:off x="62865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E5E1B06-8E98-4457-A4EB-5E2541E72437}"/>
              </a:ext>
            </a:extLst>
          </p:cNvPr>
          <p:cNvGrpSpPr/>
          <p:nvPr/>
        </p:nvGrpSpPr>
        <p:grpSpPr>
          <a:xfrm>
            <a:off x="334962" y="1952625"/>
            <a:ext cx="5595938" cy="4572940"/>
            <a:chOff x="6377597" y="1952625"/>
            <a:chExt cx="5320270" cy="4572940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81094FFE-A07A-41EB-B234-4BAAFFB6F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352" t="25655" b="7615"/>
            <a:stretch/>
          </p:blipFill>
          <p:spPr>
            <a:xfrm>
              <a:off x="6377597" y="1952625"/>
              <a:ext cx="5320270" cy="4572940"/>
            </a:xfrm>
            <a:prstGeom prst="rect">
              <a:avLst/>
            </a:prstGeom>
          </p:spPr>
        </p:pic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93347BEA-211E-4EF0-8012-F4B964D30704}"/>
                </a:ext>
              </a:extLst>
            </p:cNvPr>
            <p:cNvCxnSpPr/>
            <p:nvPr/>
          </p:nvCxnSpPr>
          <p:spPr>
            <a:xfrm>
              <a:off x="6527800" y="2422187"/>
              <a:ext cx="241191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No exceptions Images, Stock Photos &amp; Vectors | Shutterstock">
            <a:extLst>
              <a:ext uri="{FF2B5EF4-FFF2-40B4-BE49-F238E27FC236}">
                <a16:creationId xmlns:a16="http://schemas.microsoft.com/office/drawing/2014/main" id="{61A206B9-00B4-4391-8E32-0E84A97E1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9" b="24285"/>
          <a:stretch/>
        </p:blipFill>
        <p:spPr bwMode="auto">
          <a:xfrm>
            <a:off x="1237456" y="4006599"/>
            <a:ext cx="3790950" cy="1488332"/>
          </a:xfrm>
          <a:prstGeom prst="rect">
            <a:avLst/>
          </a:prstGeom>
          <a:noFill/>
        </p:spPr>
      </p:pic>
      <p:grpSp>
        <p:nvGrpSpPr>
          <p:cNvPr id="53" name="그룹 52">
            <a:extLst>
              <a:ext uri="{FF2B5EF4-FFF2-40B4-BE49-F238E27FC236}">
                <a16:creationId xmlns:a16="http://schemas.microsoft.com/office/drawing/2014/main" id="{2E33A35C-D519-4687-96B9-AD1B9698B4D3}"/>
              </a:ext>
            </a:extLst>
          </p:cNvPr>
          <p:cNvGrpSpPr/>
          <p:nvPr/>
        </p:nvGrpSpPr>
        <p:grpSpPr>
          <a:xfrm>
            <a:off x="6253561" y="1801733"/>
            <a:ext cx="5162665" cy="1622047"/>
            <a:chOff x="393700" y="1796364"/>
            <a:chExt cx="5162665" cy="1622047"/>
          </a:xfrm>
        </p:grpSpPr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728AD15A-2EA9-4EC6-B507-0B0FE9E903E0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40D9F212-36BD-4B22-ADF4-0A6AED464330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1CA6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57" name="막힌 원호 56">
                <a:extLst>
                  <a:ext uri="{FF2B5EF4-FFF2-40B4-BE49-F238E27FC236}">
                    <a16:creationId xmlns:a16="http://schemas.microsoft.com/office/drawing/2014/main" id="{CC38CDF8-7105-49C2-81B1-4C3020EB5356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10C1A00-6E13-4542-8859-7DCAEFF51C86}"/>
                </a:ext>
              </a:extLst>
            </p:cNvPr>
            <p:cNvSpPr txBox="1"/>
            <p:nvPr/>
          </p:nvSpPr>
          <p:spPr>
            <a:xfrm>
              <a:off x="685801" y="1796364"/>
              <a:ext cx="4870564" cy="162204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연구자에게 가장 취약한 고리</a:t>
              </a:r>
              <a:r>
                <a:rPr lang="en-US" altLang="ko-KR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</a:t>
              </a:r>
              <a:br>
                <a:rPr lang="en-US" altLang="ko-KR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즉 교수 채용</a:t>
              </a:r>
              <a:r>
                <a:rPr lang="en-US" altLang="ko-KR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승진 등에 필요한 연구성과에 대한 압박이</a:t>
              </a:r>
              <a:br>
                <a:rPr lang="en-US" altLang="ko-KR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부실 학술지라는 괴물이 탄생하는 조건</a:t>
              </a:r>
              <a:endParaRPr lang="en-US" altLang="ko-KR" b="1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endParaRPr lang="ko-KR" altLang="en-US" b="1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969DF3BE-BF63-4111-A554-C36D3F3E7D97}"/>
              </a:ext>
            </a:extLst>
          </p:cNvPr>
          <p:cNvGrpSpPr/>
          <p:nvPr/>
        </p:nvGrpSpPr>
        <p:grpSpPr>
          <a:xfrm>
            <a:off x="6253561" y="3340146"/>
            <a:ext cx="5716984" cy="791050"/>
            <a:chOff x="393700" y="1787311"/>
            <a:chExt cx="5716984" cy="791050"/>
          </a:xfrm>
        </p:grpSpPr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EB83050F-37D8-47CC-842B-09EF20DEDFD4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C419D331-EAF7-477C-9278-9F10BD6F21D0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1CA6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62" name="막힌 원호 61">
                <a:extLst>
                  <a:ext uri="{FF2B5EF4-FFF2-40B4-BE49-F238E27FC236}">
                    <a16:creationId xmlns:a16="http://schemas.microsoft.com/office/drawing/2014/main" id="{486AC493-2EAE-4C32-9061-5FD059FD9158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2989D8A-9B80-4F5C-ADA4-7D2276CB2838}"/>
                </a:ext>
              </a:extLst>
            </p:cNvPr>
            <p:cNvSpPr txBox="1"/>
            <p:nvPr/>
          </p:nvSpPr>
          <p:spPr>
            <a:xfrm>
              <a:off x="685801" y="1787311"/>
              <a:ext cx="5424883" cy="7910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투명하고 엄격한 동료심사 과정과 결과를 보장</a:t>
              </a:r>
              <a:r>
                <a:rPr lang="ko-KR" altLang="en-US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함으로써 </a:t>
              </a:r>
              <a:br>
                <a:rPr lang="en-US" altLang="ko-KR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고품질 논문의 합리적이고 자유로운 접근 가능하도록 해야 함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  <a:endPara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pic>
        <p:nvPicPr>
          <p:cNvPr id="1030" name="Picture 6" descr="현장에서] 관리 부주의가 클라우드 보안에서 '약한 고리' 되지 않도록 | 아주경제">
            <a:extLst>
              <a:ext uri="{FF2B5EF4-FFF2-40B4-BE49-F238E27FC236}">
                <a16:creationId xmlns:a16="http://schemas.microsoft.com/office/drawing/2014/main" id="{CE5AC87D-8F8D-4964-9326-C612318EB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5" b="11336"/>
          <a:stretch/>
        </p:blipFill>
        <p:spPr bwMode="auto">
          <a:xfrm>
            <a:off x="6545661" y="4252666"/>
            <a:ext cx="5303837" cy="220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997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래픽 36">
            <a:extLst>
              <a:ext uri="{FF2B5EF4-FFF2-40B4-BE49-F238E27FC236}">
                <a16:creationId xmlns:a16="http://schemas.microsoft.com/office/drawing/2014/main" id="{131AF4CB-B639-4469-BD4B-96D9A493E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24" t="-13092" r="1724" b="48868"/>
          <a:stretch/>
        </p:blipFill>
        <p:spPr>
          <a:xfrm>
            <a:off x="604861" y="3880756"/>
            <a:ext cx="10996589" cy="29542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1A8B8B-B210-4890-96F1-716819C4810D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03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E6281B-A811-45C0-B014-57977AD8B5FD}"/>
              </a:ext>
            </a:extLst>
          </p:cNvPr>
          <p:cNvSpPr txBox="1"/>
          <p:nvPr/>
        </p:nvSpPr>
        <p:spPr>
          <a:xfrm>
            <a:off x="1663700" y="396845"/>
            <a:ext cx="291041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부실 학술지 논란의 책임</a:t>
            </a: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5D6ABE01-AF64-42D5-AB72-3B68FA267001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AFA0FDFB-FF6F-4723-8327-4EB8E1FC932F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pc="-7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부실 학술 출판의 논란이 사라지지 않는 이유</a:t>
              </a:r>
              <a:endPara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6" name="막힌 원호 5">
              <a:extLst>
                <a:ext uri="{FF2B5EF4-FFF2-40B4-BE49-F238E27FC236}">
                  <a16:creationId xmlns:a16="http://schemas.microsoft.com/office/drawing/2014/main" id="{CD0D84D8-8CAD-4A75-852C-DD343A11BE22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막힌 원호 7">
              <a:extLst>
                <a:ext uri="{FF2B5EF4-FFF2-40B4-BE49-F238E27FC236}">
                  <a16:creationId xmlns:a16="http://schemas.microsoft.com/office/drawing/2014/main" id="{E9F9A41E-8B04-47F1-9313-D44EA7CA2558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3D45FD09-4491-468B-A7AB-4937EACBBE78}"/>
              </a:ext>
            </a:extLst>
          </p:cNvPr>
          <p:cNvGrpSpPr/>
          <p:nvPr/>
        </p:nvGrpSpPr>
        <p:grpSpPr>
          <a:xfrm>
            <a:off x="6211189" y="990600"/>
            <a:ext cx="5653087" cy="850900"/>
            <a:chOff x="6211189" y="990600"/>
            <a:chExt cx="5653087" cy="850900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5FE1D7AE-EDC7-4CA3-8513-1299B4F09869}"/>
                </a:ext>
              </a:extLst>
            </p:cNvPr>
            <p:cNvSpPr/>
            <p:nvPr/>
          </p:nvSpPr>
          <p:spPr>
            <a:xfrm>
              <a:off x="6211189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pc="-7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즉</a:t>
              </a:r>
              <a:r>
                <a:rPr lang="en-US" altLang="ko-KR" spc="-7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 </a:t>
              </a:r>
              <a:r>
                <a:rPr lang="ko-KR" altLang="en-US" spc="-7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출판사와 학술지가 책임져야 할 문제</a:t>
              </a:r>
              <a:endPara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" name="막힌 원호 6">
              <a:extLst>
                <a:ext uri="{FF2B5EF4-FFF2-40B4-BE49-F238E27FC236}">
                  <a16:creationId xmlns:a16="http://schemas.microsoft.com/office/drawing/2014/main" id="{3D38417A-D6D4-4AD9-A87D-AB9DABF533F3}"/>
                </a:ext>
              </a:extLst>
            </p:cNvPr>
            <p:cNvSpPr/>
            <p:nvPr/>
          </p:nvSpPr>
          <p:spPr>
            <a:xfrm rot="10800000">
              <a:off x="114046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막힌 원호 10">
              <a:extLst>
                <a:ext uri="{FF2B5EF4-FFF2-40B4-BE49-F238E27FC236}">
                  <a16:creationId xmlns:a16="http://schemas.microsoft.com/office/drawing/2014/main" id="{4EFAAB2D-312D-4E04-93CD-920EF8249F54}"/>
                </a:ext>
              </a:extLst>
            </p:cNvPr>
            <p:cNvSpPr/>
            <p:nvPr/>
          </p:nvSpPr>
          <p:spPr>
            <a:xfrm>
              <a:off x="62865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58F081B-32DD-4D39-8CAF-B5068EF6383B}"/>
              </a:ext>
            </a:extLst>
          </p:cNvPr>
          <p:cNvGrpSpPr/>
          <p:nvPr/>
        </p:nvGrpSpPr>
        <p:grpSpPr>
          <a:xfrm>
            <a:off x="6319984" y="1803400"/>
            <a:ext cx="5479740" cy="901850"/>
            <a:chOff x="6386019" y="1933539"/>
            <a:chExt cx="5479740" cy="901850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152FE0E7-597B-4C14-B81F-54F3CBD2D930}"/>
                </a:ext>
              </a:extLst>
            </p:cNvPr>
            <p:cNvGrpSpPr/>
            <p:nvPr/>
          </p:nvGrpSpPr>
          <p:grpSpPr>
            <a:xfrm>
              <a:off x="6386019" y="1943064"/>
              <a:ext cx="266700" cy="266700"/>
              <a:chOff x="635000" y="2311400"/>
              <a:chExt cx="266700" cy="266700"/>
            </a:xfrm>
          </p:grpSpPr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3C8C0198-7CFD-4CDB-B2DD-19F44755831D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1CA6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6" name="막힌 원호 15">
                <a:extLst>
                  <a:ext uri="{FF2B5EF4-FFF2-40B4-BE49-F238E27FC236}">
                    <a16:creationId xmlns:a16="http://schemas.microsoft.com/office/drawing/2014/main" id="{D202D353-2493-45EB-8C7A-BEC2565EB400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96E3B6-301B-4084-A70B-09C3B666BE90}"/>
                </a:ext>
              </a:extLst>
            </p:cNvPr>
            <p:cNvSpPr txBox="1"/>
            <p:nvPr/>
          </p:nvSpPr>
          <p:spPr>
            <a:xfrm>
              <a:off x="6678120" y="1933539"/>
              <a:ext cx="5187639" cy="9018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년에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100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편의 논문을 발행하는 학술지와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만 편 이상을 </a:t>
              </a:r>
              <a:b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발행하는 학술지에서 부실한 동료심사 비율이 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5%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로 </a:t>
              </a:r>
              <a:b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동일하다고 가정할 때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과연 어떤 학술지가 더 논란이 될까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?</a:t>
              </a:r>
              <a:endPara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E0605D21-4FB3-45D9-8247-361C9EA7FAA7}"/>
              </a:ext>
            </a:extLst>
          </p:cNvPr>
          <p:cNvGrpSpPr/>
          <p:nvPr/>
        </p:nvGrpSpPr>
        <p:grpSpPr>
          <a:xfrm>
            <a:off x="393700" y="1803400"/>
            <a:ext cx="5555080" cy="830997"/>
            <a:chOff x="393700" y="1905000"/>
            <a:chExt cx="5555080" cy="830997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D1CDE23E-08C9-48C3-A220-25E82969A872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ABDC4E2F-CC94-437B-998F-681C2E91B169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21" name="막힌 원호 20">
                <a:extLst>
                  <a:ext uri="{FF2B5EF4-FFF2-40B4-BE49-F238E27FC236}">
                    <a16:creationId xmlns:a16="http://schemas.microsoft.com/office/drawing/2014/main" id="{D3CCFE67-E575-405C-B59B-A4F488424957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528004-BB79-4B09-A88C-BC49BC3FBE23}"/>
                </a:ext>
              </a:extLst>
            </p:cNvPr>
            <p:cNvSpPr txBox="1"/>
            <p:nvPr/>
          </p:nvSpPr>
          <p:spPr>
            <a:xfrm>
              <a:off x="685801" y="1905000"/>
              <a:ext cx="5262979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여러 사례 조사 결과 부실 출판사나 학술지가 분명한 경우는 </a:t>
              </a:r>
              <a:b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극소수에 불과하며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국제적으로 부실 여부에 대한 </a:t>
              </a:r>
              <a:b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지속적인 논쟁이 제기되는 출판사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학술지가 다수인 상황임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endParaRPr lang="ko-KR" altLang="en-US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B85C70D1-4C60-43B1-B597-FAB1B3B55655}"/>
              </a:ext>
            </a:extLst>
          </p:cNvPr>
          <p:cNvGrpSpPr/>
          <p:nvPr/>
        </p:nvGrpSpPr>
        <p:grpSpPr>
          <a:xfrm>
            <a:off x="393700" y="3379836"/>
            <a:ext cx="5506349" cy="830997"/>
            <a:chOff x="393700" y="1905000"/>
            <a:chExt cx="5506349" cy="830997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51517914-5F54-48A8-A4F7-FBB7E01FF4C7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25" name="타원 24">
                <a:extLst>
                  <a:ext uri="{FF2B5EF4-FFF2-40B4-BE49-F238E27FC236}">
                    <a16:creationId xmlns:a16="http://schemas.microsoft.com/office/drawing/2014/main" id="{805764B0-035B-4D99-848E-6CF5AEFD3941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26" name="막힌 원호 25">
                <a:extLst>
                  <a:ext uri="{FF2B5EF4-FFF2-40B4-BE49-F238E27FC236}">
                    <a16:creationId xmlns:a16="http://schemas.microsoft.com/office/drawing/2014/main" id="{8E505199-64B7-4E5C-88A1-ECF07EF56E35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C957B7-DC23-40CD-80AA-01DB9FA94F58}"/>
                </a:ext>
              </a:extLst>
            </p:cNvPr>
            <p:cNvSpPr txBox="1"/>
            <p:nvPr/>
          </p:nvSpPr>
          <p:spPr>
            <a:xfrm>
              <a:off x="685801" y="1905000"/>
              <a:ext cx="5214248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OA 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출판사로서 비즈니스 모델을 비판할 수는 없으나 </a:t>
              </a:r>
              <a:b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부실한 동료심사 문제를 지속적으로 제기하는 학계의 </a:t>
              </a:r>
              <a:b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의견에 해당 출판사와 학술지는 책임 있는 자세를 보여야 함</a:t>
              </a:r>
              <a:endParaRPr lang="en-US" altLang="ko-KR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08631BB6-622A-49D7-9155-19927292BE80}"/>
              </a:ext>
            </a:extLst>
          </p:cNvPr>
          <p:cNvGrpSpPr/>
          <p:nvPr/>
        </p:nvGrpSpPr>
        <p:grpSpPr>
          <a:xfrm>
            <a:off x="6319984" y="2987716"/>
            <a:ext cx="5707366" cy="1206549"/>
            <a:chOff x="6386019" y="1933539"/>
            <a:chExt cx="5707366" cy="1206549"/>
          </a:xfrm>
        </p:grpSpPr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C65B8C92-6EE5-4F1E-AD0A-03B73471EBAA}"/>
                </a:ext>
              </a:extLst>
            </p:cNvPr>
            <p:cNvGrpSpPr/>
            <p:nvPr/>
          </p:nvGrpSpPr>
          <p:grpSpPr>
            <a:xfrm>
              <a:off x="6386019" y="1943064"/>
              <a:ext cx="266700" cy="266700"/>
              <a:chOff x="635000" y="2311400"/>
              <a:chExt cx="266700" cy="266700"/>
            </a:xfrm>
          </p:grpSpPr>
          <p:sp>
            <p:nvSpPr>
              <p:cNvPr id="30" name="타원 29">
                <a:extLst>
                  <a:ext uri="{FF2B5EF4-FFF2-40B4-BE49-F238E27FC236}">
                    <a16:creationId xmlns:a16="http://schemas.microsoft.com/office/drawing/2014/main" id="{9654725F-097F-488C-9600-648A64FC5A48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1CA6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31" name="막힌 원호 30">
                <a:extLst>
                  <a:ext uri="{FF2B5EF4-FFF2-40B4-BE49-F238E27FC236}">
                    <a16:creationId xmlns:a16="http://schemas.microsoft.com/office/drawing/2014/main" id="{878D84F4-33CF-4169-B60D-F18436F7AE8D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F9A531F-31C3-4740-B284-C3F8207BFC6E}"/>
                </a:ext>
              </a:extLst>
            </p:cNvPr>
            <p:cNvSpPr txBox="1"/>
            <p:nvPr/>
          </p:nvSpPr>
          <p:spPr>
            <a:xfrm>
              <a:off x="6678120" y="1933539"/>
              <a:ext cx="5415265" cy="12065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논란이 되는 출판사와 학술지는 부실 학술지 비판에 대한 </a:t>
              </a:r>
              <a:b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개인과 기관에 대해 소송 예고 등으로 위협하지 말고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b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투명성과 공정성 확보를 위해 저명한 학술지에 엄격한 심사를 </a:t>
              </a:r>
              <a:b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받은 논문을 출판하는 방법 등을 통해 학술적으로 입증해야 함</a:t>
              </a:r>
            </a:p>
          </p:txBody>
        </p:sp>
      </p:grpSp>
      <p:sp>
        <p:nvSpPr>
          <p:cNvPr id="38" name="슬라이드 번호 개체 틀 37">
            <a:extLst>
              <a:ext uri="{FF2B5EF4-FFF2-40B4-BE49-F238E27FC236}">
                <a16:creationId xmlns:a16="http://schemas.microsoft.com/office/drawing/2014/main" id="{A596B660-2360-4BB5-815C-C47E0B01E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21300" y="6530443"/>
            <a:ext cx="149400" cy="169277"/>
          </a:xfrm>
          <a:prstGeom prst="rect">
            <a:avLst/>
          </a:prstGeom>
        </p:spPr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39</a:t>
            </a:fld>
            <a:endParaRPr lang="en-US" altLang="ko-KR" dirty="0"/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ECF54766-6D87-4ED0-AE02-664EB6F0B1CD}"/>
              </a:ext>
            </a:extLst>
          </p:cNvPr>
          <p:cNvGrpSpPr/>
          <p:nvPr/>
        </p:nvGrpSpPr>
        <p:grpSpPr>
          <a:xfrm>
            <a:off x="393700" y="2868617"/>
            <a:ext cx="4854568" cy="276999"/>
            <a:chOff x="393700" y="1905000"/>
            <a:chExt cx="4854568" cy="276999"/>
          </a:xfrm>
        </p:grpSpPr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E114E642-2478-4787-AC76-1CF3FFCE858D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39" name="타원 38">
                <a:extLst>
                  <a:ext uri="{FF2B5EF4-FFF2-40B4-BE49-F238E27FC236}">
                    <a16:creationId xmlns:a16="http://schemas.microsoft.com/office/drawing/2014/main" id="{4A9E1A77-E7A1-4CA1-98DA-3176E3CE8427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40" name="막힌 원호 39">
                <a:extLst>
                  <a:ext uri="{FF2B5EF4-FFF2-40B4-BE49-F238E27FC236}">
                    <a16:creationId xmlns:a16="http://schemas.microsoft.com/office/drawing/2014/main" id="{53E5518F-E0C3-4AD3-9E02-D05115A97EE1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E98CA0F-191C-4874-B89C-E14CCE045400}"/>
                </a:ext>
              </a:extLst>
            </p:cNvPr>
            <p:cNvSpPr txBox="1"/>
            <p:nvPr/>
          </p:nvSpPr>
          <p:spPr>
            <a:xfrm>
              <a:off x="685801" y="1905000"/>
              <a:ext cx="456246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누구도 확정할 수 없기에 해결점을 찾기가 더 어려움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4373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01745 0 " pathEditMode="relative" rAng="0" ptsTypes="AA">
                                      <p:cBhvr>
                                        <p:cTn id="9" dur="3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01745 0 " pathEditMode="relative" rAng="0" ptsTypes="AA">
                                      <p:cBhvr>
                                        <p:cTn id="14" dur="3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01744 -7.40741E-7 " pathEditMode="relative" rAng="0" ptsTypes="AA">
                                      <p:cBhvr>
                                        <p:cTn id="19" dur="3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45833E-6 0 L 0.01745 0 " pathEditMode="relative" rAng="0" ptsTypes="AA">
                                      <p:cBhvr>
                                        <p:cTn id="27" dur="3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45833E-6 0 L 0.01745 0 " pathEditMode="relative" rAng="0" ptsTypes="AA">
                                      <p:cBhvr>
                                        <p:cTn id="32" dur="3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28D143-C89A-4D73-ACE9-6C07AE9997FA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01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7BF507-1EDC-4BE6-9388-F735BAC52287}"/>
              </a:ext>
            </a:extLst>
          </p:cNvPr>
          <p:cNvSpPr txBox="1"/>
          <p:nvPr/>
        </p:nvSpPr>
        <p:spPr>
          <a:xfrm>
            <a:off x="1663700" y="396845"/>
            <a:ext cx="210891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학회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학술지 역사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3AD3678-F465-4C5C-9E11-66296130EE91}"/>
              </a:ext>
            </a:extLst>
          </p:cNvPr>
          <p:cNvGrpSpPr/>
          <p:nvPr/>
        </p:nvGrpSpPr>
        <p:grpSpPr>
          <a:xfrm>
            <a:off x="11001863" y="3327400"/>
            <a:ext cx="1190137" cy="1998804"/>
            <a:chOff x="11001863" y="3327400"/>
            <a:chExt cx="1190137" cy="1998804"/>
          </a:xfrm>
        </p:grpSpPr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23D199FF-D80C-4A2E-B775-64C6801A3ED1}"/>
                </a:ext>
              </a:extLst>
            </p:cNvPr>
            <p:cNvSpPr/>
            <p:nvPr/>
          </p:nvSpPr>
          <p:spPr>
            <a:xfrm flipH="1">
              <a:off x="11110329" y="3327400"/>
              <a:ext cx="1081671" cy="1967054"/>
            </a:xfrm>
            <a:custGeom>
              <a:avLst/>
              <a:gdLst>
                <a:gd name="connsiteX0" fmla="*/ 98144 w 1081671"/>
                <a:gd name="connsiteY0" fmla="*/ 0 h 1967054"/>
                <a:gd name="connsiteX1" fmla="*/ 1081671 w 1081671"/>
                <a:gd name="connsiteY1" fmla="*/ 983527 h 1967054"/>
                <a:gd name="connsiteX2" fmla="*/ 98144 w 1081671"/>
                <a:gd name="connsiteY2" fmla="*/ 1967054 h 1967054"/>
                <a:gd name="connsiteX3" fmla="*/ 0 w 1081671"/>
                <a:gd name="connsiteY3" fmla="*/ 1957160 h 1967054"/>
                <a:gd name="connsiteX4" fmla="*/ 0 w 1081671"/>
                <a:gd name="connsiteY4" fmla="*/ 1465397 h 1967054"/>
                <a:gd name="connsiteX5" fmla="*/ 98145 w 1081671"/>
                <a:gd name="connsiteY5" fmla="*/ 1475291 h 1967054"/>
                <a:gd name="connsiteX6" fmla="*/ 589909 w 1081671"/>
                <a:gd name="connsiteY6" fmla="*/ 983527 h 1967054"/>
                <a:gd name="connsiteX7" fmla="*/ 98145 w 1081671"/>
                <a:gd name="connsiteY7" fmla="*/ 491763 h 1967054"/>
                <a:gd name="connsiteX8" fmla="*/ 0 w 1081671"/>
                <a:gd name="connsiteY8" fmla="*/ 501657 h 1967054"/>
                <a:gd name="connsiteX9" fmla="*/ 0 w 1081671"/>
                <a:gd name="connsiteY9" fmla="*/ 9894 h 196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1671" h="1967054">
                  <a:moveTo>
                    <a:pt x="98144" y="0"/>
                  </a:moveTo>
                  <a:cubicBezTo>
                    <a:pt x="641331" y="0"/>
                    <a:pt x="1081671" y="440340"/>
                    <a:pt x="1081671" y="983527"/>
                  </a:cubicBezTo>
                  <a:cubicBezTo>
                    <a:pt x="1081671" y="1526714"/>
                    <a:pt x="641331" y="1967054"/>
                    <a:pt x="98144" y="1967054"/>
                  </a:cubicBezTo>
                  <a:lnTo>
                    <a:pt x="0" y="1957160"/>
                  </a:lnTo>
                  <a:lnTo>
                    <a:pt x="0" y="1465397"/>
                  </a:lnTo>
                  <a:lnTo>
                    <a:pt x="98145" y="1475291"/>
                  </a:lnTo>
                  <a:cubicBezTo>
                    <a:pt x="369739" y="1475291"/>
                    <a:pt x="589909" y="1255121"/>
                    <a:pt x="589909" y="983527"/>
                  </a:cubicBezTo>
                  <a:cubicBezTo>
                    <a:pt x="589909" y="711933"/>
                    <a:pt x="369739" y="491763"/>
                    <a:pt x="98145" y="491763"/>
                  </a:cubicBezTo>
                  <a:lnTo>
                    <a:pt x="0" y="501657"/>
                  </a:lnTo>
                  <a:lnTo>
                    <a:pt x="0" y="9894"/>
                  </a:lnTo>
                  <a:close/>
                </a:path>
              </a:pathLst>
            </a:cu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pic>
          <p:nvPicPr>
            <p:cNvPr id="15" name="그래픽 14">
              <a:extLst>
                <a:ext uri="{FF2B5EF4-FFF2-40B4-BE49-F238E27FC236}">
                  <a16:creationId xmlns:a16="http://schemas.microsoft.com/office/drawing/2014/main" id="{A29B1195-3419-43CE-BE88-A183DCEE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57194" y="4386404"/>
              <a:ext cx="799315" cy="939800"/>
            </a:xfrm>
            <a:prstGeom prst="rect">
              <a:avLst/>
            </a:prstGeom>
          </p:spPr>
        </p:pic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55C56608-4E0A-4C97-A0FF-5211CD396914}"/>
                </a:ext>
              </a:extLst>
            </p:cNvPr>
            <p:cNvSpPr/>
            <p:nvPr/>
          </p:nvSpPr>
          <p:spPr>
            <a:xfrm>
              <a:off x="11001863" y="3749959"/>
              <a:ext cx="855175" cy="30523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231D84-8C50-465A-B694-A18236E40E38}"/>
                </a:ext>
              </a:extLst>
            </p:cNvPr>
            <p:cNvSpPr txBox="1"/>
            <p:nvPr/>
          </p:nvSpPr>
          <p:spPr>
            <a:xfrm>
              <a:off x="11163994" y="3786786"/>
              <a:ext cx="53091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학술지</a:t>
              </a: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209BD790-B7D3-448F-A531-DEED57B8E430}"/>
              </a:ext>
            </a:extLst>
          </p:cNvPr>
          <p:cNvGrpSpPr/>
          <p:nvPr/>
        </p:nvGrpSpPr>
        <p:grpSpPr>
          <a:xfrm>
            <a:off x="1282832" y="5700962"/>
            <a:ext cx="9626412" cy="651199"/>
            <a:chOff x="1282832" y="5700962"/>
            <a:chExt cx="9626412" cy="651199"/>
          </a:xfrm>
        </p:grpSpPr>
        <p:sp>
          <p:nvSpPr>
            <p:cNvPr id="102" name="자유형: 도형 101">
              <a:extLst>
                <a:ext uri="{FF2B5EF4-FFF2-40B4-BE49-F238E27FC236}">
                  <a16:creationId xmlns:a16="http://schemas.microsoft.com/office/drawing/2014/main" id="{A76DA2C2-C095-47F3-BEAC-BBE559A45E14}"/>
                </a:ext>
              </a:extLst>
            </p:cNvPr>
            <p:cNvSpPr/>
            <p:nvPr/>
          </p:nvSpPr>
          <p:spPr>
            <a:xfrm>
              <a:off x="1282832" y="5700962"/>
              <a:ext cx="9626412" cy="530266"/>
            </a:xfrm>
            <a:custGeom>
              <a:avLst/>
              <a:gdLst>
                <a:gd name="connsiteX0" fmla="*/ 265133 w 9626412"/>
                <a:gd name="connsiteY0" fmla="*/ 0 h 530266"/>
                <a:gd name="connsiteX1" fmla="*/ 2889198 w 9626412"/>
                <a:gd name="connsiteY1" fmla="*/ 0 h 530266"/>
                <a:gd name="connsiteX2" fmla="*/ 8599155 w 9626412"/>
                <a:gd name="connsiteY2" fmla="*/ 0 h 530266"/>
                <a:gd name="connsiteX3" fmla="*/ 9361279 w 9626412"/>
                <a:gd name="connsiteY3" fmla="*/ 0 h 530266"/>
                <a:gd name="connsiteX4" fmla="*/ 9626412 w 9626412"/>
                <a:gd name="connsiteY4" fmla="*/ 265133 h 530266"/>
                <a:gd name="connsiteX5" fmla="*/ 9361279 w 9626412"/>
                <a:gd name="connsiteY5" fmla="*/ 530266 h 530266"/>
                <a:gd name="connsiteX6" fmla="*/ 8599155 w 9626412"/>
                <a:gd name="connsiteY6" fmla="*/ 530266 h 530266"/>
                <a:gd name="connsiteX7" fmla="*/ 2889198 w 9626412"/>
                <a:gd name="connsiteY7" fmla="*/ 530266 h 530266"/>
                <a:gd name="connsiteX8" fmla="*/ 265133 w 9626412"/>
                <a:gd name="connsiteY8" fmla="*/ 530266 h 530266"/>
                <a:gd name="connsiteX9" fmla="*/ 0 w 9626412"/>
                <a:gd name="connsiteY9" fmla="*/ 265133 h 530266"/>
                <a:gd name="connsiteX10" fmla="*/ 265133 w 9626412"/>
                <a:gd name="connsiteY10" fmla="*/ 0 h 53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6412" h="530266">
                  <a:moveTo>
                    <a:pt x="265133" y="0"/>
                  </a:moveTo>
                  <a:lnTo>
                    <a:pt x="2889198" y="0"/>
                  </a:lnTo>
                  <a:lnTo>
                    <a:pt x="8599155" y="0"/>
                  </a:lnTo>
                  <a:lnTo>
                    <a:pt x="9361279" y="0"/>
                  </a:lnTo>
                  <a:lnTo>
                    <a:pt x="9626412" y="265133"/>
                  </a:lnTo>
                  <a:lnTo>
                    <a:pt x="9361279" y="530266"/>
                  </a:lnTo>
                  <a:lnTo>
                    <a:pt x="8599155" y="530266"/>
                  </a:lnTo>
                  <a:lnTo>
                    <a:pt x="2889198" y="530266"/>
                  </a:lnTo>
                  <a:lnTo>
                    <a:pt x="265133" y="530266"/>
                  </a:lnTo>
                  <a:cubicBezTo>
                    <a:pt x="118704" y="530266"/>
                    <a:pt x="0" y="411562"/>
                    <a:pt x="0" y="265133"/>
                  </a:cubicBezTo>
                  <a:cubicBezTo>
                    <a:pt x="0" y="118704"/>
                    <a:pt x="118704" y="0"/>
                    <a:pt x="26513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DC7"/>
                </a:gs>
                <a:gs pos="100000">
                  <a:srgbClr val="1CA6C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1D6111D-6983-4E25-97EC-317E9722B82F}"/>
                </a:ext>
              </a:extLst>
            </p:cNvPr>
            <p:cNvSpPr txBox="1"/>
            <p:nvPr/>
          </p:nvSpPr>
          <p:spPr>
            <a:xfrm>
              <a:off x="1587163" y="5737862"/>
              <a:ext cx="86017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r>
                <a:rPr lang="ko-KR" altLang="en-US" sz="16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학술지 </a:t>
              </a:r>
              <a:r>
                <a:rPr lang="en-US" altLang="ko-KR" sz="1600" dirty="0">
                  <a:solidFill>
                    <a:srgbClr val="FFC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</a:t>
              </a:r>
              <a:r>
                <a:rPr lang="ko-KR" altLang="en-US" sz="1600" dirty="0">
                  <a:solidFill>
                    <a:srgbClr val="FFC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종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A6F086C-6E67-4840-BFA8-9CBB3D8606C1}"/>
                </a:ext>
              </a:extLst>
            </p:cNvPr>
            <p:cNvSpPr txBox="1"/>
            <p:nvPr/>
          </p:nvSpPr>
          <p:spPr>
            <a:xfrm>
              <a:off x="1587163" y="5991862"/>
              <a:ext cx="66172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r>
                <a:rPr lang="en-US" altLang="ko-KR" sz="12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ko-KR" altLang="en-US" sz="12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지식</a:t>
              </a:r>
              <a:r>
                <a:rPr lang="en-US" altLang="ko-KR" sz="12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2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철학</a:t>
              </a:r>
              <a:r>
                <a:rPr lang="en-US" altLang="ko-KR" sz="12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  <a:endParaRPr lang="ko-KR" altLang="en-US" sz="12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grpSp>
          <p:nvGrpSpPr>
            <p:cNvPr id="107" name="그룹 106">
              <a:extLst>
                <a:ext uri="{FF2B5EF4-FFF2-40B4-BE49-F238E27FC236}">
                  <a16:creationId xmlns:a16="http://schemas.microsoft.com/office/drawing/2014/main" id="{544F593C-D1BF-4199-9B74-E2B0C6275B0E}"/>
                </a:ext>
              </a:extLst>
            </p:cNvPr>
            <p:cNvGrpSpPr/>
            <p:nvPr/>
          </p:nvGrpSpPr>
          <p:grpSpPr>
            <a:xfrm>
              <a:off x="2613205" y="5905500"/>
              <a:ext cx="624681" cy="446661"/>
              <a:chOff x="6688422" y="5942011"/>
              <a:chExt cx="467582" cy="334332"/>
            </a:xfrm>
            <a:solidFill>
              <a:schemeClr val="bg1"/>
            </a:solidFill>
          </p:grpSpPr>
          <p:sp>
            <p:nvSpPr>
              <p:cNvPr id="109" name="자유형: 도형 108">
                <a:extLst>
                  <a:ext uri="{FF2B5EF4-FFF2-40B4-BE49-F238E27FC236}">
                    <a16:creationId xmlns:a16="http://schemas.microsoft.com/office/drawing/2014/main" id="{61849CF4-E515-4008-822B-69C1E0869772}"/>
                  </a:ext>
                </a:extLst>
              </p:cNvPr>
              <p:cNvSpPr/>
              <p:nvPr/>
            </p:nvSpPr>
            <p:spPr>
              <a:xfrm>
                <a:off x="6909974" y="5942202"/>
                <a:ext cx="246030" cy="334141"/>
              </a:xfrm>
              <a:custGeom>
                <a:avLst/>
                <a:gdLst>
                  <a:gd name="connsiteX0" fmla="*/ 11943 w 246030"/>
                  <a:gd name="connsiteY0" fmla="*/ 333545 h 334141"/>
                  <a:gd name="connsiteX1" fmla="*/ 9181 w 246030"/>
                  <a:gd name="connsiteY1" fmla="*/ 333545 h 334141"/>
                  <a:gd name="connsiteX2" fmla="*/ -344 w 246030"/>
                  <a:gd name="connsiteY2" fmla="*/ 322019 h 334141"/>
                  <a:gd name="connsiteX3" fmla="*/ -344 w 246030"/>
                  <a:gd name="connsiteY3" fmla="*/ 68178 h 334141"/>
                  <a:gd name="connsiteX4" fmla="*/ 228 w 246030"/>
                  <a:gd name="connsiteY4" fmla="*/ 64558 h 334141"/>
                  <a:gd name="connsiteX5" fmla="*/ 69379 w 246030"/>
                  <a:gd name="connsiteY5" fmla="*/ -497 h 334141"/>
                  <a:gd name="connsiteX6" fmla="*/ 71379 w 246030"/>
                  <a:gd name="connsiteY6" fmla="*/ -497 h 334141"/>
                  <a:gd name="connsiteX7" fmla="*/ 233780 w 246030"/>
                  <a:gd name="connsiteY7" fmla="*/ -497 h 334141"/>
                  <a:gd name="connsiteX8" fmla="*/ 245687 w 246030"/>
                  <a:gd name="connsiteY8" fmla="*/ 11409 h 334141"/>
                  <a:gd name="connsiteX9" fmla="*/ 245687 w 246030"/>
                  <a:gd name="connsiteY9" fmla="*/ 281252 h 334141"/>
                  <a:gd name="connsiteX10" fmla="*/ 233780 w 246030"/>
                  <a:gd name="connsiteY10" fmla="*/ 293159 h 334141"/>
                  <a:gd name="connsiteX11" fmla="*/ 221874 w 246030"/>
                  <a:gd name="connsiteY11" fmla="*/ 281252 h 334141"/>
                  <a:gd name="connsiteX12" fmla="*/ 221874 w 246030"/>
                  <a:gd name="connsiteY12" fmla="*/ 23125 h 334141"/>
                  <a:gd name="connsiteX13" fmla="*/ 73379 w 246030"/>
                  <a:gd name="connsiteY13" fmla="*/ 23125 h 334141"/>
                  <a:gd name="connsiteX14" fmla="*/ 24326 w 246030"/>
                  <a:gd name="connsiteY14" fmla="*/ 70083 h 334141"/>
                  <a:gd name="connsiteX15" fmla="*/ 24326 w 246030"/>
                  <a:gd name="connsiteY15" fmla="*/ 289158 h 334141"/>
                  <a:gd name="connsiteX16" fmla="*/ 79761 w 246030"/>
                  <a:gd name="connsiteY16" fmla="*/ 269536 h 334141"/>
                  <a:gd name="connsiteX17" fmla="*/ 171106 w 246030"/>
                  <a:gd name="connsiteY17" fmla="*/ 269536 h 334141"/>
                  <a:gd name="connsiteX18" fmla="*/ 183012 w 246030"/>
                  <a:gd name="connsiteY18" fmla="*/ 281442 h 334141"/>
                  <a:gd name="connsiteX19" fmla="*/ 171106 w 246030"/>
                  <a:gd name="connsiteY19" fmla="*/ 293349 h 334141"/>
                  <a:gd name="connsiteX20" fmla="*/ 79761 w 246030"/>
                  <a:gd name="connsiteY20" fmla="*/ 293349 h 334141"/>
                  <a:gd name="connsiteX21" fmla="*/ 23087 w 246030"/>
                  <a:gd name="connsiteY21" fmla="*/ 327068 h 334141"/>
                  <a:gd name="connsiteX22" fmla="*/ 11943 w 246030"/>
                  <a:gd name="connsiteY22" fmla="*/ 333545 h 33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6030" h="334141">
                    <a:moveTo>
                      <a:pt x="11943" y="333545"/>
                    </a:moveTo>
                    <a:cubicBezTo>
                      <a:pt x="11029" y="333678"/>
                      <a:pt x="10095" y="333678"/>
                      <a:pt x="9181" y="333545"/>
                    </a:cubicBezTo>
                    <a:cubicBezTo>
                      <a:pt x="3666" y="332459"/>
                      <a:pt x="-315" y="327639"/>
                      <a:pt x="-344" y="322019"/>
                    </a:cubicBezTo>
                    <a:lnTo>
                      <a:pt x="-344" y="68178"/>
                    </a:lnTo>
                    <a:cubicBezTo>
                      <a:pt x="-344" y="66949"/>
                      <a:pt x="-144" y="65730"/>
                      <a:pt x="228" y="64558"/>
                    </a:cubicBezTo>
                    <a:cubicBezTo>
                      <a:pt x="9629" y="31850"/>
                      <a:pt x="36156" y="6894"/>
                      <a:pt x="69379" y="-497"/>
                    </a:cubicBezTo>
                    <a:lnTo>
                      <a:pt x="71379" y="-497"/>
                    </a:lnTo>
                    <a:lnTo>
                      <a:pt x="233780" y="-497"/>
                    </a:lnTo>
                    <a:cubicBezTo>
                      <a:pt x="240353" y="-497"/>
                      <a:pt x="245687" y="4837"/>
                      <a:pt x="245687" y="11409"/>
                    </a:cubicBezTo>
                    <a:lnTo>
                      <a:pt x="245687" y="281252"/>
                    </a:lnTo>
                    <a:cubicBezTo>
                      <a:pt x="245687" y="287825"/>
                      <a:pt x="240353" y="293159"/>
                      <a:pt x="233780" y="293159"/>
                    </a:cubicBezTo>
                    <a:cubicBezTo>
                      <a:pt x="227208" y="293159"/>
                      <a:pt x="221874" y="287825"/>
                      <a:pt x="221874" y="281252"/>
                    </a:cubicBezTo>
                    <a:lnTo>
                      <a:pt x="221874" y="23125"/>
                    </a:lnTo>
                    <a:lnTo>
                      <a:pt x="73379" y="23125"/>
                    </a:lnTo>
                    <a:cubicBezTo>
                      <a:pt x="49977" y="29183"/>
                      <a:pt x="31403" y="46966"/>
                      <a:pt x="24326" y="70083"/>
                    </a:cubicBezTo>
                    <a:lnTo>
                      <a:pt x="24326" y="289158"/>
                    </a:lnTo>
                    <a:cubicBezTo>
                      <a:pt x="39880" y="276223"/>
                      <a:pt x="59540" y="269270"/>
                      <a:pt x="79761" y="269536"/>
                    </a:cubicBezTo>
                    <a:lnTo>
                      <a:pt x="171106" y="269536"/>
                    </a:lnTo>
                    <a:cubicBezTo>
                      <a:pt x="177678" y="269536"/>
                      <a:pt x="183012" y="274870"/>
                      <a:pt x="183012" y="281442"/>
                    </a:cubicBezTo>
                    <a:cubicBezTo>
                      <a:pt x="183012" y="288015"/>
                      <a:pt x="177678" y="293349"/>
                      <a:pt x="171106" y="293349"/>
                    </a:cubicBezTo>
                    <a:lnTo>
                      <a:pt x="79761" y="293349"/>
                    </a:lnTo>
                    <a:cubicBezTo>
                      <a:pt x="56130" y="293387"/>
                      <a:pt x="34403" y="306312"/>
                      <a:pt x="23087" y="327068"/>
                    </a:cubicBezTo>
                    <a:cubicBezTo>
                      <a:pt x="20963" y="331220"/>
                      <a:pt x="16611" y="333754"/>
                      <a:pt x="11943" y="3335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10" name="자유형: 도형 109">
                <a:extLst>
                  <a:ext uri="{FF2B5EF4-FFF2-40B4-BE49-F238E27FC236}">
                    <a16:creationId xmlns:a16="http://schemas.microsoft.com/office/drawing/2014/main" id="{8092875B-21BA-4AB4-9971-61548EF0AC18}"/>
                  </a:ext>
                </a:extLst>
              </p:cNvPr>
              <p:cNvSpPr/>
              <p:nvPr/>
            </p:nvSpPr>
            <p:spPr>
              <a:xfrm>
                <a:off x="6994556" y="6039643"/>
                <a:ext cx="28384" cy="23812"/>
              </a:xfrm>
              <a:custGeom>
                <a:avLst/>
                <a:gdLst>
                  <a:gd name="connsiteX0" fmla="*/ 0 w 28384"/>
                  <a:gd name="connsiteY0" fmla="*/ 0 h 23812"/>
                  <a:gd name="connsiteX1" fmla="*/ 28384 w 28384"/>
                  <a:gd name="connsiteY1" fmla="*/ 0 h 23812"/>
                  <a:gd name="connsiteX2" fmla="*/ 28384 w 28384"/>
                  <a:gd name="connsiteY2" fmla="*/ 23813 h 23812"/>
                  <a:gd name="connsiteX3" fmla="*/ 0 w 28384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84" h="23812">
                    <a:moveTo>
                      <a:pt x="0" y="0"/>
                    </a:moveTo>
                    <a:lnTo>
                      <a:pt x="28384" y="0"/>
                    </a:lnTo>
                    <a:lnTo>
                      <a:pt x="28384" y="23813"/>
                    </a:lnTo>
                    <a:lnTo>
                      <a:pt x="0" y="238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11" name="자유형: 도형 110">
                <a:extLst>
                  <a:ext uri="{FF2B5EF4-FFF2-40B4-BE49-F238E27FC236}">
                    <a16:creationId xmlns:a16="http://schemas.microsoft.com/office/drawing/2014/main" id="{4FCE8B3A-4471-4F37-9EAB-F4524BF062BA}"/>
                  </a:ext>
                </a:extLst>
              </p:cNvPr>
              <p:cNvSpPr/>
              <p:nvPr/>
            </p:nvSpPr>
            <p:spPr>
              <a:xfrm>
                <a:off x="7042943" y="6039643"/>
                <a:ext cx="28384" cy="23812"/>
              </a:xfrm>
              <a:custGeom>
                <a:avLst/>
                <a:gdLst>
                  <a:gd name="connsiteX0" fmla="*/ 0 w 28384"/>
                  <a:gd name="connsiteY0" fmla="*/ 0 h 23812"/>
                  <a:gd name="connsiteX1" fmla="*/ 28384 w 28384"/>
                  <a:gd name="connsiteY1" fmla="*/ 0 h 23812"/>
                  <a:gd name="connsiteX2" fmla="*/ 28384 w 28384"/>
                  <a:gd name="connsiteY2" fmla="*/ 23813 h 23812"/>
                  <a:gd name="connsiteX3" fmla="*/ 0 w 28384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84" h="23812">
                    <a:moveTo>
                      <a:pt x="0" y="0"/>
                    </a:moveTo>
                    <a:lnTo>
                      <a:pt x="28384" y="0"/>
                    </a:lnTo>
                    <a:lnTo>
                      <a:pt x="28384" y="23813"/>
                    </a:lnTo>
                    <a:lnTo>
                      <a:pt x="0" y="238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12" name="자유형: 도형 111">
                <a:extLst>
                  <a:ext uri="{FF2B5EF4-FFF2-40B4-BE49-F238E27FC236}">
                    <a16:creationId xmlns:a16="http://schemas.microsoft.com/office/drawing/2014/main" id="{7609A32D-2ACE-4892-85DB-BC29EEF651CF}"/>
                  </a:ext>
                </a:extLst>
              </p:cNvPr>
              <p:cNvSpPr/>
              <p:nvPr/>
            </p:nvSpPr>
            <p:spPr>
              <a:xfrm>
                <a:off x="6994556" y="6107270"/>
                <a:ext cx="76771" cy="23812"/>
              </a:xfrm>
              <a:custGeom>
                <a:avLst/>
                <a:gdLst>
                  <a:gd name="connsiteX0" fmla="*/ 0 w 76771"/>
                  <a:gd name="connsiteY0" fmla="*/ 0 h 23812"/>
                  <a:gd name="connsiteX1" fmla="*/ 76771 w 76771"/>
                  <a:gd name="connsiteY1" fmla="*/ 0 h 23812"/>
                  <a:gd name="connsiteX2" fmla="*/ 76771 w 76771"/>
                  <a:gd name="connsiteY2" fmla="*/ 23813 h 23812"/>
                  <a:gd name="connsiteX3" fmla="*/ 0 w 76771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771" h="23812">
                    <a:moveTo>
                      <a:pt x="0" y="0"/>
                    </a:moveTo>
                    <a:lnTo>
                      <a:pt x="76771" y="0"/>
                    </a:lnTo>
                    <a:lnTo>
                      <a:pt x="76771" y="23813"/>
                    </a:lnTo>
                    <a:lnTo>
                      <a:pt x="0" y="238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13" name="자유형: 도형 112">
                <a:extLst>
                  <a:ext uri="{FF2B5EF4-FFF2-40B4-BE49-F238E27FC236}">
                    <a16:creationId xmlns:a16="http://schemas.microsoft.com/office/drawing/2014/main" id="{58F5B6D7-3E02-4681-8F0A-5133824DC549}"/>
                  </a:ext>
                </a:extLst>
              </p:cNvPr>
              <p:cNvSpPr/>
              <p:nvPr/>
            </p:nvSpPr>
            <p:spPr>
              <a:xfrm>
                <a:off x="6769480" y="6039643"/>
                <a:ext cx="28384" cy="23812"/>
              </a:xfrm>
              <a:custGeom>
                <a:avLst/>
                <a:gdLst>
                  <a:gd name="connsiteX0" fmla="*/ 0 w 28384"/>
                  <a:gd name="connsiteY0" fmla="*/ 0 h 23812"/>
                  <a:gd name="connsiteX1" fmla="*/ 28384 w 28384"/>
                  <a:gd name="connsiteY1" fmla="*/ 0 h 23812"/>
                  <a:gd name="connsiteX2" fmla="*/ 28384 w 28384"/>
                  <a:gd name="connsiteY2" fmla="*/ 23813 h 23812"/>
                  <a:gd name="connsiteX3" fmla="*/ 0 w 28384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84" h="23812">
                    <a:moveTo>
                      <a:pt x="0" y="0"/>
                    </a:moveTo>
                    <a:lnTo>
                      <a:pt x="28384" y="0"/>
                    </a:lnTo>
                    <a:lnTo>
                      <a:pt x="28384" y="23813"/>
                    </a:lnTo>
                    <a:lnTo>
                      <a:pt x="0" y="238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14" name="자유형: 도형 113">
                <a:extLst>
                  <a:ext uri="{FF2B5EF4-FFF2-40B4-BE49-F238E27FC236}">
                    <a16:creationId xmlns:a16="http://schemas.microsoft.com/office/drawing/2014/main" id="{D6D91301-86A7-44FD-B55C-EF2AE1CBE308}"/>
                  </a:ext>
                </a:extLst>
              </p:cNvPr>
              <p:cNvSpPr/>
              <p:nvPr/>
            </p:nvSpPr>
            <p:spPr>
              <a:xfrm>
                <a:off x="6817867" y="6039643"/>
                <a:ext cx="28384" cy="23812"/>
              </a:xfrm>
              <a:custGeom>
                <a:avLst/>
                <a:gdLst>
                  <a:gd name="connsiteX0" fmla="*/ 0 w 28384"/>
                  <a:gd name="connsiteY0" fmla="*/ 0 h 23812"/>
                  <a:gd name="connsiteX1" fmla="*/ 28385 w 28384"/>
                  <a:gd name="connsiteY1" fmla="*/ 0 h 23812"/>
                  <a:gd name="connsiteX2" fmla="*/ 28385 w 28384"/>
                  <a:gd name="connsiteY2" fmla="*/ 23813 h 23812"/>
                  <a:gd name="connsiteX3" fmla="*/ 0 w 28384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84" h="23812">
                    <a:moveTo>
                      <a:pt x="0" y="0"/>
                    </a:moveTo>
                    <a:lnTo>
                      <a:pt x="28385" y="0"/>
                    </a:lnTo>
                    <a:lnTo>
                      <a:pt x="28385" y="23813"/>
                    </a:lnTo>
                    <a:lnTo>
                      <a:pt x="0" y="238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15" name="자유형: 도형 114">
                <a:extLst>
                  <a:ext uri="{FF2B5EF4-FFF2-40B4-BE49-F238E27FC236}">
                    <a16:creationId xmlns:a16="http://schemas.microsoft.com/office/drawing/2014/main" id="{9E433746-AA7B-4AE6-AFA3-07D9D1C7DEF5}"/>
                  </a:ext>
                </a:extLst>
              </p:cNvPr>
              <p:cNvSpPr/>
              <p:nvPr/>
            </p:nvSpPr>
            <p:spPr>
              <a:xfrm>
                <a:off x="6769480" y="6107270"/>
                <a:ext cx="76771" cy="23812"/>
              </a:xfrm>
              <a:custGeom>
                <a:avLst/>
                <a:gdLst>
                  <a:gd name="connsiteX0" fmla="*/ 0 w 76771"/>
                  <a:gd name="connsiteY0" fmla="*/ 0 h 23812"/>
                  <a:gd name="connsiteX1" fmla="*/ 76772 w 76771"/>
                  <a:gd name="connsiteY1" fmla="*/ 0 h 23812"/>
                  <a:gd name="connsiteX2" fmla="*/ 76772 w 76771"/>
                  <a:gd name="connsiteY2" fmla="*/ 23813 h 23812"/>
                  <a:gd name="connsiteX3" fmla="*/ 0 w 76771"/>
                  <a:gd name="connsiteY3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771" h="23812">
                    <a:moveTo>
                      <a:pt x="0" y="0"/>
                    </a:moveTo>
                    <a:lnTo>
                      <a:pt x="76772" y="0"/>
                    </a:lnTo>
                    <a:lnTo>
                      <a:pt x="76772" y="23813"/>
                    </a:lnTo>
                    <a:lnTo>
                      <a:pt x="0" y="238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16" name="자유형: 도형 115">
                <a:extLst>
                  <a:ext uri="{FF2B5EF4-FFF2-40B4-BE49-F238E27FC236}">
                    <a16:creationId xmlns:a16="http://schemas.microsoft.com/office/drawing/2014/main" id="{CEC053E2-192B-4206-A5B3-33BCA861292C}"/>
                  </a:ext>
                </a:extLst>
              </p:cNvPr>
              <p:cNvSpPr/>
              <p:nvPr/>
            </p:nvSpPr>
            <p:spPr>
              <a:xfrm>
                <a:off x="6688422" y="5942011"/>
                <a:ext cx="245554" cy="334232"/>
              </a:xfrm>
              <a:custGeom>
                <a:avLst/>
                <a:gdLst>
                  <a:gd name="connsiteX0" fmla="*/ 233495 w 245554"/>
                  <a:gd name="connsiteY0" fmla="*/ 333735 h 334232"/>
                  <a:gd name="connsiteX1" fmla="*/ 222827 w 245554"/>
                  <a:gd name="connsiteY1" fmla="*/ 327068 h 334232"/>
                  <a:gd name="connsiteX2" fmla="*/ 222827 w 245554"/>
                  <a:gd name="connsiteY2" fmla="*/ 327068 h 334232"/>
                  <a:gd name="connsiteX3" fmla="*/ 166153 w 245554"/>
                  <a:gd name="connsiteY3" fmla="*/ 293349 h 334232"/>
                  <a:gd name="connsiteX4" fmla="*/ 11277 w 245554"/>
                  <a:gd name="connsiteY4" fmla="*/ 293349 h 334232"/>
                  <a:gd name="connsiteX5" fmla="*/ -344 w 245554"/>
                  <a:gd name="connsiteY5" fmla="*/ 281443 h 334232"/>
                  <a:gd name="connsiteX6" fmla="*/ -344 w 245554"/>
                  <a:gd name="connsiteY6" fmla="*/ 11409 h 334232"/>
                  <a:gd name="connsiteX7" fmla="*/ 11562 w 245554"/>
                  <a:gd name="connsiteY7" fmla="*/ -497 h 334232"/>
                  <a:gd name="connsiteX8" fmla="*/ 173487 w 245554"/>
                  <a:gd name="connsiteY8" fmla="*/ -497 h 334232"/>
                  <a:gd name="connsiteX9" fmla="*/ 175487 w 245554"/>
                  <a:gd name="connsiteY9" fmla="*/ -497 h 334232"/>
                  <a:gd name="connsiteX10" fmla="*/ 244639 w 245554"/>
                  <a:gd name="connsiteY10" fmla="*/ 64559 h 334232"/>
                  <a:gd name="connsiteX11" fmla="*/ 245211 w 245554"/>
                  <a:gd name="connsiteY11" fmla="*/ 68178 h 334232"/>
                  <a:gd name="connsiteX12" fmla="*/ 245211 w 245554"/>
                  <a:gd name="connsiteY12" fmla="*/ 321638 h 334232"/>
                  <a:gd name="connsiteX13" fmla="*/ 235686 w 245554"/>
                  <a:gd name="connsiteY13" fmla="*/ 333259 h 334232"/>
                  <a:gd name="connsiteX14" fmla="*/ 233495 w 245554"/>
                  <a:gd name="connsiteY14" fmla="*/ 333735 h 334232"/>
                  <a:gd name="connsiteX15" fmla="*/ 23183 w 245554"/>
                  <a:gd name="connsiteY15" fmla="*/ 269537 h 334232"/>
                  <a:gd name="connsiteX16" fmla="*/ 166058 w 245554"/>
                  <a:gd name="connsiteY16" fmla="*/ 269537 h 334232"/>
                  <a:gd name="connsiteX17" fmla="*/ 221493 w 245554"/>
                  <a:gd name="connsiteY17" fmla="*/ 289158 h 334232"/>
                  <a:gd name="connsiteX18" fmla="*/ 221493 w 245554"/>
                  <a:gd name="connsiteY18" fmla="*/ 70083 h 334232"/>
                  <a:gd name="connsiteX19" fmla="*/ 172440 w 245554"/>
                  <a:gd name="connsiteY19" fmla="*/ 23125 h 334232"/>
                  <a:gd name="connsiteX20" fmla="*/ 23183 w 245554"/>
                  <a:gd name="connsiteY20" fmla="*/ 23125 h 334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5554" h="334232">
                    <a:moveTo>
                      <a:pt x="233495" y="333735"/>
                    </a:moveTo>
                    <a:cubicBezTo>
                      <a:pt x="228961" y="333725"/>
                      <a:pt x="224827" y="331144"/>
                      <a:pt x="222827" y="327068"/>
                    </a:cubicBezTo>
                    <a:lnTo>
                      <a:pt x="222827" y="327068"/>
                    </a:lnTo>
                    <a:cubicBezTo>
                      <a:pt x="211483" y="306351"/>
                      <a:pt x="189775" y="293435"/>
                      <a:pt x="166153" y="293349"/>
                    </a:cubicBezTo>
                    <a:lnTo>
                      <a:pt x="11277" y="293349"/>
                    </a:lnTo>
                    <a:cubicBezTo>
                      <a:pt x="4809" y="293196"/>
                      <a:pt x="-344" y="287910"/>
                      <a:pt x="-344" y="281443"/>
                    </a:cubicBezTo>
                    <a:lnTo>
                      <a:pt x="-344" y="11409"/>
                    </a:lnTo>
                    <a:cubicBezTo>
                      <a:pt x="-344" y="4837"/>
                      <a:pt x="4990" y="-497"/>
                      <a:pt x="11562" y="-497"/>
                    </a:cubicBezTo>
                    <a:lnTo>
                      <a:pt x="173487" y="-497"/>
                    </a:lnTo>
                    <a:lnTo>
                      <a:pt x="175487" y="-497"/>
                    </a:lnTo>
                    <a:cubicBezTo>
                      <a:pt x="208711" y="6894"/>
                      <a:pt x="235238" y="31850"/>
                      <a:pt x="244639" y="64559"/>
                    </a:cubicBezTo>
                    <a:cubicBezTo>
                      <a:pt x="245011" y="65730"/>
                      <a:pt x="245211" y="66949"/>
                      <a:pt x="245211" y="68178"/>
                    </a:cubicBezTo>
                    <a:lnTo>
                      <a:pt x="245211" y="321638"/>
                    </a:lnTo>
                    <a:cubicBezTo>
                      <a:pt x="245192" y="327277"/>
                      <a:pt x="241210" y="332135"/>
                      <a:pt x="235686" y="333259"/>
                    </a:cubicBezTo>
                    <a:cubicBezTo>
                      <a:pt x="234971" y="333478"/>
                      <a:pt x="234238" y="333640"/>
                      <a:pt x="233495" y="333735"/>
                    </a:cubicBezTo>
                    <a:close/>
                    <a:moveTo>
                      <a:pt x="23183" y="269537"/>
                    </a:moveTo>
                    <a:lnTo>
                      <a:pt x="166058" y="269537"/>
                    </a:lnTo>
                    <a:cubicBezTo>
                      <a:pt x="186279" y="269270"/>
                      <a:pt x="205939" y="276223"/>
                      <a:pt x="221493" y="289158"/>
                    </a:cubicBezTo>
                    <a:lnTo>
                      <a:pt x="221493" y="70083"/>
                    </a:lnTo>
                    <a:cubicBezTo>
                      <a:pt x="214435" y="46956"/>
                      <a:pt x="195852" y="29173"/>
                      <a:pt x="172440" y="23125"/>
                    </a:cubicBezTo>
                    <a:lnTo>
                      <a:pt x="23183" y="231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1FDE6C6B-FCEB-4473-82AF-02CFA483A87A}"/>
                </a:ext>
              </a:extLst>
            </p:cNvPr>
            <p:cNvSpPr txBox="1"/>
            <p:nvPr/>
          </p:nvSpPr>
          <p:spPr>
            <a:xfrm>
              <a:off x="8534063" y="5737862"/>
              <a:ext cx="211275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r>
                <a:rPr lang="ko-KR" altLang="en-US" sz="16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전세계 </a:t>
              </a:r>
              <a:r>
                <a:rPr lang="en-US" altLang="ko-KR" sz="1600" dirty="0">
                  <a:solidFill>
                    <a:srgbClr val="FFFF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30</a:t>
              </a:r>
              <a:r>
                <a:rPr lang="ko-KR" altLang="en-US" sz="1600" dirty="0">
                  <a:solidFill>
                    <a:srgbClr val="FFFF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만</a:t>
              </a:r>
              <a:r>
                <a:rPr lang="ko-KR" altLang="en-US" sz="16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여 종의 학술지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A66BA3D-A695-462D-A53C-86903D459567}"/>
                </a:ext>
              </a:extLst>
            </p:cNvPr>
            <p:cNvSpPr txBox="1"/>
            <p:nvPr/>
          </p:nvSpPr>
          <p:spPr>
            <a:xfrm>
              <a:off x="8534063" y="5991862"/>
              <a:ext cx="129105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r>
                <a:rPr lang="en-US" altLang="ko-KR" sz="12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(8</a:t>
              </a:r>
              <a:r>
                <a:rPr lang="ko-KR" altLang="en-US" sz="12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만여 출판사</a:t>
              </a:r>
              <a:r>
                <a:rPr lang="en-US" altLang="ko-KR" sz="12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2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전분야</a:t>
              </a:r>
              <a:r>
                <a:rPr lang="en-US" altLang="ko-KR" sz="12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  <a:endParaRPr lang="ko-KR" altLang="en-US" sz="12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pic>
          <p:nvPicPr>
            <p:cNvPr id="120" name="그래픽 119">
              <a:extLst>
                <a:ext uri="{FF2B5EF4-FFF2-40B4-BE49-F238E27FC236}">
                  <a16:creationId xmlns:a16="http://schemas.microsoft.com/office/drawing/2014/main" id="{009B0C86-574A-4793-AC44-456FCDA3B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61169"/>
            <a:stretch/>
          </p:blipFill>
          <p:spPr>
            <a:xfrm>
              <a:off x="4360474" y="5700963"/>
              <a:ext cx="3676550" cy="530265"/>
            </a:xfrm>
            <a:prstGeom prst="rect">
              <a:avLst/>
            </a:prstGeom>
          </p:spPr>
        </p:pic>
      </p:grpSp>
      <p:sp>
        <p:nvSpPr>
          <p:cNvPr id="121" name="원형: 비어 있음 120">
            <a:extLst>
              <a:ext uri="{FF2B5EF4-FFF2-40B4-BE49-F238E27FC236}">
                <a16:creationId xmlns:a16="http://schemas.microsoft.com/office/drawing/2014/main" id="{65464029-A270-404D-B9F4-3C81C8AB1161}"/>
              </a:ext>
            </a:extLst>
          </p:cNvPr>
          <p:cNvSpPr/>
          <p:nvPr/>
        </p:nvSpPr>
        <p:spPr>
          <a:xfrm>
            <a:off x="1030983" y="4510971"/>
            <a:ext cx="731892" cy="731892"/>
          </a:xfrm>
          <a:prstGeom prst="donu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2" name="원형: 비어 있음 121">
            <a:extLst>
              <a:ext uri="{FF2B5EF4-FFF2-40B4-BE49-F238E27FC236}">
                <a16:creationId xmlns:a16="http://schemas.microsoft.com/office/drawing/2014/main" id="{2F25A1A4-AC15-4C55-B805-1C0557D6BDF6}"/>
              </a:ext>
            </a:extLst>
          </p:cNvPr>
          <p:cNvSpPr/>
          <p:nvPr/>
        </p:nvSpPr>
        <p:spPr>
          <a:xfrm>
            <a:off x="10215535" y="1668408"/>
            <a:ext cx="731892" cy="731892"/>
          </a:xfrm>
          <a:prstGeom prst="donu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1624AB3-3BE7-44ED-BA01-A832D4162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4</a:t>
            </a:fld>
            <a:endParaRPr lang="en-US" altLang="ko-KR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22D6D1D-B077-44B4-8B8E-ACB77AD99F06}"/>
              </a:ext>
            </a:extLst>
          </p:cNvPr>
          <p:cNvSpPr txBox="1"/>
          <p:nvPr/>
        </p:nvSpPr>
        <p:spPr>
          <a:xfrm>
            <a:off x="9381837" y="6269540"/>
            <a:ext cx="128817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889000"/>
            <a:r>
              <a:rPr lang="en-US" altLang="ko-KR" sz="11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* UlrichWeb 2018 </a:t>
            </a:r>
            <a:r>
              <a:rPr lang="ko-KR" altLang="en-US" sz="11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기준</a:t>
            </a:r>
            <a:endParaRPr lang="en-US" altLang="ko-KR" sz="11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5392A4F-F5EF-44B6-9A60-5C6DB4ECDD98}"/>
              </a:ext>
            </a:extLst>
          </p:cNvPr>
          <p:cNvGrpSpPr/>
          <p:nvPr/>
        </p:nvGrpSpPr>
        <p:grpSpPr>
          <a:xfrm>
            <a:off x="1282831" y="1237259"/>
            <a:ext cx="9666932" cy="4200724"/>
            <a:chOff x="1282831" y="1237259"/>
            <a:chExt cx="9666932" cy="4200724"/>
          </a:xfrm>
        </p:grpSpPr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973A71D2-F28C-41A1-B601-0744AFF850BA}"/>
                </a:ext>
              </a:extLst>
            </p:cNvPr>
            <p:cNvSpPr/>
            <p:nvPr/>
          </p:nvSpPr>
          <p:spPr>
            <a:xfrm>
              <a:off x="5939422" y="3852870"/>
              <a:ext cx="1261478" cy="23735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6" name="막힌 원호 45">
              <a:extLst>
                <a:ext uri="{FF2B5EF4-FFF2-40B4-BE49-F238E27FC236}">
                  <a16:creationId xmlns:a16="http://schemas.microsoft.com/office/drawing/2014/main" id="{D4E9154F-D454-4F8F-B10B-18BC9AE13B6F}"/>
                </a:ext>
              </a:extLst>
            </p:cNvPr>
            <p:cNvSpPr/>
            <p:nvPr/>
          </p:nvSpPr>
          <p:spPr>
            <a:xfrm rot="10800000">
              <a:off x="2144294" y="3079131"/>
              <a:ext cx="376656" cy="376656"/>
            </a:xfrm>
            <a:prstGeom prst="blockArc">
              <a:avLst>
                <a:gd name="adj1" fmla="val 10800000"/>
                <a:gd name="adj2" fmla="val 192616"/>
                <a:gd name="adj3" fmla="val 19895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막힌 원호 44">
              <a:extLst>
                <a:ext uri="{FF2B5EF4-FFF2-40B4-BE49-F238E27FC236}">
                  <a16:creationId xmlns:a16="http://schemas.microsoft.com/office/drawing/2014/main" id="{414856B4-8086-415C-AB1B-064C0035018D}"/>
                </a:ext>
              </a:extLst>
            </p:cNvPr>
            <p:cNvSpPr/>
            <p:nvPr/>
          </p:nvSpPr>
          <p:spPr>
            <a:xfrm>
              <a:off x="3370909" y="3079131"/>
              <a:ext cx="376656" cy="376656"/>
            </a:xfrm>
            <a:prstGeom prst="blockArc">
              <a:avLst>
                <a:gd name="adj1" fmla="val 10800000"/>
                <a:gd name="adj2" fmla="val 192616"/>
                <a:gd name="adj3" fmla="val 19895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막힌 원호 20">
              <a:extLst>
                <a:ext uri="{FF2B5EF4-FFF2-40B4-BE49-F238E27FC236}">
                  <a16:creationId xmlns:a16="http://schemas.microsoft.com/office/drawing/2014/main" id="{52C0A761-C511-4A9D-AC46-367750C36FE0}"/>
                </a:ext>
              </a:extLst>
            </p:cNvPr>
            <p:cNvSpPr/>
            <p:nvPr/>
          </p:nvSpPr>
          <p:spPr>
            <a:xfrm>
              <a:off x="1420394" y="3079131"/>
              <a:ext cx="376656" cy="376656"/>
            </a:xfrm>
            <a:prstGeom prst="blockArc">
              <a:avLst>
                <a:gd name="adj1" fmla="val 10800000"/>
                <a:gd name="adj2" fmla="val 192616"/>
                <a:gd name="adj3" fmla="val 19895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66FB559D-87E2-436F-BCAC-831AE13BED12}"/>
                </a:ext>
              </a:extLst>
            </p:cNvPr>
            <p:cNvCxnSpPr>
              <a:cxnSpLocks/>
            </p:cNvCxnSpPr>
            <p:nvPr/>
          </p:nvCxnSpPr>
          <p:spPr>
            <a:xfrm>
              <a:off x="1282831" y="3263900"/>
              <a:ext cx="9621576" cy="0"/>
            </a:xfrm>
            <a:prstGeom prst="line">
              <a:avLst/>
            </a:prstGeom>
            <a:ln w="28575" cap="rnd">
              <a:solidFill>
                <a:srgbClr val="D9D9D9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7D55D415-D631-4D37-BC99-8DACA54FDC38}"/>
                </a:ext>
              </a:extLst>
            </p:cNvPr>
            <p:cNvSpPr/>
            <p:nvPr/>
          </p:nvSpPr>
          <p:spPr>
            <a:xfrm>
              <a:off x="1545222" y="3200400"/>
              <a:ext cx="127000" cy="127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7D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093B76-B23B-4BB9-AD9D-92FF7635ACED}"/>
                </a:ext>
              </a:extLst>
            </p:cNvPr>
            <p:cNvSpPr txBox="1"/>
            <p:nvPr/>
          </p:nvSpPr>
          <p:spPr>
            <a:xfrm>
              <a:off x="1405462" y="3359769"/>
              <a:ext cx="406522" cy="2274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ko-KR" sz="14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1660</a:t>
              </a:r>
              <a:endParaRPr lang="ko-KR" altLang="en-US" sz="1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D56A536-D8D7-4657-8179-4E111AF0C1B1}"/>
                </a:ext>
              </a:extLst>
            </p:cNvPr>
            <p:cNvSpPr txBox="1"/>
            <p:nvPr/>
          </p:nvSpPr>
          <p:spPr>
            <a:xfrm>
              <a:off x="1706144" y="1536740"/>
              <a:ext cx="1306768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The Royal Society</a:t>
              </a:r>
            </a:p>
            <a:p>
              <a: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(London)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51890D4-3C8B-4423-BAF6-ACC33F74C2D8}"/>
                </a:ext>
              </a:extLst>
            </p:cNvPr>
            <p:cNvSpPr txBox="1"/>
            <p:nvPr/>
          </p:nvSpPr>
          <p:spPr>
            <a:xfrm>
              <a:off x="1706144" y="1237259"/>
              <a:ext cx="743793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r>
                <a:rPr lang="ko-KR" altLang="en-US" sz="1600" dirty="0"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최초 학회</a:t>
              </a:r>
              <a:endParaRPr lang="en-US" altLang="ko-KR" sz="1600" dirty="0">
                <a:solidFill>
                  <a:srgbClr val="007DC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pic>
          <p:nvPicPr>
            <p:cNvPr id="32" name="Picture 5">
              <a:extLst>
                <a:ext uri="{FF2B5EF4-FFF2-40B4-BE49-F238E27FC236}">
                  <a16:creationId xmlns:a16="http://schemas.microsoft.com/office/drawing/2014/main" id="{EBF49936-5181-4589-B786-6364D8AE32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908" y="1264400"/>
              <a:ext cx="335184" cy="187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314E8D4B-CFCE-4C57-AC50-5145A70A744B}"/>
                </a:ext>
              </a:extLst>
            </p:cNvPr>
            <p:cNvSpPr/>
            <p:nvPr/>
          </p:nvSpPr>
          <p:spPr>
            <a:xfrm>
              <a:off x="3495737" y="3200400"/>
              <a:ext cx="127000" cy="127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7D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AC5DAC4F-0EC9-44EB-B0B6-914860352F43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H="1" flipV="1">
              <a:off x="1606550" y="1333500"/>
              <a:ext cx="2172" cy="1866900"/>
            </a:xfrm>
            <a:prstGeom prst="line">
              <a:avLst/>
            </a:prstGeom>
            <a:ln w="15875" cap="rnd">
              <a:solidFill>
                <a:srgbClr val="007DC7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id="{A036EA8E-4FBE-443E-8D25-3972077A14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54444" y="1333500"/>
              <a:ext cx="9586" cy="1866900"/>
            </a:xfrm>
            <a:prstGeom prst="line">
              <a:avLst/>
            </a:prstGeom>
            <a:ln w="15875" cap="rnd">
              <a:solidFill>
                <a:srgbClr val="007DC7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862D15E-2CBB-4838-9D53-9D1266FB7373}"/>
                </a:ext>
              </a:extLst>
            </p:cNvPr>
            <p:cNvSpPr txBox="1"/>
            <p:nvPr/>
          </p:nvSpPr>
          <p:spPr>
            <a:xfrm>
              <a:off x="3359183" y="3359769"/>
              <a:ext cx="400110" cy="2274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ko-KR" sz="14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1848</a:t>
              </a:r>
              <a:endParaRPr lang="ko-KR" altLang="en-US" sz="1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8E54C5A-40DF-42F1-8766-E4380A3984D7}"/>
                </a:ext>
              </a:extLst>
            </p:cNvPr>
            <p:cNvSpPr txBox="1"/>
            <p:nvPr/>
          </p:nvSpPr>
          <p:spPr>
            <a:xfrm>
              <a:off x="3661944" y="1536740"/>
              <a:ext cx="1045927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American </a:t>
              </a:r>
              <a:b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Association</a:t>
              </a:r>
              <a:b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for the </a:t>
              </a:r>
              <a:b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Advancement</a:t>
              </a:r>
              <a:b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of Science</a:t>
              </a:r>
            </a:p>
          </p:txBody>
        </p:sp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ED74F71E-FE28-42E5-B8D1-EE9CE937D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6494" y="1295751"/>
              <a:ext cx="330285" cy="173950"/>
            </a:xfrm>
            <a:prstGeom prst="rect">
              <a:avLst/>
            </a:prstGeom>
          </p:spPr>
        </p:pic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83BFE7EF-95F8-4574-842B-532F55775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1434" y="1248986"/>
              <a:ext cx="400623" cy="507933"/>
            </a:xfrm>
            <a:prstGeom prst="rect">
              <a:avLst/>
            </a:prstGeom>
          </p:spPr>
        </p:pic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7026814F-0287-4301-89BE-AFB1ECB553F8}"/>
                </a:ext>
              </a:extLst>
            </p:cNvPr>
            <p:cNvSpPr/>
            <p:nvPr/>
          </p:nvSpPr>
          <p:spPr>
            <a:xfrm>
              <a:off x="2269122" y="3200400"/>
              <a:ext cx="127000" cy="127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1CA6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3210D91-9355-4EF2-9587-CF11B2F383C6}"/>
                </a:ext>
              </a:extLst>
            </p:cNvPr>
            <p:cNvSpPr txBox="1"/>
            <p:nvPr/>
          </p:nvSpPr>
          <p:spPr>
            <a:xfrm>
              <a:off x="2129362" y="2953369"/>
              <a:ext cx="406522" cy="2274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ko-KR" sz="14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1665</a:t>
              </a:r>
              <a:endParaRPr lang="ko-KR" altLang="en-US" sz="1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FA0A0D95-0FF5-43AB-9B20-46C1956D597C}"/>
                </a:ext>
              </a:extLst>
            </p:cNvPr>
            <p:cNvCxnSpPr>
              <a:cxnSpLocks/>
            </p:cNvCxnSpPr>
            <p:nvPr/>
          </p:nvCxnSpPr>
          <p:spPr>
            <a:xfrm>
              <a:off x="2332978" y="3333673"/>
              <a:ext cx="0" cy="1987627"/>
            </a:xfrm>
            <a:prstGeom prst="line">
              <a:avLst/>
            </a:prstGeom>
            <a:ln w="15875" cap="rnd">
              <a:solidFill>
                <a:srgbClr val="1CA6C2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FE4FD9C-F43D-4F5D-9B62-916EAA2C6649}"/>
                </a:ext>
              </a:extLst>
            </p:cNvPr>
            <p:cNvSpPr txBox="1"/>
            <p:nvPr/>
          </p:nvSpPr>
          <p:spPr>
            <a:xfrm>
              <a:off x="2450763" y="5191762"/>
              <a:ext cx="9194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r>
                <a:rPr lang="ko-KR" altLang="en-US" sz="1600" dirty="0">
                  <a:solidFill>
                    <a:srgbClr val="1CA6C2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최초 학술지</a:t>
              </a:r>
              <a:endParaRPr lang="en-US" altLang="ko-KR" sz="1600" dirty="0">
                <a:solidFill>
                  <a:srgbClr val="1CA6C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EA317C0-D400-4DD3-9A97-F6072523FA20}"/>
                </a:ext>
              </a:extLst>
            </p:cNvPr>
            <p:cNvSpPr txBox="1"/>
            <p:nvPr/>
          </p:nvSpPr>
          <p:spPr>
            <a:xfrm>
              <a:off x="2468144" y="4698584"/>
              <a:ext cx="855362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Journal des</a:t>
              </a:r>
              <a:b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Sçavans,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D600204-EC91-4E69-9BCD-930BDFE435B8}"/>
                </a:ext>
              </a:extLst>
            </p:cNvPr>
            <p:cNvSpPr txBox="1"/>
            <p:nvPr/>
          </p:nvSpPr>
          <p:spPr>
            <a:xfrm>
              <a:off x="3407944" y="4698584"/>
              <a:ext cx="98706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Philosophical</a:t>
              </a:r>
              <a:b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Transactions </a:t>
              </a:r>
            </a:p>
          </p:txBody>
        </p:sp>
        <p:pic>
          <p:nvPicPr>
            <p:cNvPr id="54" name="Picture 2" descr="http://www.linnaeus.uu.se/online/matematik/bilder/principia_front.gif">
              <a:extLst>
                <a:ext uri="{FF2B5EF4-FFF2-40B4-BE49-F238E27FC236}">
                  <a16:creationId xmlns:a16="http://schemas.microsoft.com/office/drawing/2014/main" id="{15470401-B3B7-455A-A43A-F0BE95911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778"/>
            <a:stretch>
              <a:fillRect/>
            </a:stretch>
          </p:blipFill>
          <p:spPr bwMode="auto">
            <a:xfrm>
              <a:off x="3459391" y="3761092"/>
              <a:ext cx="789045" cy="887822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>
              <a:extLst>
                <a:ext uri="{FF2B5EF4-FFF2-40B4-BE49-F238E27FC236}">
                  <a16:creationId xmlns:a16="http://schemas.microsoft.com/office/drawing/2014/main" id="{FE4132C1-48A7-47E8-A4AB-2A8D065A06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3533" y="3776782"/>
              <a:ext cx="708960" cy="872132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막힌 원호 56">
              <a:extLst>
                <a:ext uri="{FF2B5EF4-FFF2-40B4-BE49-F238E27FC236}">
                  <a16:creationId xmlns:a16="http://schemas.microsoft.com/office/drawing/2014/main" id="{27DF3FFD-452A-44F9-A4BC-192F04BE7ACA}"/>
                </a:ext>
              </a:extLst>
            </p:cNvPr>
            <p:cNvSpPr/>
            <p:nvPr/>
          </p:nvSpPr>
          <p:spPr>
            <a:xfrm rot="10800000">
              <a:off x="4417594" y="3079131"/>
              <a:ext cx="376656" cy="376656"/>
            </a:xfrm>
            <a:prstGeom prst="blockArc">
              <a:avLst>
                <a:gd name="adj1" fmla="val 10800000"/>
                <a:gd name="adj2" fmla="val 192616"/>
                <a:gd name="adj3" fmla="val 19895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3B7179D5-21BD-49EE-BB83-101BBAA96D87}"/>
                </a:ext>
              </a:extLst>
            </p:cNvPr>
            <p:cNvSpPr/>
            <p:nvPr/>
          </p:nvSpPr>
          <p:spPr>
            <a:xfrm>
              <a:off x="4542422" y="3200400"/>
              <a:ext cx="127000" cy="127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1CA6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2E38589-3AF7-402D-9550-015286562A11}"/>
                </a:ext>
              </a:extLst>
            </p:cNvPr>
            <p:cNvSpPr txBox="1"/>
            <p:nvPr/>
          </p:nvSpPr>
          <p:spPr>
            <a:xfrm>
              <a:off x="4405868" y="2953369"/>
              <a:ext cx="400110" cy="2274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ko-KR" sz="14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1869</a:t>
              </a:r>
              <a:endParaRPr lang="ko-KR" altLang="en-US" sz="1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cxnSp>
          <p:nvCxnSpPr>
            <p:cNvPr id="60" name="직선 연결선 59">
              <a:extLst>
                <a:ext uri="{FF2B5EF4-FFF2-40B4-BE49-F238E27FC236}">
                  <a16:creationId xmlns:a16="http://schemas.microsoft.com/office/drawing/2014/main" id="{12E6DACC-C761-4E57-BF70-07772CAF0FDC}"/>
                </a:ext>
              </a:extLst>
            </p:cNvPr>
            <p:cNvCxnSpPr>
              <a:cxnSpLocks/>
            </p:cNvCxnSpPr>
            <p:nvPr/>
          </p:nvCxnSpPr>
          <p:spPr>
            <a:xfrm>
              <a:off x="4606278" y="3333673"/>
              <a:ext cx="0" cy="1987627"/>
            </a:xfrm>
            <a:prstGeom prst="line">
              <a:avLst/>
            </a:prstGeom>
            <a:ln w="15875" cap="rnd">
              <a:solidFill>
                <a:srgbClr val="1CA6C2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4E13CAA-B4B0-49F8-A51B-E7BB328CC3CB}"/>
                </a:ext>
              </a:extLst>
            </p:cNvPr>
            <p:cNvSpPr txBox="1"/>
            <p:nvPr/>
          </p:nvSpPr>
          <p:spPr>
            <a:xfrm>
              <a:off x="4732236" y="4914027"/>
              <a:ext cx="8593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Nature </a:t>
              </a:r>
              <a:r>
                <a:rPr lang="ko-KR" altLang="en-US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창간</a:t>
              </a:r>
              <a:endPara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pic>
          <p:nvPicPr>
            <p:cNvPr id="62" name="그림 61">
              <a:extLst>
                <a:ext uri="{FF2B5EF4-FFF2-40B4-BE49-F238E27FC236}">
                  <a16:creationId xmlns:a16="http://schemas.microsoft.com/office/drawing/2014/main" id="{55303B16-32C2-41C6-A081-B865BD1D8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06874" y="3790655"/>
              <a:ext cx="827088" cy="1041517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64" name="막힌 원호 63">
              <a:extLst>
                <a:ext uri="{FF2B5EF4-FFF2-40B4-BE49-F238E27FC236}">
                  <a16:creationId xmlns:a16="http://schemas.microsoft.com/office/drawing/2014/main" id="{84DD52E8-FC3B-4FFF-ADF1-A45BEE755BDF}"/>
                </a:ext>
              </a:extLst>
            </p:cNvPr>
            <p:cNvSpPr/>
            <p:nvPr/>
          </p:nvSpPr>
          <p:spPr>
            <a:xfrm rot="10800000">
              <a:off x="5751094" y="3079131"/>
              <a:ext cx="376656" cy="376656"/>
            </a:xfrm>
            <a:prstGeom prst="blockArc">
              <a:avLst>
                <a:gd name="adj1" fmla="val 10800000"/>
                <a:gd name="adj2" fmla="val 192616"/>
                <a:gd name="adj3" fmla="val 19895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타원 64">
              <a:extLst>
                <a:ext uri="{FF2B5EF4-FFF2-40B4-BE49-F238E27FC236}">
                  <a16:creationId xmlns:a16="http://schemas.microsoft.com/office/drawing/2014/main" id="{694E9BDB-143D-473A-9D15-90DD07F8A70F}"/>
                </a:ext>
              </a:extLst>
            </p:cNvPr>
            <p:cNvSpPr/>
            <p:nvPr/>
          </p:nvSpPr>
          <p:spPr>
            <a:xfrm>
              <a:off x="5875922" y="3200400"/>
              <a:ext cx="127000" cy="127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1CA6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93C6393-36A1-4F66-A6B8-622589B7E48A}"/>
                </a:ext>
              </a:extLst>
            </p:cNvPr>
            <p:cNvSpPr txBox="1"/>
            <p:nvPr/>
          </p:nvSpPr>
          <p:spPr>
            <a:xfrm>
              <a:off x="5739368" y="2953369"/>
              <a:ext cx="400110" cy="2274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ko-KR" sz="14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1947</a:t>
              </a:r>
              <a:endParaRPr lang="ko-KR" altLang="en-US" sz="1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cxnSp>
          <p:nvCxnSpPr>
            <p:cNvPr id="67" name="직선 연결선 66">
              <a:extLst>
                <a:ext uri="{FF2B5EF4-FFF2-40B4-BE49-F238E27FC236}">
                  <a16:creationId xmlns:a16="http://schemas.microsoft.com/office/drawing/2014/main" id="{A395EEA1-7AC2-4C5E-BE02-DFD26E13F8D0}"/>
                </a:ext>
              </a:extLst>
            </p:cNvPr>
            <p:cNvCxnSpPr>
              <a:cxnSpLocks/>
            </p:cNvCxnSpPr>
            <p:nvPr/>
          </p:nvCxnSpPr>
          <p:spPr>
            <a:xfrm>
              <a:off x="5939778" y="3333673"/>
              <a:ext cx="0" cy="1987627"/>
            </a:xfrm>
            <a:prstGeom prst="line">
              <a:avLst/>
            </a:prstGeom>
            <a:ln w="15875" cap="rnd">
              <a:solidFill>
                <a:srgbClr val="1CA6C2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3C6761B-9763-4FCC-8554-5064D01A732C}"/>
                </a:ext>
              </a:extLst>
            </p:cNvPr>
            <p:cNvSpPr txBox="1"/>
            <p:nvPr/>
          </p:nvSpPr>
          <p:spPr>
            <a:xfrm>
              <a:off x="6044863" y="5191762"/>
              <a:ext cx="1505861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r>
                <a:rPr lang="ko-KR" altLang="en-US" sz="1200" dirty="0" err="1">
                  <a:solidFill>
                    <a:srgbClr val="1CA6C2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엘스비어</a:t>
              </a:r>
              <a:r>
                <a:rPr lang="ko-KR" altLang="en-US" sz="1200" dirty="0">
                  <a:solidFill>
                    <a:srgbClr val="1CA6C2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최초 영문 학술지</a:t>
              </a:r>
              <a:endParaRPr lang="en-US" altLang="ko-KR" sz="1200" dirty="0">
                <a:solidFill>
                  <a:srgbClr val="1CA6C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BC33767-959E-4728-B9B9-2613CC358932}"/>
                </a:ext>
              </a:extLst>
            </p:cNvPr>
            <p:cNvSpPr txBox="1"/>
            <p:nvPr/>
          </p:nvSpPr>
          <p:spPr>
            <a:xfrm>
              <a:off x="6087644" y="4698584"/>
              <a:ext cx="117320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Biochimica et </a:t>
              </a:r>
              <a:b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Biophysica Acta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0D00F52-5584-40B9-8930-B09D420CDFEC}"/>
                </a:ext>
              </a:extLst>
            </p:cNvPr>
            <p:cNvSpPr txBox="1"/>
            <p:nvPr/>
          </p:nvSpPr>
          <p:spPr>
            <a:xfrm>
              <a:off x="6112600" y="3855995"/>
              <a:ext cx="91512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Elsevier </a:t>
              </a:r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런칭</a:t>
              </a:r>
              <a:endParaRPr lang="ko-KR" altLang="en-US" sz="14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702A5446-3DF2-43F0-A4E8-9F93B068A03B}"/>
                </a:ext>
              </a:extLst>
            </p:cNvPr>
            <p:cNvSpPr/>
            <p:nvPr/>
          </p:nvSpPr>
          <p:spPr>
            <a:xfrm>
              <a:off x="7615822" y="3619844"/>
              <a:ext cx="1261478" cy="45791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3" name="막힌 원호 72">
              <a:extLst>
                <a:ext uri="{FF2B5EF4-FFF2-40B4-BE49-F238E27FC236}">
                  <a16:creationId xmlns:a16="http://schemas.microsoft.com/office/drawing/2014/main" id="{25F3CD8C-717A-47E1-B22E-F2DBBD888CAE}"/>
                </a:ext>
              </a:extLst>
            </p:cNvPr>
            <p:cNvSpPr/>
            <p:nvPr/>
          </p:nvSpPr>
          <p:spPr>
            <a:xfrm rot="10800000">
              <a:off x="7427494" y="3079131"/>
              <a:ext cx="376656" cy="376656"/>
            </a:xfrm>
            <a:prstGeom prst="blockArc">
              <a:avLst>
                <a:gd name="adj1" fmla="val 10800000"/>
                <a:gd name="adj2" fmla="val 192616"/>
                <a:gd name="adj3" fmla="val 19895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74" name="타원 73">
              <a:extLst>
                <a:ext uri="{FF2B5EF4-FFF2-40B4-BE49-F238E27FC236}">
                  <a16:creationId xmlns:a16="http://schemas.microsoft.com/office/drawing/2014/main" id="{5B7DD314-D696-4A07-AFC6-2DB899436FA2}"/>
                </a:ext>
              </a:extLst>
            </p:cNvPr>
            <p:cNvSpPr/>
            <p:nvPr/>
          </p:nvSpPr>
          <p:spPr>
            <a:xfrm>
              <a:off x="7552322" y="3200400"/>
              <a:ext cx="127000" cy="127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1CA6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E914C2F-EC14-4FAA-B6CF-DCD563C726F9}"/>
                </a:ext>
              </a:extLst>
            </p:cNvPr>
            <p:cNvSpPr txBox="1"/>
            <p:nvPr/>
          </p:nvSpPr>
          <p:spPr>
            <a:xfrm>
              <a:off x="7412562" y="2953369"/>
              <a:ext cx="406522" cy="2274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ko-KR" sz="14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1990</a:t>
              </a:r>
              <a:endParaRPr lang="ko-KR" altLang="en-US" sz="1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cxnSp>
          <p:nvCxnSpPr>
            <p:cNvPr id="76" name="직선 연결선 75">
              <a:extLst>
                <a:ext uri="{FF2B5EF4-FFF2-40B4-BE49-F238E27FC236}">
                  <a16:creationId xmlns:a16="http://schemas.microsoft.com/office/drawing/2014/main" id="{02AD2C50-FABF-408F-A74F-9F4EDB1DE942}"/>
                </a:ext>
              </a:extLst>
            </p:cNvPr>
            <p:cNvCxnSpPr>
              <a:cxnSpLocks/>
            </p:cNvCxnSpPr>
            <p:nvPr/>
          </p:nvCxnSpPr>
          <p:spPr>
            <a:xfrm>
              <a:off x="7616178" y="3333673"/>
              <a:ext cx="0" cy="1987627"/>
            </a:xfrm>
            <a:prstGeom prst="line">
              <a:avLst/>
            </a:prstGeom>
            <a:ln w="15875" cap="rnd">
              <a:solidFill>
                <a:srgbClr val="1CA6C2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546808E-C98A-4D3A-8E00-C1724B80435A}"/>
                </a:ext>
              </a:extLst>
            </p:cNvPr>
            <p:cNvSpPr txBox="1"/>
            <p:nvPr/>
          </p:nvSpPr>
          <p:spPr>
            <a:xfrm>
              <a:off x="7764044" y="4698584"/>
              <a:ext cx="95795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Post Modern</a:t>
              </a:r>
              <a:b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Culture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7938847-CA93-4B48-9634-FEDC3FCCD6A9}"/>
                </a:ext>
              </a:extLst>
            </p:cNvPr>
            <p:cNvSpPr txBox="1"/>
            <p:nvPr/>
          </p:nvSpPr>
          <p:spPr>
            <a:xfrm>
              <a:off x="7855429" y="3620188"/>
              <a:ext cx="78226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최초 온라인</a:t>
              </a:r>
              <a:br>
                <a:rPr lang="en-US" altLang="ko-KR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</a:br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전용 학술지</a:t>
              </a:r>
              <a:endParaRPr lang="ko-KR" altLang="en-US" sz="14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80" name="막힌 원호 79">
              <a:extLst>
                <a:ext uri="{FF2B5EF4-FFF2-40B4-BE49-F238E27FC236}">
                  <a16:creationId xmlns:a16="http://schemas.microsoft.com/office/drawing/2014/main" id="{3E9111E9-67E6-4AE7-97EB-D57CFF4EDDC3}"/>
                </a:ext>
              </a:extLst>
            </p:cNvPr>
            <p:cNvSpPr/>
            <p:nvPr/>
          </p:nvSpPr>
          <p:spPr>
            <a:xfrm>
              <a:off x="8113294" y="3079131"/>
              <a:ext cx="376656" cy="376656"/>
            </a:xfrm>
            <a:prstGeom prst="blockArc">
              <a:avLst>
                <a:gd name="adj1" fmla="val 10800000"/>
                <a:gd name="adj2" fmla="val 192616"/>
                <a:gd name="adj3" fmla="val 19895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1" name="타원 80">
              <a:extLst>
                <a:ext uri="{FF2B5EF4-FFF2-40B4-BE49-F238E27FC236}">
                  <a16:creationId xmlns:a16="http://schemas.microsoft.com/office/drawing/2014/main" id="{D0B4054C-1C33-4A22-A43F-910868B40A0C}"/>
                </a:ext>
              </a:extLst>
            </p:cNvPr>
            <p:cNvSpPr/>
            <p:nvPr/>
          </p:nvSpPr>
          <p:spPr>
            <a:xfrm>
              <a:off x="8238122" y="3200400"/>
              <a:ext cx="127000" cy="127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7D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56784B7-2453-4754-B000-A5A8EBD2F65E}"/>
                </a:ext>
              </a:extLst>
            </p:cNvPr>
            <p:cNvSpPr txBox="1"/>
            <p:nvPr/>
          </p:nvSpPr>
          <p:spPr>
            <a:xfrm>
              <a:off x="8098363" y="3359769"/>
              <a:ext cx="406522" cy="2274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ko-KR" sz="14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2003</a:t>
              </a:r>
              <a:endParaRPr lang="ko-KR" altLang="en-US" sz="1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FCED838-5462-48DD-B958-C4A7BA4DA120}"/>
                </a:ext>
              </a:extLst>
            </p:cNvPr>
            <p:cNvSpPr txBox="1"/>
            <p:nvPr/>
          </p:nvSpPr>
          <p:spPr>
            <a:xfrm>
              <a:off x="8399044" y="1536740"/>
              <a:ext cx="184050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Public Library of Science </a:t>
              </a:r>
            </a:p>
            <a:p>
              <a:r>
                <a:rPr lang="en-US" altLang="ko-KR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(PLOS) </a:t>
              </a:r>
              <a:r>
                <a:rPr lang="ko-KR" altLang="en-US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창립</a:t>
              </a:r>
              <a:endPara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272127F-7822-4CF7-A76E-C938141394D6}"/>
                </a:ext>
              </a:extLst>
            </p:cNvPr>
            <p:cNvSpPr txBox="1"/>
            <p:nvPr/>
          </p:nvSpPr>
          <p:spPr>
            <a:xfrm>
              <a:off x="8399044" y="1237259"/>
              <a:ext cx="121571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r>
                <a:rPr lang="ko-KR" altLang="en-US" sz="1600" dirty="0"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과학자 발간 </a:t>
              </a:r>
              <a:r>
                <a:rPr lang="en-US" altLang="ko-KR" sz="1600" dirty="0"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OA</a:t>
              </a:r>
            </a:p>
          </p:txBody>
        </p:sp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4734F8F8-E6CB-4ABF-B28E-33C32CC0F37F}"/>
                </a:ext>
              </a:extLst>
            </p:cNvPr>
            <p:cNvCxnSpPr>
              <a:cxnSpLocks/>
              <a:stCxn id="81" idx="0"/>
            </p:cNvCxnSpPr>
            <p:nvPr/>
          </p:nvCxnSpPr>
          <p:spPr>
            <a:xfrm flipH="1" flipV="1">
              <a:off x="8299450" y="1333500"/>
              <a:ext cx="2172" cy="1866900"/>
            </a:xfrm>
            <a:prstGeom prst="line">
              <a:avLst/>
            </a:prstGeom>
            <a:ln w="15875" cap="rnd">
              <a:solidFill>
                <a:srgbClr val="007DC7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그림 86">
              <a:extLst>
                <a:ext uri="{FF2B5EF4-FFF2-40B4-BE49-F238E27FC236}">
                  <a16:creationId xmlns:a16="http://schemas.microsoft.com/office/drawing/2014/main" id="{885D2525-9F8A-4F8E-9D54-69F4594FB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2888" y="2203342"/>
              <a:ext cx="1081622" cy="314606"/>
            </a:xfrm>
            <a:prstGeom prst="rect">
              <a:avLst/>
            </a:prstGeom>
          </p:spPr>
        </p:pic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A7DF6D00-EFD8-42BC-B12B-F74E96799A10}"/>
                </a:ext>
              </a:extLst>
            </p:cNvPr>
            <p:cNvSpPr/>
            <p:nvPr/>
          </p:nvSpPr>
          <p:spPr>
            <a:xfrm>
              <a:off x="9165041" y="3619500"/>
              <a:ext cx="1261478" cy="45791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9" name="막힌 원호 88">
              <a:extLst>
                <a:ext uri="{FF2B5EF4-FFF2-40B4-BE49-F238E27FC236}">
                  <a16:creationId xmlns:a16="http://schemas.microsoft.com/office/drawing/2014/main" id="{90D03C65-A349-4D88-9436-821B07239551}"/>
                </a:ext>
              </a:extLst>
            </p:cNvPr>
            <p:cNvSpPr/>
            <p:nvPr/>
          </p:nvSpPr>
          <p:spPr>
            <a:xfrm rot="10800000">
              <a:off x="8976713" y="3079131"/>
              <a:ext cx="376656" cy="376656"/>
            </a:xfrm>
            <a:prstGeom prst="blockArc">
              <a:avLst>
                <a:gd name="adj1" fmla="val 10800000"/>
                <a:gd name="adj2" fmla="val 192616"/>
                <a:gd name="adj3" fmla="val 19895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타원 89">
              <a:extLst>
                <a:ext uri="{FF2B5EF4-FFF2-40B4-BE49-F238E27FC236}">
                  <a16:creationId xmlns:a16="http://schemas.microsoft.com/office/drawing/2014/main" id="{A5789E42-C28C-4EBB-A8CE-6D25720B284A}"/>
                </a:ext>
              </a:extLst>
            </p:cNvPr>
            <p:cNvSpPr/>
            <p:nvPr/>
          </p:nvSpPr>
          <p:spPr>
            <a:xfrm>
              <a:off x="9101541" y="3200400"/>
              <a:ext cx="127000" cy="127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1CA6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F847A2A-7337-45AD-A10D-EDEBFA18F1D4}"/>
                </a:ext>
              </a:extLst>
            </p:cNvPr>
            <p:cNvSpPr txBox="1"/>
            <p:nvPr/>
          </p:nvSpPr>
          <p:spPr>
            <a:xfrm>
              <a:off x="8964987" y="2953369"/>
              <a:ext cx="400110" cy="2274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ko-KR" sz="14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2012</a:t>
              </a:r>
              <a:endParaRPr lang="ko-KR" altLang="en-US" sz="1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cxnSp>
          <p:nvCxnSpPr>
            <p:cNvPr id="92" name="직선 연결선 91">
              <a:extLst>
                <a:ext uri="{FF2B5EF4-FFF2-40B4-BE49-F238E27FC236}">
                  <a16:creationId xmlns:a16="http://schemas.microsoft.com/office/drawing/2014/main" id="{9CF9B6DD-EBA8-42F4-80A8-E5193722F67C}"/>
                </a:ext>
              </a:extLst>
            </p:cNvPr>
            <p:cNvCxnSpPr>
              <a:cxnSpLocks/>
            </p:cNvCxnSpPr>
            <p:nvPr/>
          </p:nvCxnSpPr>
          <p:spPr>
            <a:xfrm>
              <a:off x="9165397" y="3333673"/>
              <a:ext cx="0" cy="1987627"/>
            </a:xfrm>
            <a:prstGeom prst="line">
              <a:avLst/>
            </a:prstGeom>
            <a:ln w="15875" cap="rnd">
              <a:solidFill>
                <a:srgbClr val="1CA6C2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4689958-1A41-4818-A074-52CDC3D93E72}"/>
                </a:ext>
              </a:extLst>
            </p:cNvPr>
            <p:cNvSpPr txBox="1"/>
            <p:nvPr/>
          </p:nvSpPr>
          <p:spPr>
            <a:xfrm>
              <a:off x="9478386" y="3619844"/>
              <a:ext cx="63478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주요 </a:t>
              </a:r>
              <a:r>
                <a:rPr lang="en-US" altLang="ko-KR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OA</a:t>
              </a:r>
              <a:br>
                <a:rPr lang="en-US" altLang="ko-KR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</a:br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저널 창간</a:t>
              </a:r>
              <a:endParaRPr lang="ko-KR" altLang="en-US" sz="14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F8C32CA8-B283-4265-90FF-5BFBF84C373E}"/>
                </a:ext>
              </a:extLst>
            </p:cNvPr>
            <p:cNvGrpSpPr/>
            <p:nvPr/>
          </p:nvGrpSpPr>
          <p:grpSpPr>
            <a:xfrm>
              <a:off x="9308033" y="4175346"/>
              <a:ext cx="978968" cy="1008608"/>
              <a:chOff x="8977832" y="4175346"/>
              <a:chExt cx="1255511" cy="1293524"/>
            </a:xfrm>
          </p:grpSpPr>
          <p:pic>
            <p:nvPicPr>
              <p:cNvPr id="95" name="그림 94">
                <a:extLst>
                  <a:ext uri="{FF2B5EF4-FFF2-40B4-BE49-F238E27FC236}">
                    <a16:creationId xmlns:a16="http://schemas.microsoft.com/office/drawing/2014/main" id="{45BB9DA5-2657-4402-909A-9A795EA0DF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983161" y="4466599"/>
                <a:ext cx="1244853" cy="568516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96" name="그림 95">
                <a:extLst>
                  <a:ext uri="{FF2B5EF4-FFF2-40B4-BE49-F238E27FC236}">
                    <a16:creationId xmlns:a16="http://schemas.microsoft.com/office/drawing/2014/main" id="{E3D5C41E-BFD4-4E19-86EF-4599EB483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77832" y="4175346"/>
                <a:ext cx="1255511" cy="29509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97" name="그림 96">
                <a:extLst>
                  <a:ext uri="{FF2B5EF4-FFF2-40B4-BE49-F238E27FC236}">
                    <a16:creationId xmlns:a16="http://schemas.microsoft.com/office/drawing/2014/main" id="{3B5AD7EE-6234-4820-B980-7F6F71B79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011299" y="5022505"/>
                <a:ext cx="1188577" cy="446365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CF0E2EA-66CF-4844-A612-87661E3B6903}"/>
                </a:ext>
              </a:extLst>
            </p:cNvPr>
            <p:cNvSpPr txBox="1"/>
            <p:nvPr/>
          </p:nvSpPr>
          <p:spPr>
            <a:xfrm>
              <a:off x="10479121" y="2953369"/>
              <a:ext cx="470642" cy="2599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ko-KR" sz="1600" b="1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2020</a:t>
              </a:r>
              <a:endParaRPr lang="ko-KR" altLang="en-US" sz="1600" b="1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pic>
          <p:nvPicPr>
            <p:cNvPr id="100" name="Picture 2" descr="ê´ë ¨ ì´ë¯¸ì§">
              <a:extLst>
                <a:ext uri="{FF2B5EF4-FFF2-40B4-BE49-F238E27FC236}">
                  <a16:creationId xmlns:a16="http://schemas.microsoft.com/office/drawing/2014/main" id="{1B31E91C-288A-42CD-87D0-ACDD672CDF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4531" y="4134888"/>
              <a:ext cx="404417" cy="506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그림 100">
              <a:extLst>
                <a:ext uri="{FF2B5EF4-FFF2-40B4-BE49-F238E27FC236}">
                  <a16:creationId xmlns:a16="http://schemas.microsoft.com/office/drawing/2014/main" id="{7DA482FC-9B5D-4195-8921-673B11133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313383" y="4136921"/>
              <a:ext cx="554078" cy="5788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DA524261-803B-4F3D-B16C-635BEB801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6144" y="2033174"/>
              <a:ext cx="1098260" cy="683361"/>
            </a:xfrm>
            <a:prstGeom prst="rect">
              <a:avLst/>
            </a:prstGeom>
          </p:spPr>
        </p:pic>
        <p:sp>
          <p:nvSpPr>
            <p:cNvPr id="106" name="막힌 원호 105">
              <a:extLst>
                <a:ext uri="{FF2B5EF4-FFF2-40B4-BE49-F238E27FC236}">
                  <a16:creationId xmlns:a16="http://schemas.microsoft.com/office/drawing/2014/main" id="{F5820B25-8B64-4E51-AF01-67542784C6E1}"/>
                </a:ext>
              </a:extLst>
            </p:cNvPr>
            <p:cNvSpPr/>
            <p:nvPr/>
          </p:nvSpPr>
          <p:spPr>
            <a:xfrm>
              <a:off x="4938991" y="3079131"/>
              <a:ext cx="376656" cy="376656"/>
            </a:xfrm>
            <a:prstGeom prst="blockArc">
              <a:avLst>
                <a:gd name="adj1" fmla="val 10800000"/>
                <a:gd name="adj2" fmla="val 192616"/>
                <a:gd name="adj3" fmla="val 19895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8" name="타원 107">
              <a:extLst>
                <a:ext uri="{FF2B5EF4-FFF2-40B4-BE49-F238E27FC236}">
                  <a16:creationId xmlns:a16="http://schemas.microsoft.com/office/drawing/2014/main" id="{8ABD75FE-3B4D-46F5-97C9-3DEFDDABB30A}"/>
                </a:ext>
              </a:extLst>
            </p:cNvPr>
            <p:cNvSpPr/>
            <p:nvPr/>
          </p:nvSpPr>
          <p:spPr>
            <a:xfrm>
              <a:off x="5063819" y="3200400"/>
              <a:ext cx="127000" cy="127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7D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2144C207-3DEC-460F-B911-23D997F535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22526" y="1333500"/>
              <a:ext cx="9586" cy="1866900"/>
            </a:xfrm>
            <a:prstGeom prst="line">
              <a:avLst/>
            </a:prstGeom>
            <a:ln w="15875" cap="rnd">
              <a:solidFill>
                <a:srgbClr val="007DC7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DDAB1BEE-AF51-4888-BA0A-012FE81B2162}"/>
                </a:ext>
              </a:extLst>
            </p:cNvPr>
            <p:cNvSpPr txBox="1"/>
            <p:nvPr/>
          </p:nvSpPr>
          <p:spPr>
            <a:xfrm>
              <a:off x="4927265" y="3359769"/>
              <a:ext cx="400110" cy="2274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ko-KR" sz="14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1880</a:t>
              </a:r>
              <a:endParaRPr lang="ko-KR" altLang="en-US" sz="1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137DEF6-1BB8-4628-8503-0D07DE87A10C}"/>
                </a:ext>
              </a:extLst>
            </p:cNvPr>
            <p:cNvSpPr txBox="1"/>
            <p:nvPr/>
          </p:nvSpPr>
          <p:spPr>
            <a:xfrm>
              <a:off x="6309704" y="1363230"/>
              <a:ext cx="30649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r>
                <a:rPr lang="ko-KR" altLang="en-US" sz="1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창간</a:t>
              </a:r>
              <a:endPara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527AAF2E-648E-4C41-B023-1CE22E29BFD5}"/>
              </a:ext>
            </a:extLst>
          </p:cNvPr>
          <p:cNvGrpSpPr/>
          <p:nvPr/>
        </p:nvGrpSpPr>
        <p:grpSpPr>
          <a:xfrm>
            <a:off x="1" y="1296846"/>
            <a:ext cx="1199073" cy="2050458"/>
            <a:chOff x="1" y="1296846"/>
            <a:chExt cx="1199073" cy="2050458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E6C0B8D2-D15E-4F3E-9608-D6C7D4989D95}"/>
                </a:ext>
              </a:extLst>
            </p:cNvPr>
            <p:cNvSpPr/>
            <p:nvPr/>
          </p:nvSpPr>
          <p:spPr>
            <a:xfrm>
              <a:off x="1" y="1296846"/>
              <a:ext cx="1081671" cy="1967054"/>
            </a:xfrm>
            <a:custGeom>
              <a:avLst/>
              <a:gdLst>
                <a:gd name="connsiteX0" fmla="*/ 98144 w 1081671"/>
                <a:gd name="connsiteY0" fmla="*/ 0 h 1967054"/>
                <a:gd name="connsiteX1" fmla="*/ 1081671 w 1081671"/>
                <a:gd name="connsiteY1" fmla="*/ 983527 h 1967054"/>
                <a:gd name="connsiteX2" fmla="*/ 98144 w 1081671"/>
                <a:gd name="connsiteY2" fmla="*/ 1967054 h 1967054"/>
                <a:gd name="connsiteX3" fmla="*/ 0 w 1081671"/>
                <a:gd name="connsiteY3" fmla="*/ 1957160 h 1967054"/>
                <a:gd name="connsiteX4" fmla="*/ 0 w 1081671"/>
                <a:gd name="connsiteY4" fmla="*/ 1465397 h 1967054"/>
                <a:gd name="connsiteX5" fmla="*/ 98145 w 1081671"/>
                <a:gd name="connsiteY5" fmla="*/ 1475291 h 1967054"/>
                <a:gd name="connsiteX6" fmla="*/ 589909 w 1081671"/>
                <a:gd name="connsiteY6" fmla="*/ 983527 h 1967054"/>
                <a:gd name="connsiteX7" fmla="*/ 98145 w 1081671"/>
                <a:gd name="connsiteY7" fmla="*/ 491763 h 1967054"/>
                <a:gd name="connsiteX8" fmla="*/ 0 w 1081671"/>
                <a:gd name="connsiteY8" fmla="*/ 501657 h 1967054"/>
                <a:gd name="connsiteX9" fmla="*/ 0 w 1081671"/>
                <a:gd name="connsiteY9" fmla="*/ 9894 h 196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1671" h="1967054">
                  <a:moveTo>
                    <a:pt x="98144" y="0"/>
                  </a:moveTo>
                  <a:cubicBezTo>
                    <a:pt x="641331" y="0"/>
                    <a:pt x="1081671" y="440340"/>
                    <a:pt x="1081671" y="983527"/>
                  </a:cubicBezTo>
                  <a:cubicBezTo>
                    <a:pt x="1081671" y="1526714"/>
                    <a:pt x="641331" y="1967054"/>
                    <a:pt x="98144" y="1967054"/>
                  </a:cubicBezTo>
                  <a:lnTo>
                    <a:pt x="0" y="1957160"/>
                  </a:lnTo>
                  <a:lnTo>
                    <a:pt x="0" y="1465397"/>
                  </a:lnTo>
                  <a:lnTo>
                    <a:pt x="98145" y="1475291"/>
                  </a:lnTo>
                  <a:cubicBezTo>
                    <a:pt x="369739" y="1475291"/>
                    <a:pt x="589909" y="1255121"/>
                    <a:pt x="589909" y="983527"/>
                  </a:cubicBezTo>
                  <a:cubicBezTo>
                    <a:pt x="589909" y="711933"/>
                    <a:pt x="369739" y="491763"/>
                    <a:pt x="98145" y="491763"/>
                  </a:cubicBezTo>
                  <a:lnTo>
                    <a:pt x="0" y="501657"/>
                  </a:lnTo>
                  <a:lnTo>
                    <a:pt x="0" y="9894"/>
                  </a:lnTo>
                  <a:close/>
                </a:path>
              </a:pathLst>
            </a:cu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132C1CBC-57F4-4A08-B8D7-452F33926849}"/>
                </a:ext>
              </a:extLst>
            </p:cNvPr>
            <p:cNvSpPr/>
            <p:nvPr/>
          </p:nvSpPr>
          <p:spPr>
            <a:xfrm>
              <a:off x="311394" y="1594149"/>
              <a:ext cx="855175" cy="30523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16067B-F2E9-4A17-A775-F846DB62177A}"/>
                </a:ext>
              </a:extLst>
            </p:cNvPr>
            <p:cNvSpPr txBox="1"/>
            <p:nvPr/>
          </p:nvSpPr>
          <p:spPr>
            <a:xfrm>
              <a:off x="562010" y="1630976"/>
              <a:ext cx="35394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16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학회</a:t>
              </a:r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E9720A1A-FFB4-4038-8FBF-873963334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68" y="2093189"/>
              <a:ext cx="855306" cy="1254115"/>
            </a:xfrm>
            <a:prstGeom prst="rect">
              <a:avLst/>
            </a:prstGeom>
          </p:spPr>
        </p:pic>
      </p:grpSp>
      <p:pic>
        <p:nvPicPr>
          <p:cNvPr id="1026" name="Picture 2" descr="Science | AAAS">
            <a:extLst>
              <a:ext uri="{FF2B5EF4-FFF2-40B4-BE49-F238E27FC236}">
                <a16:creationId xmlns:a16="http://schemas.microsoft.com/office/drawing/2014/main" id="{96FA80BD-55B5-4B8F-A891-0EB3CBAEB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13" y="1295113"/>
            <a:ext cx="1028509" cy="28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폭발: 14pt 18">
            <a:extLst>
              <a:ext uri="{FF2B5EF4-FFF2-40B4-BE49-F238E27FC236}">
                <a16:creationId xmlns:a16="http://schemas.microsoft.com/office/drawing/2014/main" id="{A550D515-D28B-4104-B3A8-90B2D6E895CA}"/>
              </a:ext>
            </a:extLst>
          </p:cNvPr>
          <p:cNvSpPr/>
          <p:nvPr/>
        </p:nvSpPr>
        <p:spPr>
          <a:xfrm>
            <a:off x="4641021" y="1478663"/>
            <a:ext cx="4617557" cy="1531906"/>
          </a:xfrm>
          <a:prstGeom prst="irregularSeal2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rgbClr val="FF9900"/>
                </a:solidFill>
              </a:rPr>
              <a:t>학술지의 급속한 </a:t>
            </a:r>
            <a:br>
              <a:rPr lang="en-US" altLang="ko-KR" dirty="0">
                <a:solidFill>
                  <a:srgbClr val="FF9900"/>
                </a:solidFill>
              </a:rPr>
            </a:br>
            <a:r>
              <a:rPr lang="ko-KR" altLang="en-US" dirty="0">
                <a:solidFill>
                  <a:srgbClr val="FF9900"/>
                </a:solidFill>
              </a:rPr>
              <a:t>상업화로 인한 </a:t>
            </a:r>
            <a:br>
              <a:rPr lang="en-US" altLang="ko-KR" dirty="0">
                <a:solidFill>
                  <a:srgbClr val="FF9900"/>
                </a:solidFill>
              </a:rPr>
            </a:br>
            <a:r>
              <a:rPr lang="ko-KR" altLang="en-US" dirty="0">
                <a:solidFill>
                  <a:srgbClr val="FF9900"/>
                </a:solidFill>
              </a:rPr>
              <a:t>학술지 위기 도래</a:t>
            </a:r>
          </a:p>
        </p:txBody>
      </p:sp>
    </p:spTree>
    <p:extLst>
      <p:ext uri="{BB962C8B-B14F-4D97-AF65-F5344CB8AC3E}">
        <p14:creationId xmlns:p14="http://schemas.microsoft.com/office/powerpoint/2010/main" val="1651842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686C1-9BE4-42B8-BCFE-46E05FF49103}"/>
              </a:ext>
            </a:extLst>
          </p:cNvPr>
          <p:cNvSpPr txBox="1"/>
          <p:nvPr/>
        </p:nvSpPr>
        <p:spPr>
          <a:xfrm>
            <a:off x="313230" y="4872550"/>
            <a:ext cx="3360215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SAFE</a:t>
            </a:r>
            <a:r>
              <a:rPr lang="ko-KR" altLang="en-US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는 부실 학술지를 판별할 수 있는</a:t>
            </a:r>
            <a:endParaRPr lang="en-US" altLang="ko-KR" spc="-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정보 제공 수단 가운데 하나일 뿐이며</a:t>
            </a:r>
            <a:endParaRPr lang="en-US" altLang="ko-KR" spc="-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부실학술 출판 관련 논쟁은</a:t>
            </a:r>
            <a:endParaRPr lang="en-US" altLang="ko-KR" spc="-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미래에도 계속될 것</a:t>
            </a:r>
            <a:endParaRPr lang="en-US" altLang="ko-KR" spc="-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21C97B-0EB5-4926-BD08-9D1C7080FF04}"/>
              </a:ext>
            </a:extLst>
          </p:cNvPr>
          <p:cNvSpPr txBox="1"/>
          <p:nvPr/>
        </p:nvSpPr>
        <p:spPr>
          <a:xfrm>
            <a:off x="6950471" y="2560435"/>
            <a:ext cx="33855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algn="ctr">
              <a:defRPr spc="-8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투명한 동료심사 결과를 공개하기 위한</a:t>
            </a:r>
            <a:endParaRPr lang="en-US" altLang="ko-KR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Open Peer Review 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등이</a:t>
            </a:r>
            <a:endParaRPr lang="en-US" altLang="ko-KR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새로운 대안이 될 수도 있음</a:t>
            </a:r>
            <a:endParaRPr lang="en-US" altLang="ko-KR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24270A-DAD5-4C31-ADC5-2184DC6F8052}"/>
              </a:ext>
            </a:extLst>
          </p:cNvPr>
          <p:cNvSpPr txBox="1"/>
          <p:nvPr/>
        </p:nvSpPr>
        <p:spPr>
          <a:xfrm>
            <a:off x="1858392" y="2560435"/>
            <a:ext cx="26914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부실학술출판 활동을 예방하며</a:t>
            </a:r>
            <a:endParaRPr lang="en-US" altLang="ko-KR" spc="-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en-US" altLang="ko-KR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OA</a:t>
            </a:r>
            <a:r>
              <a:rPr lang="ko-KR" altLang="en-US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 적극 권장할 수 있는</a:t>
            </a:r>
            <a:endParaRPr lang="en-US" altLang="ko-KR" spc="-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정책 개발 필요</a:t>
            </a:r>
            <a:endParaRPr lang="en-US" altLang="ko-KR" spc="-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6ED41F-5C4A-410B-9917-D6EE35A67B7B}"/>
              </a:ext>
            </a:extLst>
          </p:cNvPr>
          <p:cNvSpPr txBox="1"/>
          <p:nvPr/>
        </p:nvSpPr>
        <p:spPr>
          <a:xfrm>
            <a:off x="9106630" y="4872550"/>
            <a:ext cx="221054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JIF </a:t>
            </a:r>
            <a:r>
              <a:rPr lang="ko-KR" altLang="en-US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중심의 양적 평가에서</a:t>
            </a:r>
            <a:endParaRPr lang="en-US" altLang="ko-KR" spc="-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질적 평가로 전환 필요</a:t>
            </a:r>
            <a:endParaRPr lang="en-US" altLang="ko-KR" spc="-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88AD13CF-C12F-41D3-8D19-EFDDD4DA634D}"/>
              </a:ext>
            </a:extLst>
          </p:cNvPr>
          <p:cNvGrpSpPr/>
          <p:nvPr/>
        </p:nvGrpSpPr>
        <p:grpSpPr>
          <a:xfrm>
            <a:off x="3748088" y="2892476"/>
            <a:ext cx="4678119" cy="5037473"/>
            <a:chOff x="3748088" y="2892476"/>
            <a:chExt cx="4678119" cy="5037473"/>
          </a:xfrm>
        </p:grpSpPr>
        <p:sp>
          <p:nvSpPr>
            <p:cNvPr id="32" name="막힌 원호 31">
              <a:extLst>
                <a:ext uri="{FF2B5EF4-FFF2-40B4-BE49-F238E27FC236}">
                  <a16:creationId xmlns:a16="http://schemas.microsoft.com/office/drawing/2014/main" id="{ABC617B8-9E62-45F4-94C9-AB0832134E21}"/>
                </a:ext>
              </a:extLst>
            </p:cNvPr>
            <p:cNvSpPr/>
            <p:nvPr/>
          </p:nvSpPr>
          <p:spPr>
            <a:xfrm>
              <a:off x="3829050" y="3396049"/>
              <a:ext cx="4533900" cy="4533900"/>
            </a:xfrm>
            <a:prstGeom prst="blockArc">
              <a:avLst>
                <a:gd name="adj1" fmla="val 10800000"/>
                <a:gd name="adj2" fmla="val 0"/>
                <a:gd name="adj3" fmla="val 12878"/>
              </a:avLst>
            </a:prstGeom>
            <a:gradFill>
              <a:gsLst>
                <a:gs pos="0">
                  <a:srgbClr val="007DC7"/>
                </a:gs>
                <a:gs pos="100000">
                  <a:srgbClr val="1CA6C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ED97D605-A6FE-4FE3-BC08-08B465248C8E}"/>
                </a:ext>
              </a:extLst>
            </p:cNvPr>
            <p:cNvCxnSpPr>
              <a:cxnSpLocks/>
            </p:cNvCxnSpPr>
            <p:nvPr/>
          </p:nvCxnSpPr>
          <p:spPr>
            <a:xfrm>
              <a:off x="3876675" y="5017294"/>
              <a:ext cx="697706" cy="66675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6D679CC2-7E53-44DC-A40E-834E0FBA17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14555" y="5017294"/>
              <a:ext cx="697706" cy="66675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A92F2E66-6EE4-4708-8FFB-316972D37A34}"/>
                </a:ext>
              </a:extLst>
            </p:cNvPr>
            <p:cNvCxnSpPr>
              <a:cxnSpLocks/>
            </p:cNvCxnSpPr>
            <p:nvPr/>
          </p:nvCxnSpPr>
          <p:spPr>
            <a:xfrm>
              <a:off x="5076825" y="3583781"/>
              <a:ext cx="350044" cy="576263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D4588AB1-A136-42A3-B81B-8EB08115C6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9471" y="3583781"/>
              <a:ext cx="350044" cy="576263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99EC6010-F4FC-4EAA-A426-59D2D4AEAAA8}"/>
                </a:ext>
              </a:extLst>
            </p:cNvPr>
            <p:cNvCxnSpPr>
              <a:cxnSpLocks/>
            </p:cNvCxnSpPr>
            <p:nvPr/>
          </p:nvCxnSpPr>
          <p:spPr>
            <a:xfrm>
              <a:off x="3748088" y="5000625"/>
              <a:ext cx="764381" cy="80963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E52E3D3E-3000-479A-A3A4-7FF5F06A24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1826" y="5000625"/>
              <a:ext cx="764381" cy="80963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CE5D40B4-D2E4-4C58-87D9-47F5127C4A5A}"/>
                </a:ext>
              </a:extLst>
            </p:cNvPr>
            <p:cNvCxnSpPr>
              <a:cxnSpLocks/>
            </p:cNvCxnSpPr>
            <p:nvPr/>
          </p:nvCxnSpPr>
          <p:spPr>
            <a:xfrm>
              <a:off x="5003006" y="3450431"/>
              <a:ext cx="416719" cy="702469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A046E3E7-DD0D-4D56-9A80-96CCBDC6F9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78521" y="3450431"/>
              <a:ext cx="416719" cy="702469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그래픽 17">
              <a:extLst>
                <a:ext uri="{FF2B5EF4-FFF2-40B4-BE49-F238E27FC236}">
                  <a16:creationId xmlns:a16="http://schemas.microsoft.com/office/drawing/2014/main" id="{B7DC4115-DF22-4D95-805F-4B774BC02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55920" y="2892476"/>
              <a:ext cx="2080160" cy="265419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5E0E54D-294A-4932-90A6-2EB73A734F8A}"/>
              </a:ext>
            </a:extLst>
          </p:cNvPr>
          <p:cNvSpPr txBox="1"/>
          <p:nvPr/>
        </p:nvSpPr>
        <p:spPr>
          <a:xfrm>
            <a:off x="3826789" y="5481317"/>
            <a:ext cx="4538423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algn="ctr">
              <a:defRPr sz="2400" spc="-7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r>
              <a:rPr lang="ko-KR" altLang="en-US" sz="28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연구자 스스로</a:t>
            </a:r>
            <a:endParaRPr lang="en-US" altLang="ko-KR" sz="28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sz="28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판단할 수 있는 능력을 키워야 함</a:t>
            </a:r>
            <a:endParaRPr lang="en-US" altLang="ko-KR" sz="28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F7ACBA85-2468-44C0-9797-8C6B0F957462}"/>
              </a:ext>
            </a:extLst>
          </p:cNvPr>
          <p:cNvGrpSpPr/>
          <p:nvPr/>
        </p:nvGrpSpPr>
        <p:grpSpPr>
          <a:xfrm>
            <a:off x="802748" y="3518615"/>
            <a:ext cx="1932326" cy="1246909"/>
            <a:chOff x="802748" y="3518615"/>
            <a:chExt cx="1932326" cy="1246909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6BAA1332-969B-40C9-933A-BCD9E3AAEC55}"/>
                </a:ext>
              </a:extLst>
            </p:cNvPr>
            <p:cNvSpPr/>
            <p:nvPr/>
          </p:nvSpPr>
          <p:spPr>
            <a:xfrm>
              <a:off x="1369883" y="3518615"/>
              <a:ext cx="1246909" cy="1246909"/>
            </a:xfrm>
            <a:prstGeom prst="ellipse">
              <a:avLst/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20" name="그래픽 19">
              <a:extLst>
                <a:ext uri="{FF2B5EF4-FFF2-40B4-BE49-F238E27FC236}">
                  <a16:creationId xmlns:a16="http://schemas.microsoft.com/office/drawing/2014/main" id="{41320A3B-E013-4CDD-8F35-E0BD3BEC3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1600" y="3572328"/>
              <a:ext cx="1483474" cy="1139483"/>
            </a:xfrm>
            <a:prstGeom prst="rect">
              <a:avLst/>
            </a:prstGeom>
          </p:spPr>
        </p:pic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DD014B82-3FEF-4A0D-AF6D-DCAC7C3944E8}"/>
                </a:ext>
              </a:extLst>
            </p:cNvPr>
            <p:cNvSpPr/>
            <p:nvPr/>
          </p:nvSpPr>
          <p:spPr>
            <a:xfrm>
              <a:off x="802748" y="3991055"/>
              <a:ext cx="349139" cy="302028"/>
            </a:xfrm>
            <a:custGeom>
              <a:avLst/>
              <a:gdLst/>
              <a:ahLst/>
              <a:cxnLst/>
              <a:rect l="l" t="t" r="r" b="b"/>
              <a:pathLst>
                <a:path w="349139" h="302028">
                  <a:moveTo>
                    <a:pt x="109957" y="56035"/>
                  </a:moveTo>
                  <a:cubicBezTo>
                    <a:pt x="95155" y="56035"/>
                    <a:pt x="83231" y="64023"/>
                    <a:pt x="74186" y="80000"/>
                  </a:cubicBezTo>
                  <a:cubicBezTo>
                    <a:pt x="65140" y="95977"/>
                    <a:pt x="60617" y="119707"/>
                    <a:pt x="60617" y="151190"/>
                  </a:cubicBezTo>
                  <a:cubicBezTo>
                    <a:pt x="60617" y="182438"/>
                    <a:pt x="65140" y="206051"/>
                    <a:pt x="74186" y="222027"/>
                  </a:cubicBezTo>
                  <a:cubicBezTo>
                    <a:pt x="83231" y="238004"/>
                    <a:pt x="95155" y="245992"/>
                    <a:pt x="109957" y="245992"/>
                  </a:cubicBezTo>
                  <a:cubicBezTo>
                    <a:pt x="124758" y="245992"/>
                    <a:pt x="136682" y="238004"/>
                    <a:pt x="145728" y="222027"/>
                  </a:cubicBezTo>
                  <a:cubicBezTo>
                    <a:pt x="154773" y="206051"/>
                    <a:pt x="159296" y="182438"/>
                    <a:pt x="159296" y="151190"/>
                  </a:cubicBezTo>
                  <a:cubicBezTo>
                    <a:pt x="159296" y="119707"/>
                    <a:pt x="154773" y="95977"/>
                    <a:pt x="145728" y="80000"/>
                  </a:cubicBezTo>
                  <a:cubicBezTo>
                    <a:pt x="136682" y="64023"/>
                    <a:pt x="124758" y="56035"/>
                    <a:pt x="109957" y="56035"/>
                  </a:cubicBezTo>
                  <a:close/>
                  <a:moveTo>
                    <a:pt x="234601" y="7753"/>
                  </a:moveTo>
                  <a:lnTo>
                    <a:pt x="349139" y="7753"/>
                  </a:lnTo>
                  <a:lnTo>
                    <a:pt x="349139" y="294979"/>
                  </a:lnTo>
                  <a:lnTo>
                    <a:pt x="285350" y="294979"/>
                  </a:lnTo>
                  <a:lnTo>
                    <a:pt x="285350" y="63436"/>
                  </a:lnTo>
                  <a:lnTo>
                    <a:pt x="234601" y="63436"/>
                  </a:lnTo>
                  <a:close/>
                  <a:moveTo>
                    <a:pt x="109957" y="0"/>
                  </a:moveTo>
                  <a:cubicBezTo>
                    <a:pt x="131337" y="0"/>
                    <a:pt x="150309" y="5697"/>
                    <a:pt x="166873" y="17092"/>
                  </a:cubicBezTo>
                  <a:cubicBezTo>
                    <a:pt x="183437" y="28487"/>
                    <a:pt x="196418" y="45521"/>
                    <a:pt x="205816" y="68194"/>
                  </a:cubicBezTo>
                  <a:cubicBezTo>
                    <a:pt x="215214" y="90867"/>
                    <a:pt x="219913" y="118532"/>
                    <a:pt x="219913" y="151190"/>
                  </a:cubicBezTo>
                  <a:cubicBezTo>
                    <a:pt x="219913" y="183848"/>
                    <a:pt x="215214" y="211455"/>
                    <a:pt x="205816" y="234010"/>
                  </a:cubicBezTo>
                  <a:cubicBezTo>
                    <a:pt x="196418" y="256565"/>
                    <a:pt x="183437" y="273540"/>
                    <a:pt x="166873" y="284935"/>
                  </a:cubicBezTo>
                  <a:cubicBezTo>
                    <a:pt x="150309" y="296330"/>
                    <a:pt x="131337" y="302028"/>
                    <a:pt x="109957" y="302028"/>
                  </a:cubicBezTo>
                  <a:cubicBezTo>
                    <a:pt x="88576" y="302028"/>
                    <a:pt x="69604" y="296330"/>
                    <a:pt x="53040" y="284935"/>
                  </a:cubicBezTo>
                  <a:cubicBezTo>
                    <a:pt x="36476" y="273540"/>
                    <a:pt x="23495" y="256565"/>
                    <a:pt x="14097" y="234010"/>
                  </a:cubicBezTo>
                  <a:cubicBezTo>
                    <a:pt x="4699" y="211455"/>
                    <a:pt x="0" y="183848"/>
                    <a:pt x="0" y="151190"/>
                  </a:cubicBezTo>
                  <a:cubicBezTo>
                    <a:pt x="0" y="118532"/>
                    <a:pt x="4699" y="90867"/>
                    <a:pt x="14097" y="68194"/>
                  </a:cubicBezTo>
                  <a:cubicBezTo>
                    <a:pt x="23495" y="45521"/>
                    <a:pt x="36476" y="28487"/>
                    <a:pt x="53040" y="17092"/>
                  </a:cubicBezTo>
                  <a:cubicBezTo>
                    <a:pt x="69604" y="5697"/>
                    <a:pt x="88576" y="0"/>
                    <a:pt x="109957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DF1C6831-0C4F-48E2-A790-B93CAF915247}"/>
              </a:ext>
            </a:extLst>
          </p:cNvPr>
          <p:cNvGrpSpPr/>
          <p:nvPr/>
        </p:nvGrpSpPr>
        <p:grpSpPr>
          <a:xfrm>
            <a:off x="1993337" y="1206500"/>
            <a:ext cx="1834230" cy="1246909"/>
            <a:chOff x="1993337" y="1206500"/>
            <a:chExt cx="1834230" cy="1246909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FE077A94-F73F-4BE6-8680-3BF488E313E8}"/>
                </a:ext>
              </a:extLst>
            </p:cNvPr>
            <p:cNvSpPr/>
            <p:nvPr/>
          </p:nvSpPr>
          <p:spPr>
            <a:xfrm>
              <a:off x="2580658" y="1206500"/>
              <a:ext cx="1246909" cy="1246909"/>
            </a:xfrm>
            <a:prstGeom prst="ellipse">
              <a:avLst/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21" name="그래픽 20">
              <a:extLst>
                <a:ext uri="{FF2B5EF4-FFF2-40B4-BE49-F238E27FC236}">
                  <a16:creationId xmlns:a16="http://schemas.microsoft.com/office/drawing/2014/main" id="{28B918C2-309B-4657-AB45-75C7AD2C4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46900" y="1339417"/>
              <a:ext cx="1114425" cy="981075"/>
            </a:xfrm>
            <a:prstGeom prst="rect">
              <a:avLst/>
            </a:prstGeom>
          </p:spPr>
        </p:pic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29CD387B-CF8F-40B5-B8C2-B1A793BD1676}"/>
                </a:ext>
              </a:extLst>
            </p:cNvPr>
            <p:cNvSpPr/>
            <p:nvPr/>
          </p:nvSpPr>
          <p:spPr>
            <a:xfrm>
              <a:off x="1993337" y="1678940"/>
              <a:ext cx="445703" cy="302028"/>
            </a:xfrm>
            <a:custGeom>
              <a:avLst/>
              <a:gdLst/>
              <a:ahLst/>
              <a:cxnLst/>
              <a:rect l="l" t="t" r="r" b="b"/>
              <a:pathLst>
                <a:path w="445703" h="302028">
                  <a:moveTo>
                    <a:pt x="109957" y="56035"/>
                  </a:moveTo>
                  <a:cubicBezTo>
                    <a:pt x="95155" y="56035"/>
                    <a:pt x="83231" y="64024"/>
                    <a:pt x="74186" y="80000"/>
                  </a:cubicBezTo>
                  <a:cubicBezTo>
                    <a:pt x="65140" y="95977"/>
                    <a:pt x="60617" y="119707"/>
                    <a:pt x="60617" y="151190"/>
                  </a:cubicBezTo>
                  <a:cubicBezTo>
                    <a:pt x="60617" y="182438"/>
                    <a:pt x="65140" y="206051"/>
                    <a:pt x="74186" y="222027"/>
                  </a:cubicBezTo>
                  <a:cubicBezTo>
                    <a:pt x="83231" y="238004"/>
                    <a:pt x="95155" y="245992"/>
                    <a:pt x="109957" y="245992"/>
                  </a:cubicBezTo>
                  <a:cubicBezTo>
                    <a:pt x="124758" y="245992"/>
                    <a:pt x="136682" y="238004"/>
                    <a:pt x="145728" y="222027"/>
                  </a:cubicBezTo>
                  <a:cubicBezTo>
                    <a:pt x="154773" y="206051"/>
                    <a:pt x="159296" y="182438"/>
                    <a:pt x="159296" y="151190"/>
                  </a:cubicBezTo>
                  <a:cubicBezTo>
                    <a:pt x="159296" y="119707"/>
                    <a:pt x="154773" y="95977"/>
                    <a:pt x="145728" y="80000"/>
                  </a:cubicBezTo>
                  <a:cubicBezTo>
                    <a:pt x="136682" y="64024"/>
                    <a:pt x="124758" y="56035"/>
                    <a:pt x="109957" y="56035"/>
                  </a:cubicBezTo>
                  <a:close/>
                  <a:moveTo>
                    <a:pt x="337509" y="0"/>
                  </a:moveTo>
                  <a:cubicBezTo>
                    <a:pt x="358654" y="0"/>
                    <a:pt x="376922" y="3876"/>
                    <a:pt x="392311" y="11630"/>
                  </a:cubicBezTo>
                  <a:cubicBezTo>
                    <a:pt x="407700" y="19383"/>
                    <a:pt x="419506" y="30073"/>
                    <a:pt x="427730" y="43700"/>
                  </a:cubicBezTo>
                  <a:cubicBezTo>
                    <a:pt x="435953" y="57327"/>
                    <a:pt x="440065" y="72834"/>
                    <a:pt x="440065" y="90220"/>
                  </a:cubicBezTo>
                  <a:cubicBezTo>
                    <a:pt x="440065" y="100558"/>
                    <a:pt x="438126" y="110602"/>
                    <a:pt x="434250" y="120353"/>
                  </a:cubicBezTo>
                  <a:cubicBezTo>
                    <a:pt x="430373" y="130103"/>
                    <a:pt x="423794" y="141146"/>
                    <a:pt x="414514" y="153481"/>
                  </a:cubicBezTo>
                  <a:cubicBezTo>
                    <a:pt x="405233" y="165816"/>
                    <a:pt x="392135" y="180676"/>
                    <a:pt x="375218" y="198063"/>
                  </a:cubicBezTo>
                  <a:lnTo>
                    <a:pt x="333985" y="240706"/>
                  </a:lnTo>
                  <a:lnTo>
                    <a:pt x="445703" y="240706"/>
                  </a:lnTo>
                  <a:lnTo>
                    <a:pt x="445703" y="294979"/>
                  </a:lnTo>
                  <a:lnTo>
                    <a:pt x="240240" y="294979"/>
                  </a:lnTo>
                  <a:lnTo>
                    <a:pt x="240240" y="258327"/>
                  </a:lnTo>
                  <a:lnTo>
                    <a:pt x="334337" y="161410"/>
                  </a:lnTo>
                  <a:cubicBezTo>
                    <a:pt x="350549" y="144729"/>
                    <a:pt x="361709" y="131043"/>
                    <a:pt x="367817" y="120353"/>
                  </a:cubicBezTo>
                  <a:cubicBezTo>
                    <a:pt x="373926" y="109663"/>
                    <a:pt x="376980" y="99853"/>
                    <a:pt x="376980" y="90925"/>
                  </a:cubicBezTo>
                  <a:cubicBezTo>
                    <a:pt x="376980" y="79883"/>
                    <a:pt x="373750" y="71248"/>
                    <a:pt x="367289" y="65022"/>
                  </a:cubicBezTo>
                  <a:cubicBezTo>
                    <a:pt x="360828" y="58796"/>
                    <a:pt x="350901" y="55683"/>
                    <a:pt x="337509" y="55683"/>
                  </a:cubicBezTo>
                  <a:cubicBezTo>
                    <a:pt x="325057" y="55683"/>
                    <a:pt x="315247" y="59912"/>
                    <a:pt x="308081" y="68370"/>
                  </a:cubicBezTo>
                  <a:cubicBezTo>
                    <a:pt x="300915" y="76828"/>
                    <a:pt x="297332" y="86931"/>
                    <a:pt x="297332" y="98679"/>
                  </a:cubicBezTo>
                  <a:lnTo>
                    <a:pt x="234248" y="98679"/>
                  </a:lnTo>
                  <a:cubicBezTo>
                    <a:pt x="234248" y="80118"/>
                    <a:pt x="238654" y="63319"/>
                    <a:pt x="247464" y="48282"/>
                  </a:cubicBezTo>
                  <a:cubicBezTo>
                    <a:pt x="256275" y="33245"/>
                    <a:pt x="268492" y="21439"/>
                    <a:pt x="284117" y="12863"/>
                  </a:cubicBezTo>
                  <a:cubicBezTo>
                    <a:pt x="299741" y="4287"/>
                    <a:pt x="317538" y="0"/>
                    <a:pt x="337509" y="0"/>
                  </a:cubicBezTo>
                  <a:close/>
                  <a:moveTo>
                    <a:pt x="109957" y="0"/>
                  </a:moveTo>
                  <a:cubicBezTo>
                    <a:pt x="131337" y="0"/>
                    <a:pt x="150309" y="5697"/>
                    <a:pt x="166873" y="17092"/>
                  </a:cubicBezTo>
                  <a:cubicBezTo>
                    <a:pt x="183437" y="28487"/>
                    <a:pt x="196418" y="45521"/>
                    <a:pt x="205816" y="68194"/>
                  </a:cubicBezTo>
                  <a:cubicBezTo>
                    <a:pt x="215214" y="90867"/>
                    <a:pt x="219913" y="118532"/>
                    <a:pt x="219913" y="151190"/>
                  </a:cubicBezTo>
                  <a:cubicBezTo>
                    <a:pt x="219913" y="183848"/>
                    <a:pt x="215214" y="211455"/>
                    <a:pt x="205816" y="234010"/>
                  </a:cubicBezTo>
                  <a:cubicBezTo>
                    <a:pt x="196418" y="256565"/>
                    <a:pt x="183437" y="273540"/>
                    <a:pt x="166873" y="284935"/>
                  </a:cubicBezTo>
                  <a:cubicBezTo>
                    <a:pt x="150309" y="296330"/>
                    <a:pt x="131337" y="302028"/>
                    <a:pt x="109957" y="302028"/>
                  </a:cubicBezTo>
                  <a:cubicBezTo>
                    <a:pt x="88576" y="302028"/>
                    <a:pt x="69604" y="296330"/>
                    <a:pt x="53040" y="284935"/>
                  </a:cubicBezTo>
                  <a:cubicBezTo>
                    <a:pt x="36476" y="273540"/>
                    <a:pt x="23495" y="256565"/>
                    <a:pt x="14097" y="234010"/>
                  </a:cubicBezTo>
                  <a:cubicBezTo>
                    <a:pt x="4699" y="211455"/>
                    <a:pt x="0" y="183848"/>
                    <a:pt x="0" y="151190"/>
                  </a:cubicBezTo>
                  <a:cubicBezTo>
                    <a:pt x="0" y="118532"/>
                    <a:pt x="4699" y="90867"/>
                    <a:pt x="14097" y="68194"/>
                  </a:cubicBezTo>
                  <a:cubicBezTo>
                    <a:pt x="23495" y="45521"/>
                    <a:pt x="36476" y="28487"/>
                    <a:pt x="53040" y="17092"/>
                  </a:cubicBezTo>
                  <a:cubicBezTo>
                    <a:pt x="69604" y="5697"/>
                    <a:pt x="88576" y="0"/>
                    <a:pt x="109957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76A79073-2823-4CE9-9936-356A53D07BD5}"/>
              </a:ext>
            </a:extLst>
          </p:cNvPr>
          <p:cNvGrpSpPr/>
          <p:nvPr/>
        </p:nvGrpSpPr>
        <p:grpSpPr>
          <a:xfrm>
            <a:off x="8019788" y="1206500"/>
            <a:ext cx="1922982" cy="1246909"/>
            <a:chOff x="8019788" y="1206500"/>
            <a:chExt cx="1922982" cy="1246909"/>
          </a:xfrm>
        </p:grpSpPr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BD47D8A3-9566-41AD-858D-1A61A8B41D97}"/>
                </a:ext>
              </a:extLst>
            </p:cNvPr>
            <p:cNvSpPr/>
            <p:nvPr/>
          </p:nvSpPr>
          <p:spPr>
            <a:xfrm>
              <a:off x="8019788" y="1206500"/>
              <a:ext cx="1246909" cy="1246909"/>
            </a:xfrm>
            <a:prstGeom prst="ellipse">
              <a:avLst/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22" name="그래픽 21">
              <a:extLst>
                <a:ext uri="{FF2B5EF4-FFF2-40B4-BE49-F238E27FC236}">
                  <a16:creationId xmlns:a16="http://schemas.microsoft.com/office/drawing/2014/main" id="{54D6C12C-3029-4BE6-A483-446541569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76505" y="1339417"/>
              <a:ext cx="1133475" cy="981075"/>
            </a:xfrm>
            <a:prstGeom prst="rect">
              <a:avLst/>
            </a:prstGeom>
          </p:spPr>
        </p:pic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B5EB47EE-EF8C-4963-A510-78A93D027AF8}"/>
                </a:ext>
              </a:extLst>
            </p:cNvPr>
            <p:cNvSpPr/>
            <p:nvPr/>
          </p:nvSpPr>
          <p:spPr>
            <a:xfrm>
              <a:off x="9495305" y="1678940"/>
              <a:ext cx="447465" cy="302028"/>
            </a:xfrm>
            <a:custGeom>
              <a:avLst/>
              <a:gdLst/>
              <a:ahLst/>
              <a:cxnLst/>
              <a:rect l="l" t="t" r="r" b="b"/>
              <a:pathLst>
                <a:path w="447465" h="302028">
                  <a:moveTo>
                    <a:pt x="109957" y="56035"/>
                  </a:moveTo>
                  <a:cubicBezTo>
                    <a:pt x="95155" y="56035"/>
                    <a:pt x="83231" y="64024"/>
                    <a:pt x="74186" y="80000"/>
                  </a:cubicBezTo>
                  <a:cubicBezTo>
                    <a:pt x="65140" y="95977"/>
                    <a:pt x="60617" y="119707"/>
                    <a:pt x="60617" y="151190"/>
                  </a:cubicBezTo>
                  <a:cubicBezTo>
                    <a:pt x="60617" y="182438"/>
                    <a:pt x="65140" y="206051"/>
                    <a:pt x="74186" y="222027"/>
                  </a:cubicBezTo>
                  <a:cubicBezTo>
                    <a:pt x="83231" y="238004"/>
                    <a:pt x="95155" y="245992"/>
                    <a:pt x="109957" y="245992"/>
                  </a:cubicBezTo>
                  <a:cubicBezTo>
                    <a:pt x="124758" y="245992"/>
                    <a:pt x="136682" y="238004"/>
                    <a:pt x="145728" y="222027"/>
                  </a:cubicBezTo>
                  <a:cubicBezTo>
                    <a:pt x="154773" y="206051"/>
                    <a:pt x="159296" y="182438"/>
                    <a:pt x="159296" y="151190"/>
                  </a:cubicBezTo>
                  <a:cubicBezTo>
                    <a:pt x="159296" y="119707"/>
                    <a:pt x="154773" y="95977"/>
                    <a:pt x="145728" y="80000"/>
                  </a:cubicBezTo>
                  <a:cubicBezTo>
                    <a:pt x="136682" y="64024"/>
                    <a:pt x="124758" y="56035"/>
                    <a:pt x="109957" y="56035"/>
                  </a:cubicBezTo>
                  <a:close/>
                  <a:moveTo>
                    <a:pt x="338919" y="0"/>
                  </a:moveTo>
                  <a:cubicBezTo>
                    <a:pt x="358654" y="0"/>
                    <a:pt x="376158" y="3641"/>
                    <a:pt x="391430" y="10925"/>
                  </a:cubicBezTo>
                  <a:cubicBezTo>
                    <a:pt x="406702" y="18208"/>
                    <a:pt x="418567" y="28370"/>
                    <a:pt x="427025" y="41410"/>
                  </a:cubicBezTo>
                  <a:cubicBezTo>
                    <a:pt x="435483" y="54449"/>
                    <a:pt x="439712" y="69427"/>
                    <a:pt x="439712" y="86344"/>
                  </a:cubicBezTo>
                  <a:cubicBezTo>
                    <a:pt x="439712" y="96917"/>
                    <a:pt x="437421" y="106667"/>
                    <a:pt x="432840" y="115595"/>
                  </a:cubicBezTo>
                  <a:cubicBezTo>
                    <a:pt x="428258" y="124523"/>
                    <a:pt x="422267" y="131807"/>
                    <a:pt x="414866" y="137445"/>
                  </a:cubicBezTo>
                  <a:cubicBezTo>
                    <a:pt x="407465" y="143084"/>
                    <a:pt x="399653" y="146608"/>
                    <a:pt x="391430" y="148018"/>
                  </a:cubicBezTo>
                  <a:cubicBezTo>
                    <a:pt x="400593" y="149428"/>
                    <a:pt x="409462" y="152952"/>
                    <a:pt x="418038" y="158591"/>
                  </a:cubicBezTo>
                  <a:cubicBezTo>
                    <a:pt x="426614" y="164230"/>
                    <a:pt x="433662" y="171631"/>
                    <a:pt x="439184" y="180794"/>
                  </a:cubicBezTo>
                  <a:cubicBezTo>
                    <a:pt x="444705" y="189957"/>
                    <a:pt x="447465" y="200412"/>
                    <a:pt x="447465" y="212160"/>
                  </a:cubicBezTo>
                  <a:cubicBezTo>
                    <a:pt x="447465" y="230251"/>
                    <a:pt x="442766" y="246051"/>
                    <a:pt x="433369" y="259561"/>
                  </a:cubicBezTo>
                  <a:cubicBezTo>
                    <a:pt x="423970" y="273070"/>
                    <a:pt x="411224" y="283526"/>
                    <a:pt x="395130" y="290926"/>
                  </a:cubicBezTo>
                  <a:cubicBezTo>
                    <a:pt x="379036" y="298327"/>
                    <a:pt x="361004" y="302028"/>
                    <a:pt x="341033" y="302028"/>
                  </a:cubicBezTo>
                  <a:cubicBezTo>
                    <a:pt x="309785" y="302028"/>
                    <a:pt x="284763" y="293922"/>
                    <a:pt x="265967" y="277711"/>
                  </a:cubicBezTo>
                  <a:cubicBezTo>
                    <a:pt x="247171" y="261499"/>
                    <a:pt x="236598" y="239414"/>
                    <a:pt x="234248" y="211455"/>
                  </a:cubicBezTo>
                  <a:lnTo>
                    <a:pt x="297332" y="211455"/>
                  </a:lnTo>
                  <a:cubicBezTo>
                    <a:pt x="298507" y="223202"/>
                    <a:pt x="302795" y="232248"/>
                    <a:pt x="310196" y="238591"/>
                  </a:cubicBezTo>
                  <a:cubicBezTo>
                    <a:pt x="317597" y="244935"/>
                    <a:pt x="327876" y="248107"/>
                    <a:pt x="341033" y="248107"/>
                  </a:cubicBezTo>
                  <a:cubicBezTo>
                    <a:pt x="354190" y="248107"/>
                    <a:pt x="364822" y="244818"/>
                    <a:pt x="372928" y="238239"/>
                  </a:cubicBezTo>
                  <a:cubicBezTo>
                    <a:pt x="381033" y="231660"/>
                    <a:pt x="385086" y="223085"/>
                    <a:pt x="385086" y="212512"/>
                  </a:cubicBezTo>
                  <a:cubicBezTo>
                    <a:pt x="385086" y="200764"/>
                    <a:pt x="380563" y="191719"/>
                    <a:pt x="371518" y="185375"/>
                  </a:cubicBezTo>
                  <a:cubicBezTo>
                    <a:pt x="362472" y="179032"/>
                    <a:pt x="350314" y="175860"/>
                    <a:pt x="335042" y="175860"/>
                  </a:cubicBezTo>
                  <a:lnTo>
                    <a:pt x="306496" y="175860"/>
                  </a:lnTo>
                  <a:lnTo>
                    <a:pt x="306496" y="123701"/>
                  </a:lnTo>
                  <a:lnTo>
                    <a:pt x="335042" y="123701"/>
                  </a:lnTo>
                  <a:cubicBezTo>
                    <a:pt x="347964" y="123701"/>
                    <a:pt x="358126" y="120470"/>
                    <a:pt x="365527" y="114009"/>
                  </a:cubicBezTo>
                  <a:cubicBezTo>
                    <a:pt x="372928" y="107548"/>
                    <a:pt x="376628" y="98796"/>
                    <a:pt x="376628" y="87753"/>
                  </a:cubicBezTo>
                  <a:cubicBezTo>
                    <a:pt x="376628" y="77181"/>
                    <a:pt x="373280" y="68840"/>
                    <a:pt x="366584" y="62731"/>
                  </a:cubicBezTo>
                  <a:cubicBezTo>
                    <a:pt x="359888" y="56623"/>
                    <a:pt x="350549" y="53568"/>
                    <a:pt x="338566" y="53568"/>
                  </a:cubicBezTo>
                  <a:cubicBezTo>
                    <a:pt x="326819" y="53568"/>
                    <a:pt x="317773" y="57562"/>
                    <a:pt x="311429" y="65551"/>
                  </a:cubicBezTo>
                  <a:cubicBezTo>
                    <a:pt x="305086" y="73539"/>
                    <a:pt x="301914" y="83054"/>
                    <a:pt x="301914" y="94097"/>
                  </a:cubicBezTo>
                  <a:lnTo>
                    <a:pt x="238830" y="94097"/>
                  </a:lnTo>
                  <a:cubicBezTo>
                    <a:pt x="238830" y="76006"/>
                    <a:pt x="243059" y="59853"/>
                    <a:pt x="251517" y="45639"/>
                  </a:cubicBezTo>
                  <a:cubicBezTo>
                    <a:pt x="259975" y="31424"/>
                    <a:pt x="271840" y="20264"/>
                    <a:pt x="287112" y="12158"/>
                  </a:cubicBezTo>
                  <a:cubicBezTo>
                    <a:pt x="302384" y="4053"/>
                    <a:pt x="319653" y="0"/>
                    <a:pt x="338919" y="0"/>
                  </a:cubicBezTo>
                  <a:close/>
                  <a:moveTo>
                    <a:pt x="109957" y="0"/>
                  </a:moveTo>
                  <a:cubicBezTo>
                    <a:pt x="131337" y="0"/>
                    <a:pt x="150309" y="5697"/>
                    <a:pt x="166873" y="17092"/>
                  </a:cubicBezTo>
                  <a:cubicBezTo>
                    <a:pt x="183437" y="28487"/>
                    <a:pt x="196418" y="45521"/>
                    <a:pt x="205816" y="68194"/>
                  </a:cubicBezTo>
                  <a:cubicBezTo>
                    <a:pt x="215214" y="90867"/>
                    <a:pt x="219913" y="118532"/>
                    <a:pt x="219913" y="151190"/>
                  </a:cubicBezTo>
                  <a:cubicBezTo>
                    <a:pt x="219913" y="183848"/>
                    <a:pt x="215214" y="211455"/>
                    <a:pt x="205816" y="234010"/>
                  </a:cubicBezTo>
                  <a:cubicBezTo>
                    <a:pt x="196418" y="256565"/>
                    <a:pt x="183437" y="273540"/>
                    <a:pt x="166873" y="284935"/>
                  </a:cubicBezTo>
                  <a:cubicBezTo>
                    <a:pt x="150309" y="296330"/>
                    <a:pt x="131337" y="302028"/>
                    <a:pt x="109957" y="302028"/>
                  </a:cubicBezTo>
                  <a:cubicBezTo>
                    <a:pt x="88576" y="302028"/>
                    <a:pt x="69604" y="296330"/>
                    <a:pt x="53040" y="284935"/>
                  </a:cubicBezTo>
                  <a:cubicBezTo>
                    <a:pt x="36476" y="273540"/>
                    <a:pt x="23495" y="256565"/>
                    <a:pt x="14097" y="234010"/>
                  </a:cubicBezTo>
                  <a:cubicBezTo>
                    <a:pt x="4699" y="211455"/>
                    <a:pt x="0" y="183848"/>
                    <a:pt x="0" y="151190"/>
                  </a:cubicBezTo>
                  <a:cubicBezTo>
                    <a:pt x="0" y="118532"/>
                    <a:pt x="4699" y="90867"/>
                    <a:pt x="14097" y="68194"/>
                  </a:cubicBezTo>
                  <a:cubicBezTo>
                    <a:pt x="23495" y="45521"/>
                    <a:pt x="36476" y="28487"/>
                    <a:pt x="53040" y="17092"/>
                  </a:cubicBezTo>
                  <a:cubicBezTo>
                    <a:pt x="69604" y="5697"/>
                    <a:pt x="88576" y="0"/>
                    <a:pt x="109957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43D0D4D2-7716-42C5-98D4-85678EB7AC50}"/>
              </a:ext>
            </a:extLst>
          </p:cNvPr>
          <p:cNvGrpSpPr/>
          <p:nvPr/>
        </p:nvGrpSpPr>
        <p:grpSpPr>
          <a:xfrm>
            <a:off x="9588446" y="3518615"/>
            <a:ext cx="1940992" cy="1246909"/>
            <a:chOff x="9588446" y="3518615"/>
            <a:chExt cx="1940992" cy="1246909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F335F0E9-D9DF-43E4-AB07-C557C4F63626}"/>
                </a:ext>
              </a:extLst>
            </p:cNvPr>
            <p:cNvSpPr/>
            <p:nvPr/>
          </p:nvSpPr>
          <p:spPr>
            <a:xfrm>
              <a:off x="9588446" y="3518615"/>
              <a:ext cx="1246909" cy="1246909"/>
            </a:xfrm>
            <a:prstGeom prst="ellipse">
              <a:avLst/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23" name="그래픽 22">
              <a:extLst>
                <a:ext uri="{FF2B5EF4-FFF2-40B4-BE49-F238E27FC236}">
                  <a16:creationId xmlns:a16="http://schemas.microsoft.com/office/drawing/2014/main" id="{D84A8399-8AC7-40C2-8032-699795506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719038" y="3560603"/>
              <a:ext cx="985724" cy="1162932"/>
            </a:xfrm>
            <a:prstGeom prst="rect">
              <a:avLst/>
            </a:prstGeom>
          </p:spPr>
        </p:pic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8AAC3D58-32DF-44BC-85D9-52DD79E73493}"/>
                </a:ext>
              </a:extLst>
            </p:cNvPr>
            <p:cNvSpPr/>
            <p:nvPr/>
          </p:nvSpPr>
          <p:spPr>
            <a:xfrm>
              <a:off x="11069638" y="3991055"/>
              <a:ext cx="459800" cy="302028"/>
            </a:xfrm>
            <a:custGeom>
              <a:avLst/>
              <a:gdLst/>
              <a:ahLst/>
              <a:cxnLst/>
              <a:rect l="l" t="t" r="r" b="b"/>
              <a:pathLst>
                <a:path w="459800" h="302028">
                  <a:moveTo>
                    <a:pt x="361474" y="73656"/>
                  </a:moveTo>
                  <a:lnTo>
                    <a:pt x="293808" y="184318"/>
                  </a:lnTo>
                  <a:lnTo>
                    <a:pt x="361474" y="184318"/>
                  </a:lnTo>
                  <a:close/>
                  <a:moveTo>
                    <a:pt x="109957" y="56035"/>
                  </a:moveTo>
                  <a:cubicBezTo>
                    <a:pt x="95155" y="56035"/>
                    <a:pt x="83231" y="64024"/>
                    <a:pt x="74186" y="80000"/>
                  </a:cubicBezTo>
                  <a:cubicBezTo>
                    <a:pt x="65140" y="95977"/>
                    <a:pt x="60617" y="119707"/>
                    <a:pt x="60617" y="151190"/>
                  </a:cubicBezTo>
                  <a:cubicBezTo>
                    <a:pt x="60617" y="182438"/>
                    <a:pt x="65140" y="206051"/>
                    <a:pt x="74186" y="222027"/>
                  </a:cubicBezTo>
                  <a:cubicBezTo>
                    <a:pt x="83231" y="238004"/>
                    <a:pt x="95155" y="245992"/>
                    <a:pt x="109957" y="245992"/>
                  </a:cubicBezTo>
                  <a:cubicBezTo>
                    <a:pt x="124758" y="245992"/>
                    <a:pt x="136682" y="238004"/>
                    <a:pt x="145728" y="222027"/>
                  </a:cubicBezTo>
                  <a:cubicBezTo>
                    <a:pt x="154773" y="206051"/>
                    <a:pt x="159296" y="182438"/>
                    <a:pt x="159296" y="151190"/>
                  </a:cubicBezTo>
                  <a:cubicBezTo>
                    <a:pt x="159296" y="119707"/>
                    <a:pt x="154773" y="95977"/>
                    <a:pt x="145728" y="80000"/>
                  </a:cubicBezTo>
                  <a:cubicBezTo>
                    <a:pt x="136682" y="64024"/>
                    <a:pt x="124758" y="56035"/>
                    <a:pt x="109957" y="56035"/>
                  </a:cubicBezTo>
                  <a:close/>
                  <a:moveTo>
                    <a:pt x="343500" y="7753"/>
                  </a:moveTo>
                  <a:lnTo>
                    <a:pt x="422091" y="7753"/>
                  </a:lnTo>
                  <a:lnTo>
                    <a:pt x="422091" y="184318"/>
                  </a:lnTo>
                  <a:lnTo>
                    <a:pt x="459800" y="184318"/>
                  </a:lnTo>
                  <a:lnTo>
                    <a:pt x="459800" y="237182"/>
                  </a:lnTo>
                  <a:lnTo>
                    <a:pt x="422091" y="237182"/>
                  </a:lnTo>
                  <a:lnTo>
                    <a:pt x="422091" y="294979"/>
                  </a:lnTo>
                  <a:lnTo>
                    <a:pt x="361474" y="294979"/>
                  </a:lnTo>
                  <a:lnTo>
                    <a:pt x="361474" y="237182"/>
                  </a:lnTo>
                  <a:lnTo>
                    <a:pt x="232486" y="237182"/>
                  </a:lnTo>
                  <a:lnTo>
                    <a:pt x="232486" y="184318"/>
                  </a:lnTo>
                  <a:close/>
                  <a:moveTo>
                    <a:pt x="109957" y="0"/>
                  </a:moveTo>
                  <a:cubicBezTo>
                    <a:pt x="131337" y="0"/>
                    <a:pt x="150309" y="5697"/>
                    <a:pt x="166873" y="17092"/>
                  </a:cubicBezTo>
                  <a:cubicBezTo>
                    <a:pt x="183437" y="28487"/>
                    <a:pt x="196418" y="45521"/>
                    <a:pt x="205816" y="68194"/>
                  </a:cubicBezTo>
                  <a:cubicBezTo>
                    <a:pt x="215214" y="90867"/>
                    <a:pt x="219913" y="118532"/>
                    <a:pt x="219913" y="151190"/>
                  </a:cubicBezTo>
                  <a:cubicBezTo>
                    <a:pt x="219913" y="183848"/>
                    <a:pt x="215214" y="211455"/>
                    <a:pt x="205816" y="234010"/>
                  </a:cubicBezTo>
                  <a:cubicBezTo>
                    <a:pt x="196418" y="256565"/>
                    <a:pt x="183437" y="273540"/>
                    <a:pt x="166873" y="284935"/>
                  </a:cubicBezTo>
                  <a:cubicBezTo>
                    <a:pt x="150309" y="296330"/>
                    <a:pt x="131337" y="302028"/>
                    <a:pt x="109957" y="302028"/>
                  </a:cubicBezTo>
                  <a:cubicBezTo>
                    <a:pt x="88576" y="302028"/>
                    <a:pt x="69604" y="296330"/>
                    <a:pt x="53040" y="284935"/>
                  </a:cubicBezTo>
                  <a:cubicBezTo>
                    <a:pt x="36476" y="273540"/>
                    <a:pt x="23495" y="256565"/>
                    <a:pt x="14097" y="234010"/>
                  </a:cubicBezTo>
                  <a:cubicBezTo>
                    <a:pt x="4699" y="211455"/>
                    <a:pt x="0" y="183848"/>
                    <a:pt x="0" y="151190"/>
                  </a:cubicBezTo>
                  <a:cubicBezTo>
                    <a:pt x="0" y="118532"/>
                    <a:pt x="4699" y="90867"/>
                    <a:pt x="14097" y="68194"/>
                  </a:cubicBezTo>
                  <a:cubicBezTo>
                    <a:pt x="23495" y="45521"/>
                    <a:pt x="36476" y="28487"/>
                    <a:pt x="53040" y="17092"/>
                  </a:cubicBezTo>
                  <a:cubicBezTo>
                    <a:pt x="69604" y="5697"/>
                    <a:pt x="88576" y="0"/>
                    <a:pt x="109957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원호 27">
            <a:extLst>
              <a:ext uri="{FF2B5EF4-FFF2-40B4-BE49-F238E27FC236}">
                <a16:creationId xmlns:a16="http://schemas.microsoft.com/office/drawing/2014/main" id="{84F4AC92-AAC5-473D-A2F1-643D08C2FB8B}"/>
              </a:ext>
            </a:extLst>
          </p:cNvPr>
          <p:cNvSpPr/>
          <p:nvPr/>
        </p:nvSpPr>
        <p:spPr>
          <a:xfrm>
            <a:off x="-1042397" y="1412183"/>
            <a:ext cx="2075542" cy="2075542"/>
          </a:xfrm>
          <a:prstGeom prst="arc">
            <a:avLst>
              <a:gd name="adj1" fmla="val 16137176"/>
              <a:gd name="adj2" fmla="val 5491998"/>
            </a:avLst>
          </a:prstGeom>
          <a:ln w="409575">
            <a:solidFill>
              <a:srgbClr val="EAE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원호 28">
            <a:extLst>
              <a:ext uri="{FF2B5EF4-FFF2-40B4-BE49-F238E27FC236}">
                <a16:creationId xmlns:a16="http://schemas.microsoft.com/office/drawing/2014/main" id="{647173CD-E2B5-4368-A5EA-17F70247DB31}"/>
              </a:ext>
            </a:extLst>
          </p:cNvPr>
          <p:cNvSpPr/>
          <p:nvPr/>
        </p:nvSpPr>
        <p:spPr>
          <a:xfrm flipH="1">
            <a:off x="11720512" y="5381066"/>
            <a:ext cx="962025" cy="962025"/>
          </a:xfrm>
          <a:prstGeom prst="arc">
            <a:avLst>
              <a:gd name="adj1" fmla="val 16200000"/>
              <a:gd name="adj2" fmla="val 5433054"/>
            </a:avLst>
          </a:prstGeom>
          <a:ln w="352425">
            <a:solidFill>
              <a:srgbClr val="EAE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F7D6A6-6EAF-4DDF-965C-54B6FDC0F952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04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742939-BC5F-41E5-BF63-6EF8A165225E}"/>
              </a:ext>
            </a:extLst>
          </p:cNvPr>
          <p:cNvSpPr txBox="1"/>
          <p:nvPr/>
        </p:nvSpPr>
        <p:spPr>
          <a:xfrm>
            <a:off x="1663700" y="396845"/>
            <a:ext cx="183704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생각해 볼 문제</a:t>
            </a:r>
          </a:p>
        </p:txBody>
      </p:sp>
      <p:sp>
        <p:nvSpPr>
          <p:cNvPr id="33" name="슬라이드 번호 개체 틀 32">
            <a:extLst>
              <a:ext uri="{FF2B5EF4-FFF2-40B4-BE49-F238E27FC236}">
                <a16:creationId xmlns:a16="http://schemas.microsoft.com/office/drawing/2014/main" id="{8A78F121-9579-4473-BC77-10C54A5C3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21300" y="6530443"/>
            <a:ext cx="149400" cy="169277"/>
          </a:xfrm>
          <a:prstGeom prst="rect">
            <a:avLst/>
          </a:prstGeom>
        </p:spPr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40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661525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365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641E-7 -3.7037E-6 L 0.01747 -3.7037E-6 " pathEditMode="relative" rAng="0" ptsTypes="AA">
                                      <p:cBhvr>
                                        <p:cTn id="18" dur="3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641E-7 -3.7037E-6 L 0.01747 -3.7037E-6 " pathEditMode="relative" rAng="0" ptsTypes="AA">
                                      <p:cBhvr>
                                        <p:cTn id="26" dur="3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641E-7 1.11111E-6 L -0.01587 1.11111E-6 " pathEditMode="relative" rAng="0" ptsTypes="AA">
                                      <p:cBhvr>
                                        <p:cTn id="34" dur="3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1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5641E-7 1.11111E-6 L -0.01587 1.11111E-6 " pathEditMode="relative" rAng="0" ptsTypes="AA">
                                      <p:cBhvr>
                                        <p:cTn id="42" dur="3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1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100+ Candle Pictures | Download Free Images &amp;amp; Stock Photos on Unsplash">
            <a:extLst>
              <a:ext uri="{FF2B5EF4-FFF2-40B4-BE49-F238E27FC236}">
                <a16:creationId xmlns:a16="http://schemas.microsoft.com/office/drawing/2014/main" id="{276694ED-6A3D-459C-A17A-FF22E93AE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t="9892" r="32612"/>
          <a:stretch/>
        </p:blipFill>
        <p:spPr bwMode="auto">
          <a:xfrm>
            <a:off x="6766124" y="1133261"/>
            <a:ext cx="5425876" cy="572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C631EF-AAD0-4C5A-9AF0-B1B577A3E448}"/>
              </a:ext>
            </a:extLst>
          </p:cNvPr>
          <p:cNvSpPr txBox="1"/>
          <p:nvPr/>
        </p:nvSpPr>
        <p:spPr>
          <a:xfrm>
            <a:off x="814008" y="3492500"/>
            <a:ext cx="153407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공체 Light" panose="00000300000000000000" pitchFamily="2" charset="-127"/>
                <a:ea typeface="공체 Light" panose="00000300000000000000" pitchFamily="2" charset="-127"/>
              </a:rPr>
              <a:t>John 1:5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4A9E0E-EF90-478D-910A-C9BF7E084812}"/>
              </a:ext>
            </a:extLst>
          </p:cNvPr>
          <p:cNvSpPr txBox="1"/>
          <p:nvPr/>
        </p:nvSpPr>
        <p:spPr>
          <a:xfrm>
            <a:off x="4545692" y="5714524"/>
            <a:ext cx="3769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800" spc="-9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공체 Bold" panose="00000800000000000000" pitchFamily="2" charset="-127"/>
                <a:ea typeface="공체 Bold" panose="00000800000000000000" pitchFamily="2" charset="-127"/>
              </a:rPr>
              <a:t>Thank you!</a:t>
            </a:r>
            <a:endParaRPr lang="ko-KR" altLang="en-US" sz="4800" spc="-9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공체 Bold" panose="00000800000000000000" pitchFamily="2" charset="-127"/>
              <a:ea typeface="공체 Bold" panose="00000800000000000000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60C8A5-2E29-448F-8A95-2DB54290EB33}"/>
              </a:ext>
            </a:extLst>
          </p:cNvPr>
          <p:cNvSpPr txBox="1"/>
          <p:nvPr/>
        </p:nvSpPr>
        <p:spPr>
          <a:xfrm>
            <a:off x="814008" y="1279148"/>
            <a:ext cx="9004453" cy="20313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공체 Light" panose="00000300000000000000" pitchFamily="2" charset="-127"/>
                <a:ea typeface="공체 Light" panose="00000300000000000000" pitchFamily="2" charset="-127"/>
              </a:rPr>
              <a:t>The light shines in the darkness, </a:t>
            </a:r>
            <a:br>
              <a:rPr lang="en-US" altLang="ko-KR" sz="4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공체 Light" panose="00000300000000000000" pitchFamily="2" charset="-127"/>
                <a:ea typeface="공체 Light" panose="00000300000000000000" pitchFamily="2" charset="-127"/>
              </a:rPr>
            </a:br>
            <a:r>
              <a:rPr lang="en-US" altLang="ko-KR" sz="4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공체 Light" panose="00000300000000000000" pitchFamily="2" charset="-127"/>
                <a:ea typeface="공체 Light" panose="00000300000000000000" pitchFamily="2" charset="-127"/>
              </a:rPr>
              <a:t>and the darkness has not</a:t>
            </a:r>
            <a:br>
              <a:rPr lang="en-US" altLang="ko-KR" sz="4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공체 Light" panose="00000300000000000000" pitchFamily="2" charset="-127"/>
                <a:ea typeface="공체 Light" panose="00000300000000000000" pitchFamily="2" charset="-127"/>
              </a:rPr>
            </a:br>
            <a:r>
              <a:rPr lang="en-US" altLang="ko-KR" sz="4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공체 Light" panose="00000300000000000000" pitchFamily="2" charset="-127"/>
                <a:ea typeface="공체 Light" panose="00000300000000000000" pitchFamily="2" charset="-127"/>
              </a:rPr>
              <a:t>overcome it.</a:t>
            </a:r>
          </a:p>
        </p:txBody>
      </p:sp>
    </p:spTree>
    <p:extLst>
      <p:ext uri="{BB962C8B-B14F-4D97-AF65-F5344CB8AC3E}">
        <p14:creationId xmlns:p14="http://schemas.microsoft.com/office/powerpoint/2010/main" val="1468902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641E-7 -3.7037E-6 L 0.01747 -3.7037E-6 " pathEditMode="relative" rAng="0" ptsTypes="AA">
                                      <p:cBhvr>
                                        <p:cTn id="12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9949C221-9C65-43DA-9F86-58E524C3EA54}"/>
              </a:ext>
            </a:extLst>
          </p:cNvPr>
          <p:cNvCxnSpPr>
            <a:cxnSpLocks/>
          </p:cNvCxnSpPr>
          <p:nvPr/>
        </p:nvCxnSpPr>
        <p:spPr>
          <a:xfrm>
            <a:off x="1651000" y="812800"/>
            <a:ext cx="81407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6B41EE2-6169-497D-AB32-E6E48D1C01CF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02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235C1-8769-496F-9203-1D7A3BE7E029}"/>
              </a:ext>
            </a:extLst>
          </p:cNvPr>
          <p:cNvSpPr txBox="1"/>
          <p:nvPr/>
        </p:nvSpPr>
        <p:spPr>
          <a:xfrm>
            <a:off x="1663700" y="396845"/>
            <a:ext cx="521200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오픈액세스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KoPub돋움체 Bold" panose="02020603020101020101" pitchFamily="18" charset="-127"/>
              </a:rPr>
              <a:t>(Open Access, OA)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등장 배경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9EE1094D-1EF5-43AE-B9F2-28BAD1D4141B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id="{BD82B8A8-4F53-4AFA-84F8-2DC770CE2011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학술 생태계의 급속한 상업화</a:t>
              </a:r>
            </a:p>
          </p:txBody>
        </p:sp>
        <p:sp>
          <p:nvSpPr>
            <p:cNvPr id="12" name="막힌 원호 11">
              <a:extLst>
                <a:ext uri="{FF2B5EF4-FFF2-40B4-BE49-F238E27FC236}">
                  <a16:creationId xmlns:a16="http://schemas.microsoft.com/office/drawing/2014/main" id="{58F03166-2B82-4A87-8292-69DDEFF640D4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막힌 원호 13">
              <a:extLst>
                <a:ext uri="{FF2B5EF4-FFF2-40B4-BE49-F238E27FC236}">
                  <a16:creationId xmlns:a16="http://schemas.microsoft.com/office/drawing/2014/main" id="{A753A799-EBD2-474D-8AF9-3B200A6B076D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93D7D707-EDEA-4481-AA0A-BD93A65D402D}"/>
              </a:ext>
            </a:extLst>
          </p:cNvPr>
          <p:cNvGrpSpPr/>
          <p:nvPr/>
        </p:nvGrpSpPr>
        <p:grpSpPr>
          <a:xfrm>
            <a:off x="393700" y="1699390"/>
            <a:ext cx="4006022" cy="375552"/>
            <a:chOff x="393700" y="1699390"/>
            <a:chExt cx="3924827" cy="375552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E97E6B9-4436-42A7-9589-5E1CC368C719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16" name="타원 15">
                <a:extLst>
                  <a:ext uri="{FF2B5EF4-FFF2-40B4-BE49-F238E27FC236}">
                    <a16:creationId xmlns:a16="http://schemas.microsoft.com/office/drawing/2014/main" id="{6237643D-69D6-49DE-A55D-37D741A59A48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7" name="막힌 원호 16">
                <a:extLst>
                  <a:ext uri="{FF2B5EF4-FFF2-40B4-BE49-F238E27FC236}">
                    <a16:creationId xmlns:a16="http://schemas.microsoft.com/office/drawing/2014/main" id="{5E95CE45-68AC-4287-AA78-16FC025860AB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97CA0A-8196-42D2-BBAF-B168E21BED66}"/>
                </a:ext>
              </a:extLst>
            </p:cNvPr>
            <p:cNvSpPr txBox="1"/>
            <p:nvPr/>
          </p:nvSpPr>
          <p:spPr>
            <a:xfrm>
              <a:off x="685801" y="1699390"/>
              <a:ext cx="3632726" cy="3755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대부분의 학술 논문 </a:t>
              </a:r>
              <a:r>
                <a: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저작권은 출판사 소유</a:t>
              </a: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E14D4948-0DDB-4FBF-AF36-77B802DE93EA}"/>
              </a:ext>
            </a:extLst>
          </p:cNvPr>
          <p:cNvGrpSpPr/>
          <p:nvPr/>
        </p:nvGrpSpPr>
        <p:grpSpPr>
          <a:xfrm>
            <a:off x="393700" y="2167054"/>
            <a:ext cx="5617549" cy="375552"/>
            <a:chOff x="393700" y="2198493"/>
            <a:chExt cx="5503691" cy="375552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14779493-0A0A-4F6A-BE31-B17F4E2FE906}"/>
                </a:ext>
              </a:extLst>
            </p:cNvPr>
            <p:cNvGrpSpPr/>
            <p:nvPr/>
          </p:nvGrpSpPr>
          <p:grpSpPr>
            <a:xfrm>
              <a:off x="393700" y="2298175"/>
              <a:ext cx="266700" cy="266700"/>
              <a:chOff x="635000" y="2311400"/>
              <a:chExt cx="266700" cy="266700"/>
            </a:xfrm>
          </p:grpSpPr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1FF4E70A-7798-47E3-9552-FAF5C87CDCF9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21" name="막힌 원호 20">
                <a:extLst>
                  <a:ext uri="{FF2B5EF4-FFF2-40B4-BE49-F238E27FC236}">
                    <a16:creationId xmlns:a16="http://schemas.microsoft.com/office/drawing/2014/main" id="{1A1B4DC4-332B-407D-83E7-84757912362B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886F80-60AD-4F8C-B169-05DEBF95C141}"/>
                </a:ext>
              </a:extLst>
            </p:cNvPr>
            <p:cNvSpPr txBox="1"/>
            <p:nvPr/>
          </p:nvSpPr>
          <p:spPr>
            <a:xfrm>
              <a:off x="685801" y="2198493"/>
              <a:ext cx="5211590" cy="3755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저자는 자신의 논문에 대한 </a:t>
              </a:r>
              <a:r>
                <a:rPr lang="ko-KR" altLang="en-US" dirty="0"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유통 권한</a:t>
              </a:r>
              <a:r>
                <a:rPr lang="en-US" altLang="ko-KR" dirty="0"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</a:t>
              </a:r>
              <a:r>
                <a:rPr lang="ko-KR" altLang="en-US" dirty="0"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전송권 등</a:t>
              </a:r>
              <a:r>
                <a:rPr lang="en-US" altLang="ko-KR" dirty="0"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)</a:t>
              </a:r>
              <a:r>
                <a:rPr lang="ko-KR" altLang="en-US" dirty="0"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을 갖지 못함</a:t>
              </a:r>
              <a:endPara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1A3B0F16-42A6-4C70-974B-7EDA0866F268}"/>
              </a:ext>
            </a:extLst>
          </p:cNvPr>
          <p:cNvGrpSpPr/>
          <p:nvPr/>
        </p:nvGrpSpPr>
        <p:grpSpPr>
          <a:xfrm>
            <a:off x="393700" y="2634718"/>
            <a:ext cx="5710082" cy="791050"/>
            <a:chOff x="393700" y="2680270"/>
            <a:chExt cx="5594349" cy="791050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3E16BEF1-AA51-4A58-B3F2-C4AD9612424C}"/>
                </a:ext>
              </a:extLst>
            </p:cNvPr>
            <p:cNvGrpSpPr/>
            <p:nvPr/>
          </p:nvGrpSpPr>
          <p:grpSpPr>
            <a:xfrm>
              <a:off x="393700" y="2792950"/>
              <a:ext cx="266700" cy="266700"/>
              <a:chOff x="635000" y="2311400"/>
              <a:chExt cx="266700" cy="266700"/>
            </a:xfrm>
          </p:grpSpPr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CEB6435D-F7C5-4E0E-8575-EC765CD59227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25" name="막힌 원호 24">
                <a:extLst>
                  <a:ext uri="{FF2B5EF4-FFF2-40B4-BE49-F238E27FC236}">
                    <a16:creationId xmlns:a16="http://schemas.microsoft.com/office/drawing/2014/main" id="{935E36F2-67D9-4E4A-B510-578F69D8CCB3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A4C1F1-D6D8-4593-A981-1B911AD91078}"/>
                </a:ext>
              </a:extLst>
            </p:cNvPr>
            <p:cNvSpPr txBox="1"/>
            <p:nvPr/>
          </p:nvSpPr>
          <p:spPr>
            <a:xfrm>
              <a:off x="685801" y="2680270"/>
              <a:ext cx="5302248" cy="791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출판사는 연구자들의 학술적 성과에 </a:t>
              </a:r>
              <a:r>
                <a:rPr lang="ko-KR" altLang="en-US" dirty="0"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구독료를 덧붙여</a:t>
              </a:r>
              <a:endParaRPr lang="en-US" altLang="ko-KR" dirty="0">
                <a:solidFill>
                  <a:srgbClr val="007DC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rgbClr val="007DC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막대한 경제적 이득</a:t>
              </a:r>
              <a:r>
                <a:rPr lang="ko-KR" altLang="en-US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확보</a:t>
              </a: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3FF49B81-D76E-4BEE-947F-4B67ED35F7DC}"/>
              </a:ext>
            </a:extLst>
          </p:cNvPr>
          <p:cNvGrpSpPr/>
          <p:nvPr/>
        </p:nvGrpSpPr>
        <p:grpSpPr>
          <a:xfrm>
            <a:off x="393700" y="3517879"/>
            <a:ext cx="5326080" cy="791050"/>
            <a:chOff x="393700" y="3473709"/>
            <a:chExt cx="5218130" cy="791050"/>
          </a:xfrm>
        </p:grpSpPr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8152ABB9-8DFA-4381-815E-8F217E250F71}"/>
                </a:ext>
              </a:extLst>
            </p:cNvPr>
            <p:cNvGrpSpPr/>
            <p:nvPr/>
          </p:nvGrpSpPr>
          <p:grpSpPr>
            <a:xfrm>
              <a:off x="393700" y="3564723"/>
              <a:ext cx="266700" cy="266700"/>
              <a:chOff x="635000" y="2311400"/>
              <a:chExt cx="266700" cy="266700"/>
            </a:xfrm>
          </p:grpSpPr>
          <p:sp>
            <p:nvSpPr>
              <p:cNvPr id="28" name="타원 27">
                <a:extLst>
                  <a:ext uri="{FF2B5EF4-FFF2-40B4-BE49-F238E27FC236}">
                    <a16:creationId xmlns:a16="http://schemas.microsoft.com/office/drawing/2014/main" id="{B32CE8C8-179E-4DB9-B1E4-0A2212D89B2F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29" name="막힌 원호 28">
                <a:extLst>
                  <a:ext uri="{FF2B5EF4-FFF2-40B4-BE49-F238E27FC236}">
                    <a16:creationId xmlns:a16="http://schemas.microsoft.com/office/drawing/2014/main" id="{B91E0548-DA33-4819-814E-C77206D03327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782053-BDF0-4423-82CB-47DA6FD6E1C2}"/>
                </a:ext>
              </a:extLst>
            </p:cNvPr>
            <p:cNvSpPr txBox="1"/>
            <p:nvPr/>
          </p:nvSpPr>
          <p:spPr>
            <a:xfrm>
              <a:off x="685801" y="3473709"/>
              <a:ext cx="4926029" cy="7910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그러나 저자는 피인용수와 자신의 명성이 올라가는 것 외</a:t>
              </a:r>
              <a:b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다른 혜택이 없음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E8AA395-4938-44BB-A619-07A14F8453E4}"/>
              </a:ext>
            </a:extLst>
          </p:cNvPr>
          <p:cNvSpPr txBox="1"/>
          <p:nvPr/>
        </p:nvSpPr>
        <p:spPr>
          <a:xfrm>
            <a:off x="1523877" y="4514834"/>
            <a:ext cx="327525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상업 출판사의 막강한 권한과 위계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3A79042A-6D7E-419B-8889-19A80FD8AC8C}"/>
              </a:ext>
            </a:extLst>
          </p:cNvPr>
          <p:cNvGrpSpPr/>
          <p:nvPr/>
        </p:nvGrpSpPr>
        <p:grpSpPr>
          <a:xfrm>
            <a:off x="334962" y="4323434"/>
            <a:ext cx="5653087" cy="850900"/>
            <a:chOff x="334962" y="4261596"/>
            <a:chExt cx="5653087" cy="850900"/>
          </a:xfrm>
        </p:grpSpPr>
        <p:sp>
          <p:nvSpPr>
            <p:cNvPr id="31" name="사각형: 둥근 모서리 30">
              <a:extLst>
                <a:ext uri="{FF2B5EF4-FFF2-40B4-BE49-F238E27FC236}">
                  <a16:creationId xmlns:a16="http://schemas.microsoft.com/office/drawing/2014/main" id="{30CDF16A-A247-4FC2-AB59-A9AE58E14866}"/>
                </a:ext>
              </a:extLst>
            </p:cNvPr>
            <p:cNvSpPr/>
            <p:nvPr/>
          </p:nvSpPr>
          <p:spPr>
            <a:xfrm>
              <a:off x="334962" y="4467971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A0C9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학술지 위기</a:t>
              </a:r>
              <a:r>
                <a:rPr lang="en-US" altLang="ko-KR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(Journal Crisis) </a:t>
              </a:r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도래</a:t>
              </a:r>
            </a:p>
          </p:txBody>
        </p:sp>
        <p:sp>
          <p:nvSpPr>
            <p:cNvPr id="32" name="막힌 원호 31">
              <a:extLst>
                <a:ext uri="{FF2B5EF4-FFF2-40B4-BE49-F238E27FC236}">
                  <a16:creationId xmlns:a16="http://schemas.microsoft.com/office/drawing/2014/main" id="{D426FCAA-EA07-4C31-B20D-D1F4B0C24F73}"/>
                </a:ext>
              </a:extLst>
            </p:cNvPr>
            <p:cNvSpPr/>
            <p:nvPr/>
          </p:nvSpPr>
          <p:spPr>
            <a:xfrm>
              <a:off x="419100" y="4629896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막힌 원호 33">
              <a:extLst>
                <a:ext uri="{FF2B5EF4-FFF2-40B4-BE49-F238E27FC236}">
                  <a16:creationId xmlns:a16="http://schemas.microsoft.com/office/drawing/2014/main" id="{3679394B-59AA-4BA5-BA39-EB18817541D3}"/>
                </a:ext>
              </a:extLst>
            </p:cNvPr>
            <p:cNvSpPr/>
            <p:nvPr/>
          </p:nvSpPr>
          <p:spPr>
            <a:xfrm rot="10800000">
              <a:off x="5537200" y="4261596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5519C95-9AC5-44A8-BFD6-8953B3BA8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5</a:t>
            </a:fld>
            <a:endParaRPr lang="en-US" altLang="ko-KR" dirty="0"/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9EB2E069-94A0-4C03-83F9-4D09C68A4161}"/>
              </a:ext>
            </a:extLst>
          </p:cNvPr>
          <p:cNvGrpSpPr/>
          <p:nvPr/>
        </p:nvGrpSpPr>
        <p:grpSpPr>
          <a:xfrm>
            <a:off x="393700" y="6043360"/>
            <a:ext cx="3515099" cy="375552"/>
            <a:chOff x="393700" y="5985939"/>
            <a:chExt cx="3515099" cy="375552"/>
          </a:xfrm>
        </p:grpSpPr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D5A12D38-3693-4372-BD1F-C1F2D15C770E}"/>
                </a:ext>
              </a:extLst>
            </p:cNvPr>
            <p:cNvGrpSpPr/>
            <p:nvPr/>
          </p:nvGrpSpPr>
          <p:grpSpPr>
            <a:xfrm>
              <a:off x="393700" y="6063946"/>
              <a:ext cx="266700" cy="266700"/>
              <a:chOff x="393700" y="6063946"/>
              <a:chExt cx="266700" cy="266700"/>
            </a:xfrm>
          </p:grpSpPr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311504E5-1A25-4879-9657-4A17BC808656}"/>
                  </a:ext>
                </a:extLst>
              </p:cNvPr>
              <p:cNvSpPr/>
              <p:nvPr/>
            </p:nvSpPr>
            <p:spPr>
              <a:xfrm>
                <a:off x="495300" y="6152846"/>
                <a:ext cx="88900" cy="88900"/>
              </a:xfrm>
              <a:prstGeom prst="ellipse">
                <a:avLst/>
              </a:prstGeom>
              <a:solidFill>
                <a:srgbClr val="A0C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62" name="막힌 원호 61">
                <a:extLst>
                  <a:ext uri="{FF2B5EF4-FFF2-40B4-BE49-F238E27FC236}">
                    <a16:creationId xmlns:a16="http://schemas.microsoft.com/office/drawing/2014/main" id="{18F898EC-F8F0-4770-9EC4-5D2759C9A5F2}"/>
                  </a:ext>
                </a:extLst>
              </p:cNvPr>
              <p:cNvSpPr/>
              <p:nvPr/>
            </p:nvSpPr>
            <p:spPr>
              <a:xfrm rot="16200000">
                <a:off x="393700" y="6063946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B7B589A-0DE9-4ED0-AB4A-A7CC637A1CD1}"/>
                </a:ext>
              </a:extLst>
            </p:cNvPr>
            <p:cNvSpPr txBox="1"/>
            <p:nvPr/>
          </p:nvSpPr>
          <p:spPr>
            <a:xfrm>
              <a:off x="685801" y="5985939"/>
              <a:ext cx="3222998" cy="37555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학술지 구입비 지출은 약 </a:t>
              </a: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320% 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상승</a:t>
              </a:r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B03FECAC-03FE-4D13-83E9-DF111AEA7FD3}"/>
              </a:ext>
            </a:extLst>
          </p:cNvPr>
          <p:cNvGrpSpPr/>
          <p:nvPr/>
        </p:nvGrpSpPr>
        <p:grpSpPr>
          <a:xfrm>
            <a:off x="393700" y="5005716"/>
            <a:ext cx="3817105" cy="375552"/>
            <a:chOff x="393700" y="4970380"/>
            <a:chExt cx="3817105" cy="375552"/>
          </a:xfrm>
        </p:grpSpPr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F33D052B-AED0-4ECA-898F-D773A39E422E}"/>
                </a:ext>
              </a:extLst>
            </p:cNvPr>
            <p:cNvGrpSpPr/>
            <p:nvPr/>
          </p:nvGrpSpPr>
          <p:grpSpPr>
            <a:xfrm>
              <a:off x="393700" y="5074396"/>
              <a:ext cx="266700" cy="266700"/>
              <a:chOff x="393700" y="5074396"/>
              <a:chExt cx="266700" cy="266700"/>
            </a:xfrm>
          </p:grpSpPr>
          <p:sp>
            <p:nvSpPr>
              <p:cNvPr id="66" name="타원 65">
                <a:extLst>
                  <a:ext uri="{FF2B5EF4-FFF2-40B4-BE49-F238E27FC236}">
                    <a16:creationId xmlns:a16="http://schemas.microsoft.com/office/drawing/2014/main" id="{125D9454-2FA0-4DCD-AEE3-4F612E3414C3}"/>
                  </a:ext>
                </a:extLst>
              </p:cNvPr>
              <p:cNvSpPr/>
              <p:nvPr/>
            </p:nvSpPr>
            <p:spPr>
              <a:xfrm>
                <a:off x="495300" y="5163296"/>
                <a:ext cx="88900" cy="88900"/>
              </a:xfrm>
              <a:prstGeom prst="ellipse">
                <a:avLst/>
              </a:prstGeom>
              <a:solidFill>
                <a:srgbClr val="A0C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67" name="막힌 원호 66">
                <a:extLst>
                  <a:ext uri="{FF2B5EF4-FFF2-40B4-BE49-F238E27FC236}">
                    <a16:creationId xmlns:a16="http://schemas.microsoft.com/office/drawing/2014/main" id="{AB5846AD-1F69-42D8-8EBF-B10B4E423FDB}"/>
                  </a:ext>
                </a:extLst>
              </p:cNvPr>
              <p:cNvSpPr/>
              <p:nvPr/>
            </p:nvSpPr>
            <p:spPr>
              <a:xfrm rot="16200000">
                <a:off x="393700" y="5074396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449943B-9D68-41BC-B4BD-4053E332E7F8}"/>
                </a:ext>
              </a:extLst>
            </p:cNvPr>
            <p:cNvSpPr txBox="1"/>
            <p:nvPr/>
          </p:nvSpPr>
          <p:spPr>
            <a:xfrm>
              <a:off x="685801" y="4970380"/>
              <a:ext cx="3525004" cy="3755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1986</a:t>
              </a:r>
              <a:r>
                <a: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 이후 </a:t>
              </a:r>
              <a:r>
                <a:rPr lang="en-US" altLang="ko-KR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</a:t>
              </a:r>
              <a:r>
                <a: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 간 물가 상승률 </a:t>
              </a:r>
              <a:r>
                <a:rPr lang="en-US" altLang="ko-KR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90%</a:t>
              </a:r>
              <a:endParaRPr lang="ko-KR" altLang="en-US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7DC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83A52883-4BDA-4BC2-9F0D-40EE9E801864}"/>
              </a:ext>
            </a:extLst>
          </p:cNvPr>
          <p:cNvGrpSpPr/>
          <p:nvPr/>
        </p:nvGrpSpPr>
        <p:grpSpPr>
          <a:xfrm>
            <a:off x="393700" y="5524538"/>
            <a:ext cx="3562548" cy="375552"/>
            <a:chOff x="393700" y="5478157"/>
            <a:chExt cx="3562548" cy="375552"/>
          </a:xfrm>
        </p:grpSpPr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624F65DE-183F-4084-8162-596B2B6D3821}"/>
                </a:ext>
              </a:extLst>
            </p:cNvPr>
            <p:cNvGrpSpPr/>
            <p:nvPr/>
          </p:nvGrpSpPr>
          <p:grpSpPr>
            <a:xfrm>
              <a:off x="393700" y="5569171"/>
              <a:ext cx="266700" cy="266700"/>
              <a:chOff x="393700" y="5569171"/>
              <a:chExt cx="266700" cy="266700"/>
            </a:xfrm>
          </p:grpSpPr>
          <p:sp>
            <p:nvSpPr>
              <p:cNvPr id="71" name="타원 70">
                <a:extLst>
                  <a:ext uri="{FF2B5EF4-FFF2-40B4-BE49-F238E27FC236}">
                    <a16:creationId xmlns:a16="http://schemas.microsoft.com/office/drawing/2014/main" id="{1416DD45-C060-419B-9DD6-4DAA19DCFF73}"/>
                  </a:ext>
                </a:extLst>
              </p:cNvPr>
              <p:cNvSpPr/>
              <p:nvPr/>
            </p:nvSpPr>
            <p:spPr>
              <a:xfrm>
                <a:off x="495300" y="5658071"/>
                <a:ext cx="88900" cy="88900"/>
              </a:xfrm>
              <a:prstGeom prst="ellipse">
                <a:avLst/>
              </a:prstGeom>
              <a:solidFill>
                <a:srgbClr val="A0C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72" name="막힌 원호 71">
                <a:extLst>
                  <a:ext uri="{FF2B5EF4-FFF2-40B4-BE49-F238E27FC236}">
                    <a16:creationId xmlns:a16="http://schemas.microsoft.com/office/drawing/2014/main" id="{C1FFE221-EEE7-4FC9-A9A8-FF9F8CD9C6D8}"/>
                  </a:ext>
                </a:extLst>
              </p:cNvPr>
              <p:cNvSpPr/>
              <p:nvPr/>
            </p:nvSpPr>
            <p:spPr>
              <a:xfrm rot="16200000">
                <a:off x="393700" y="5569171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CF0FE26-BCEC-44A5-8AEC-DEC0223D442F}"/>
                </a:ext>
              </a:extLst>
            </p:cNvPr>
            <p:cNvSpPr txBox="1"/>
            <p:nvPr/>
          </p:nvSpPr>
          <p:spPr>
            <a:xfrm>
              <a:off x="685801" y="5478157"/>
              <a:ext cx="3270447" cy="3755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학술지 가격은 그 두 배인 </a:t>
              </a:r>
              <a:r>
                <a:rPr lang="en-US" altLang="ko-KR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180% </a:t>
              </a: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상승</a:t>
              </a:r>
            </a:p>
          </p:txBody>
        </p: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C26B6539-A3F9-4DE7-81E5-303B39D07E4B}"/>
              </a:ext>
            </a:extLst>
          </p:cNvPr>
          <p:cNvGrpSpPr/>
          <p:nvPr/>
        </p:nvGrpSpPr>
        <p:grpSpPr>
          <a:xfrm>
            <a:off x="6240463" y="990600"/>
            <a:ext cx="5653087" cy="850900"/>
            <a:chOff x="334962" y="4261596"/>
            <a:chExt cx="5653087" cy="850900"/>
          </a:xfrm>
        </p:grpSpPr>
        <p:sp>
          <p:nvSpPr>
            <p:cNvPr id="74" name="사각형: 둥근 모서리 73">
              <a:extLst>
                <a:ext uri="{FF2B5EF4-FFF2-40B4-BE49-F238E27FC236}">
                  <a16:creationId xmlns:a16="http://schemas.microsoft.com/office/drawing/2014/main" id="{9F0435D6-90D6-49FE-91CD-4B216A01DD98}"/>
                </a:ext>
              </a:extLst>
            </p:cNvPr>
            <p:cNvSpPr/>
            <p:nvPr/>
          </p:nvSpPr>
          <p:spPr>
            <a:xfrm>
              <a:off x="334962" y="4467971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학술지 위기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(Journal Crisis) 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도래</a:t>
              </a:r>
            </a:p>
          </p:txBody>
        </p:sp>
        <p:sp>
          <p:nvSpPr>
            <p:cNvPr id="75" name="막힌 원호 74">
              <a:extLst>
                <a:ext uri="{FF2B5EF4-FFF2-40B4-BE49-F238E27FC236}">
                  <a16:creationId xmlns:a16="http://schemas.microsoft.com/office/drawing/2014/main" id="{30C8083D-C48A-46C6-A7F6-3AA2A064F01C}"/>
                </a:ext>
              </a:extLst>
            </p:cNvPr>
            <p:cNvSpPr/>
            <p:nvPr/>
          </p:nvSpPr>
          <p:spPr>
            <a:xfrm>
              <a:off x="419100" y="4629896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76" name="막힌 원호 75">
              <a:extLst>
                <a:ext uri="{FF2B5EF4-FFF2-40B4-BE49-F238E27FC236}">
                  <a16:creationId xmlns:a16="http://schemas.microsoft.com/office/drawing/2014/main" id="{3524A80E-2D79-4087-A8F2-6D1E67A99068}"/>
                </a:ext>
              </a:extLst>
            </p:cNvPr>
            <p:cNvSpPr/>
            <p:nvPr/>
          </p:nvSpPr>
          <p:spPr>
            <a:xfrm rot="10800000">
              <a:off x="5537200" y="4261596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83" name="Picture 2" descr="http://www.wiu.edu/library/images/arlprices.jpg">
            <a:extLst>
              <a:ext uri="{FF2B5EF4-FFF2-40B4-BE49-F238E27FC236}">
                <a16:creationId xmlns:a16="http://schemas.microsoft.com/office/drawing/2014/main" id="{7B6177A2-EFCA-4560-980F-CCBDC9D3C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 t="3424" r="1495" b="3424"/>
          <a:stretch/>
        </p:blipFill>
        <p:spPr bwMode="auto">
          <a:xfrm>
            <a:off x="6332347" y="1833280"/>
            <a:ext cx="5373878" cy="39239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사각형: 둥근 모서리 83">
            <a:extLst>
              <a:ext uri="{FF2B5EF4-FFF2-40B4-BE49-F238E27FC236}">
                <a16:creationId xmlns:a16="http://schemas.microsoft.com/office/drawing/2014/main" id="{32D9A4F7-BDF8-4CFD-82CE-6A7D2379E58C}"/>
              </a:ext>
            </a:extLst>
          </p:cNvPr>
          <p:cNvSpPr/>
          <p:nvPr/>
        </p:nvSpPr>
        <p:spPr>
          <a:xfrm>
            <a:off x="6793659" y="1783083"/>
            <a:ext cx="4451255" cy="216297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91B1F7B-8E96-43D1-851D-F72C79EEC480}"/>
              </a:ext>
            </a:extLst>
          </p:cNvPr>
          <p:cNvSpPr txBox="1"/>
          <p:nvPr/>
        </p:nvSpPr>
        <p:spPr>
          <a:xfrm>
            <a:off x="7001801" y="1798898"/>
            <a:ext cx="4003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algn="ctr">
              <a:defRPr sz="1200" b="1" spc="-7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r>
              <a:rPr lang="en-US" altLang="ko-KR" dirty="0"/>
              <a:t>Trends in Book and Journal Spending in ARL Libraries, 1986-2006</a:t>
            </a:r>
            <a:endParaRPr lang="ko-KR" altLang="en-US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13379C5-F358-4359-83DB-7D651A8F5A0F}"/>
              </a:ext>
            </a:extLst>
          </p:cNvPr>
          <p:cNvSpPr txBox="1"/>
          <p:nvPr/>
        </p:nvSpPr>
        <p:spPr>
          <a:xfrm>
            <a:off x="10773845" y="3419391"/>
            <a:ext cx="976229" cy="97821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en-US" altLang="ko-KR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Average Cost of Journals</a:t>
            </a:r>
          </a:p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en-US" altLang="ko-KR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Average Journal Expenditure</a:t>
            </a:r>
          </a:p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en-US" altLang="ko-KR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Serials Purchased</a:t>
            </a:r>
          </a:p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en-US" altLang="ko-KR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Average Book Price</a:t>
            </a:r>
          </a:p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en-US" altLang="ko-KR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Average Book Expenditure</a:t>
            </a:r>
          </a:p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en-US" altLang="ko-KR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Books Purchased</a:t>
            </a:r>
          </a:p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en-US" altLang="ko-KR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Inflation Since 1986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799C2A3-9288-420C-B07F-EFF3F469575E}"/>
              </a:ext>
            </a:extLst>
          </p:cNvPr>
          <p:cNvSpPr txBox="1"/>
          <p:nvPr/>
        </p:nvSpPr>
        <p:spPr>
          <a:xfrm>
            <a:off x="10574341" y="5303576"/>
            <a:ext cx="1168590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Chart based on data from the</a:t>
            </a:r>
          </a:p>
          <a:p>
            <a:r>
              <a:rPr lang="en-US" altLang="ko-KR" sz="7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Association of Research Libraries</a:t>
            </a:r>
          </a:p>
          <a:p>
            <a:r>
              <a:rPr lang="en-US" altLang="ko-KR" sz="7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Monograph &amp; Serials Expenditures</a:t>
            </a:r>
          </a:p>
          <a:p>
            <a:r>
              <a:rPr lang="en-US" altLang="ko-KR" sz="7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and the Bureau of Labor Statistics.</a:t>
            </a:r>
            <a:endParaRPr lang="ko-KR" altLang="en-US" sz="700" b="1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DD6BA81-21E5-4746-85DC-A5890A775803}"/>
              </a:ext>
            </a:extLst>
          </p:cNvPr>
          <p:cNvSpPr txBox="1"/>
          <p:nvPr/>
        </p:nvSpPr>
        <p:spPr>
          <a:xfrm>
            <a:off x="8530526" y="5583890"/>
            <a:ext cx="222176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Year</a:t>
            </a:r>
            <a:endParaRPr lang="ko-KR" altLang="en-US" sz="1000" b="1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DCC7741-C47A-4C4E-807A-D32D5D935557}"/>
              </a:ext>
            </a:extLst>
          </p:cNvPr>
          <p:cNvSpPr txBox="1"/>
          <p:nvPr/>
        </p:nvSpPr>
        <p:spPr>
          <a:xfrm rot="16200000">
            <a:off x="5954139" y="3648000"/>
            <a:ext cx="827791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spAutoFit/>
          </a:bodyPr>
          <a:lstStyle>
            <a:defPPr>
              <a:defRPr lang="ko-KR"/>
            </a:defPPr>
            <a:lvl1pPr algn="ctr">
              <a:defRPr sz="1000" spc="-7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r>
              <a:rPr lang="en-US" altLang="ko-KR" dirty="0"/>
              <a:t>Percent Increase</a:t>
            </a:r>
            <a:endParaRPr lang="ko-KR" alt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92493A3-B14C-4410-A44C-CD4A08634475}"/>
              </a:ext>
            </a:extLst>
          </p:cNvPr>
          <p:cNvSpPr txBox="1"/>
          <p:nvPr/>
        </p:nvSpPr>
        <p:spPr>
          <a:xfrm>
            <a:off x="9544572" y="3923396"/>
            <a:ext cx="102976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14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AF5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물가 </a:t>
            </a:r>
            <a:r>
              <a:rPr lang="en-US" altLang="ko-KR" sz="14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AF5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90% </a:t>
            </a:r>
            <a:r>
              <a:rPr lang="ko-KR" altLang="en-US" sz="14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AF5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인상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3C74AD1-FC69-49FD-AD94-9E093B3D8777}"/>
              </a:ext>
            </a:extLst>
          </p:cNvPr>
          <p:cNvSpPr txBox="1"/>
          <p:nvPr/>
        </p:nvSpPr>
        <p:spPr>
          <a:xfrm>
            <a:off x="10213521" y="3212046"/>
            <a:ext cx="162288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14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64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학술지 가격 </a:t>
            </a:r>
            <a:r>
              <a:rPr lang="en-US" altLang="ko-KR" sz="14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64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180% </a:t>
            </a:r>
            <a:r>
              <a:rPr lang="ko-KR" altLang="en-US" sz="14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64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인상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91C6AF6-D61A-49BF-A881-055A77EB2250}"/>
              </a:ext>
            </a:extLst>
          </p:cNvPr>
          <p:cNvSpPr txBox="1"/>
          <p:nvPr/>
        </p:nvSpPr>
        <p:spPr>
          <a:xfrm>
            <a:off x="9467069" y="2112926"/>
            <a:ext cx="177612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14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60AE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학술지 구독료 </a:t>
            </a:r>
            <a:r>
              <a:rPr lang="en-US" altLang="ko-KR" sz="14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60AE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320% </a:t>
            </a:r>
            <a:r>
              <a:rPr lang="ko-KR" altLang="en-US" sz="14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60AE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인상</a:t>
            </a:r>
          </a:p>
        </p:txBody>
      </p: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8846FE9C-3EE8-484A-AB8E-C9D1CEEC151D}"/>
              </a:ext>
            </a:extLst>
          </p:cNvPr>
          <p:cNvGrpSpPr/>
          <p:nvPr/>
        </p:nvGrpSpPr>
        <p:grpSpPr>
          <a:xfrm>
            <a:off x="6319984" y="5806231"/>
            <a:ext cx="5544292" cy="791050"/>
            <a:chOff x="6386019" y="1825202"/>
            <a:chExt cx="5544292" cy="791050"/>
          </a:xfrm>
        </p:grpSpPr>
        <p:grpSp>
          <p:nvGrpSpPr>
            <p:cNvPr id="94" name="그룹 93">
              <a:extLst>
                <a:ext uri="{FF2B5EF4-FFF2-40B4-BE49-F238E27FC236}">
                  <a16:creationId xmlns:a16="http://schemas.microsoft.com/office/drawing/2014/main" id="{86FDDBF1-BFB1-4072-81AD-76E2A3412C8A}"/>
                </a:ext>
              </a:extLst>
            </p:cNvPr>
            <p:cNvGrpSpPr/>
            <p:nvPr/>
          </p:nvGrpSpPr>
          <p:grpSpPr>
            <a:xfrm>
              <a:off x="6386019" y="1943064"/>
              <a:ext cx="266700" cy="266700"/>
              <a:chOff x="635000" y="2311400"/>
              <a:chExt cx="266700" cy="266700"/>
            </a:xfrm>
          </p:grpSpPr>
          <p:sp>
            <p:nvSpPr>
              <p:cNvPr id="96" name="타원 95">
                <a:extLst>
                  <a:ext uri="{FF2B5EF4-FFF2-40B4-BE49-F238E27FC236}">
                    <a16:creationId xmlns:a16="http://schemas.microsoft.com/office/drawing/2014/main" id="{C06DB96F-8EC2-4421-8109-1BB143ACB16B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1CA6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/>
              </a:p>
            </p:txBody>
          </p:sp>
          <p:sp>
            <p:nvSpPr>
              <p:cNvPr id="97" name="막힌 원호 96">
                <a:extLst>
                  <a:ext uri="{FF2B5EF4-FFF2-40B4-BE49-F238E27FC236}">
                    <a16:creationId xmlns:a16="http://schemas.microsoft.com/office/drawing/2014/main" id="{D125641F-805B-4FFA-BC0B-33084A3904A5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E20BE85-08BD-4C65-A5DB-24B31670F97D}"/>
                </a:ext>
              </a:extLst>
            </p:cNvPr>
            <p:cNvSpPr txBox="1"/>
            <p:nvPr/>
          </p:nvSpPr>
          <p:spPr>
            <a:xfrm>
              <a:off x="6678120" y="1825202"/>
              <a:ext cx="5252191" cy="791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>
                <a:lnSpc>
                  <a:spcPct val="150000"/>
                </a:lnSpc>
              </a:pPr>
              <a:r>
                <a: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도서관 예산 증액이 어려웠던 대학 및 연구 기관은 일부 학술지를 지속적으로  구독 취소해야 하는 상황 발생</a:t>
              </a:r>
              <a:endPara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F3C7AC7A-212E-4799-931B-97DA38DA502F}"/>
              </a:ext>
            </a:extLst>
          </p:cNvPr>
          <p:cNvGrpSpPr/>
          <p:nvPr/>
        </p:nvGrpSpPr>
        <p:grpSpPr>
          <a:xfrm>
            <a:off x="4218549" y="5160803"/>
            <a:ext cx="1937748" cy="1265738"/>
            <a:chOff x="4309467" y="4992314"/>
            <a:chExt cx="2779073" cy="1815291"/>
          </a:xfrm>
        </p:grpSpPr>
        <p:pic>
          <p:nvPicPr>
            <p:cNvPr id="98" name="Picture 8" descr="재주는 곰이 넘고 돈은 되놈이 번다 이미지 검색결과">
              <a:extLst>
                <a:ext uri="{FF2B5EF4-FFF2-40B4-BE49-F238E27FC236}">
                  <a16:creationId xmlns:a16="http://schemas.microsoft.com/office/drawing/2014/main" id="{EA7E31A3-F418-44E7-A708-F4AED008B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9467" y="4997473"/>
              <a:ext cx="2779073" cy="1771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CA09344-7B35-48FF-9DF8-AEC3BEC628E5}"/>
                </a:ext>
              </a:extLst>
            </p:cNvPr>
            <p:cNvSpPr txBox="1"/>
            <p:nvPr/>
          </p:nvSpPr>
          <p:spPr>
            <a:xfrm>
              <a:off x="4371808" y="6410340"/>
              <a:ext cx="1494845" cy="39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Publishers</a:t>
              </a:r>
              <a:endParaRPr lang="ko-KR" altLang="en-US" sz="12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D27751B-CA44-4C81-B79A-6E20C68E16DB}"/>
                </a:ext>
              </a:extLst>
            </p:cNvPr>
            <p:cNvSpPr txBox="1"/>
            <p:nvPr/>
          </p:nvSpPr>
          <p:spPr>
            <a:xfrm>
              <a:off x="5237793" y="4992314"/>
              <a:ext cx="1224700" cy="39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Author(s)</a:t>
              </a:r>
              <a:endParaRPr lang="ko-KR" altLang="en-US" sz="12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033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170793-01A8-4119-8826-3DAF2F0617C9}"/>
              </a:ext>
            </a:extLst>
          </p:cNvPr>
          <p:cNvSpPr txBox="1"/>
          <p:nvPr/>
        </p:nvSpPr>
        <p:spPr>
          <a:xfrm>
            <a:off x="901700" y="231745"/>
            <a:ext cx="70485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oPub돋움체 Bold" panose="02020603020101020101" pitchFamily="18" charset="-127"/>
              </a:rPr>
              <a:t>03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KoPub돋움체 Bold" panose="0202060302010102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B1CCF-5F07-44AD-91DB-CFA0D397BDA1}"/>
              </a:ext>
            </a:extLst>
          </p:cNvPr>
          <p:cNvSpPr txBox="1"/>
          <p:nvPr/>
        </p:nvSpPr>
        <p:spPr>
          <a:xfrm>
            <a:off x="1663699" y="396845"/>
            <a:ext cx="61802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240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oPub돋움체 Bold" panose="02020603020101020101" pitchFamily="18" charset="-127"/>
              </a:rPr>
              <a:t>오픈액세스</a:t>
            </a:r>
            <a:r>
              <a:rPr lang="ko-KR" altLang="en-US" sz="240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KoPub돋움체 Bold" panose="02020603020101020101" pitchFamily="18" charset="-127"/>
              </a:rPr>
              <a:t>의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KoPub돋움체 Bold" panose="02020603020101020101" pitchFamily="18" charset="-127"/>
              </a:rPr>
              <a:t> 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oPub돋움체 Bold" panose="02020603020101020101" pitchFamily="18" charset="-127"/>
              </a:rPr>
              <a:t>개념</a:t>
            </a:r>
          </a:p>
        </p:txBody>
      </p:sp>
      <p:sp>
        <p:nvSpPr>
          <p:cNvPr id="6" name="막힌 원호 5">
            <a:extLst>
              <a:ext uri="{FF2B5EF4-FFF2-40B4-BE49-F238E27FC236}">
                <a16:creationId xmlns:a16="http://schemas.microsoft.com/office/drawing/2014/main" id="{EBCA8B53-14CA-41E5-A5A5-4A8B8F129141}"/>
              </a:ext>
            </a:extLst>
          </p:cNvPr>
          <p:cNvSpPr/>
          <p:nvPr/>
        </p:nvSpPr>
        <p:spPr>
          <a:xfrm>
            <a:off x="419100" y="1358900"/>
            <a:ext cx="482600" cy="482600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막힌 원호 6">
            <a:extLst>
              <a:ext uri="{FF2B5EF4-FFF2-40B4-BE49-F238E27FC236}">
                <a16:creationId xmlns:a16="http://schemas.microsoft.com/office/drawing/2014/main" id="{F6862496-3E2E-484B-989F-527EBFD2BBAC}"/>
              </a:ext>
            </a:extLst>
          </p:cNvPr>
          <p:cNvSpPr/>
          <p:nvPr/>
        </p:nvSpPr>
        <p:spPr>
          <a:xfrm rot="10800000">
            <a:off x="11349545" y="990600"/>
            <a:ext cx="393700" cy="393700"/>
          </a:xfrm>
          <a:prstGeom prst="blockArc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7023CC-6F38-4E27-A3A4-60605362E990}"/>
              </a:ext>
            </a:extLst>
          </p:cNvPr>
          <p:cNvSpPr txBox="1"/>
          <p:nvPr/>
        </p:nvSpPr>
        <p:spPr>
          <a:xfrm>
            <a:off x="5201845" y="1243838"/>
            <a:ext cx="178831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오픈액세스의 시작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65926EDB-1EBB-452C-A125-861B8FDE9AA1}"/>
              </a:ext>
            </a:extLst>
          </p:cNvPr>
          <p:cNvGrpSpPr/>
          <p:nvPr/>
        </p:nvGrpSpPr>
        <p:grpSpPr>
          <a:xfrm>
            <a:off x="393700" y="1699395"/>
            <a:ext cx="5592933" cy="791050"/>
            <a:chOff x="393700" y="1800995"/>
            <a:chExt cx="5592933" cy="791050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E3A5D620-7C8D-428E-8851-FF4D24AEF4AF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6B2D5A9D-FC09-403F-8640-45783AB25EE0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" name="막힌 원호 12">
                <a:extLst>
                  <a:ext uri="{FF2B5EF4-FFF2-40B4-BE49-F238E27FC236}">
                    <a16:creationId xmlns:a16="http://schemas.microsoft.com/office/drawing/2014/main" id="{4909F1AA-40C4-46E9-B18F-C069E624730E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0944084-574D-4C29-8F2E-4A020C28642A}"/>
                </a:ext>
              </a:extLst>
            </p:cNvPr>
            <p:cNvSpPr txBox="1"/>
            <p:nvPr/>
          </p:nvSpPr>
          <p:spPr>
            <a:xfrm>
              <a:off x="685801" y="1800995"/>
              <a:ext cx="5300832" cy="791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2002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 상업 출판사에 대항하기 위하여 </a:t>
              </a:r>
              <a:b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연구자들이 학술 생태계를 자주적으로 만들자는 취지로 시작</a:t>
              </a:r>
              <a:endParaRPr lang="en-US" altLang="ko-KR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21" name="슬라이드 번호 개체 틀 20">
            <a:extLst>
              <a:ext uri="{FF2B5EF4-FFF2-40B4-BE49-F238E27FC236}">
                <a16:creationId xmlns:a16="http://schemas.microsoft.com/office/drawing/2014/main" id="{78BF62BE-A625-4EF6-A87F-56FB0C7DF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6</a:t>
            </a:fld>
            <a:endParaRPr lang="en-US" altLang="ko-KR" dirty="0"/>
          </a:p>
        </p:txBody>
      </p: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6C000A95-5A53-4F0C-81EC-D90B51AA1AE6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74" name="사각형: 둥근 모서리 73">
              <a:extLst>
                <a:ext uri="{FF2B5EF4-FFF2-40B4-BE49-F238E27FC236}">
                  <a16:creationId xmlns:a16="http://schemas.microsoft.com/office/drawing/2014/main" id="{8A6E27E7-70C2-463F-8E0D-E90AD3DD60C8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배경</a:t>
              </a:r>
              <a:endPara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5" name="막힌 원호 74">
              <a:extLst>
                <a:ext uri="{FF2B5EF4-FFF2-40B4-BE49-F238E27FC236}">
                  <a16:creationId xmlns:a16="http://schemas.microsoft.com/office/drawing/2014/main" id="{EBD2E3B9-44D6-421D-BA86-F99C8EF79146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6" name="막힌 원호 75">
              <a:extLst>
                <a:ext uri="{FF2B5EF4-FFF2-40B4-BE49-F238E27FC236}">
                  <a16:creationId xmlns:a16="http://schemas.microsoft.com/office/drawing/2014/main" id="{A0C30EED-DA28-4DAF-9B39-17A2707F87C5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94" name="그룹 93">
            <a:extLst>
              <a:ext uri="{FF2B5EF4-FFF2-40B4-BE49-F238E27FC236}">
                <a16:creationId xmlns:a16="http://schemas.microsoft.com/office/drawing/2014/main" id="{09AB93CE-4B9C-44F9-B74B-CBB1510CF699}"/>
              </a:ext>
            </a:extLst>
          </p:cNvPr>
          <p:cNvGrpSpPr/>
          <p:nvPr/>
        </p:nvGrpSpPr>
        <p:grpSpPr>
          <a:xfrm>
            <a:off x="393700" y="4058481"/>
            <a:ext cx="5557838" cy="1995803"/>
            <a:chOff x="393700" y="4974714"/>
            <a:chExt cx="5557838" cy="1995803"/>
          </a:xfrm>
        </p:grpSpPr>
        <p:grpSp>
          <p:nvGrpSpPr>
            <p:cNvPr id="95" name="그룹 94">
              <a:extLst>
                <a:ext uri="{FF2B5EF4-FFF2-40B4-BE49-F238E27FC236}">
                  <a16:creationId xmlns:a16="http://schemas.microsoft.com/office/drawing/2014/main" id="{CEBEC3CA-8BBB-40C6-A6CD-DABFA6C12FB8}"/>
                </a:ext>
              </a:extLst>
            </p:cNvPr>
            <p:cNvGrpSpPr/>
            <p:nvPr/>
          </p:nvGrpSpPr>
          <p:grpSpPr>
            <a:xfrm>
              <a:off x="393700" y="5074396"/>
              <a:ext cx="266700" cy="266700"/>
              <a:chOff x="393700" y="5074396"/>
              <a:chExt cx="266700" cy="266700"/>
            </a:xfrm>
          </p:grpSpPr>
          <p:sp>
            <p:nvSpPr>
              <p:cNvPr id="97" name="타원 96">
                <a:extLst>
                  <a:ext uri="{FF2B5EF4-FFF2-40B4-BE49-F238E27FC236}">
                    <a16:creationId xmlns:a16="http://schemas.microsoft.com/office/drawing/2014/main" id="{9E4EB1DB-5EFA-4CF0-A215-B7EC96BFF120}"/>
                  </a:ext>
                </a:extLst>
              </p:cNvPr>
              <p:cNvSpPr/>
              <p:nvPr/>
            </p:nvSpPr>
            <p:spPr>
              <a:xfrm>
                <a:off x="495300" y="5163296"/>
                <a:ext cx="88900" cy="88900"/>
              </a:xfrm>
              <a:prstGeom prst="ellipse">
                <a:avLst/>
              </a:prstGeom>
              <a:solidFill>
                <a:srgbClr val="1CA6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98" name="막힌 원호 97">
                <a:extLst>
                  <a:ext uri="{FF2B5EF4-FFF2-40B4-BE49-F238E27FC236}">
                    <a16:creationId xmlns:a16="http://schemas.microsoft.com/office/drawing/2014/main" id="{98B03101-B86A-4BB9-9EFE-028EC64AF1CF}"/>
                  </a:ext>
                </a:extLst>
              </p:cNvPr>
              <p:cNvSpPr/>
              <p:nvPr/>
            </p:nvSpPr>
            <p:spPr>
              <a:xfrm rot="16200000">
                <a:off x="393700" y="5074396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C804FBE-5516-4D1F-B4B7-43FF831E6927}"/>
                </a:ext>
              </a:extLst>
            </p:cNvPr>
            <p:cNvSpPr txBox="1"/>
            <p:nvPr/>
          </p:nvSpPr>
          <p:spPr>
            <a:xfrm>
              <a:off x="685801" y="4974714"/>
              <a:ext cx="5265737" cy="19958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이용자가 학술정보를 온라인으로 무료 접근할 수 있고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, </a:t>
              </a:r>
              <a:b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</a:br>
              <a:r>
                <a:rPr lang="ko-KR" altLang="en-US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합법적으로 자유롭게 다운로드</a:t>
              </a:r>
              <a:r>
                <a:rPr lang="en-US" altLang="ko-KR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 </a:t>
              </a:r>
              <a:r>
                <a:rPr lang="ko-KR" altLang="en-US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복제</a:t>
              </a:r>
              <a:r>
                <a:rPr lang="en-US" altLang="ko-KR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 </a:t>
              </a:r>
              <a:r>
                <a:rPr lang="ko-KR" altLang="en-US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보급</a:t>
              </a:r>
              <a:r>
                <a:rPr lang="en-US" altLang="ko-KR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 </a:t>
              </a:r>
              <a:r>
                <a:rPr lang="ko-KR" altLang="en-US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인쇄</a:t>
              </a:r>
              <a:r>
                <a:rPr lang="en-US" altLang="ko-KR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 </a:t>
              </a:r>
              <a:r>
                <a:rPr lang="ko-KR" altLang="en-US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검색</a:t>
              </a:r>
              <a:r>
                <a:rPr lang="en-US" altLang="ko-KR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 </a:t>
              </a:r>
              <a:r>
                <a:rPr lang="ko-KR" altLang="en-US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링크 등을</a:t>
              </a:r>
              <a:r>
                <a:rPr lang="en-US" altLang="ko-KR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lang="ko-KR" altLang="en-US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이용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할 수 있도록 </a:t>
              </a:r>
              <a:r>
                <a:rPr lang="ko-KR" altLang="en-US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재정</a:t>
              </a:r>
              <a:r>
                <a:rPr lang="en-US" altLang="ko-KR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 </a:t>
              </a:r>
              <a:r>
                <a:rPr lang="ko-KR" altLang="en-US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법률</a:t>
              </a:r>
              <a:r>
                <a:rPr lang="en-US" altLang="ko-KR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 </a:t>
              </a:r>
              <a:r>
                <a:rPr lang="ko-KR" altLang="en-US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기술 장벽을 없앤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학술 정보 유통 모형</a:t>
              </a:r>
              <a:endPara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  <a:p>
              <a:pPr marL="180975" indent="-180975">
                <a:lnSpc>
                  <a:spcPct val="150000"/>
                </a:lnSpc>
                <a:buFontTx/>
                <a:buChar char="-"/>
              </a:pPr>
              <a:r>
                <a:rPr lang="en-US" altLang="ko-KR" sz="1600" spc="-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[</a:t>
              </a:r>
              <a:r>
                <a:rPr lang="ko-KR" altLang="en-US" sz="1600" spc="-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출처</a:t>
              </a:r>
              <a:r>
                <a:rPr lang="en-US" altLang="ko-KR" sz="1600" spc="-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] </a:t>
              </a:r>
              <a:r>
                <a:rPr lang="en-US" altLang="ko-KR" sz="1600" spc="-40" dirty="0">
                  <a:latin typeface="+mj-ea"/>
                  <a:ea typeface="+mj-ea"/>
                  <a:hlinkClick r:id="rId2"/>
                </a:rPr>
                <a:t>Budapest Open Access Initiative(BOAI)  </a:t>
              </a:r>
              <a:r>
                <a:rPr lang="ko-KR" altLang="en-US" sz="1600" spc="-40" dirty="0">
                  <a:latin typeface="+mj-ea"/>
                  <a:ea typeface="+mj-ea"/>
                  <a:hlinkClick r:id="rId2"/>
                </a:rPr>
                <a:t>선언</a:t>
              </a:r>
              <a:r>
                <a:rPr lang="en-US" altLang="ko-KR" sz="1600" spc="-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, 2002</a:t>
              </a:r>
            </a:p>
          </p:txBody>
        </p:sp>
      </p:grpSp>
      <p:grpSp>
        <p:nvGrpSpPr>
          <p:cNvPr id="104" name="그룹 103">
            <a:extLst>
              <a:ext uri="{FF2B5EF4-FFF2-40B4-BE49-F238E27FC236}">
                <a16:creationId xmlns:a16="http://schemas.microsoft.com/office/drawing/2014/main" id="{393D96AB-BB12-449A-9412-BDAA7C9A4770}"/>
              </a:ext>
            </a:extLst>
          </p:cNvPr>
          <p:cNvGrpSpPr/>
          <p:nvPr/>
        </p:nvGrpSpPr>
        <p:grpSpPr>
          <a:xfrm>
            <a:off x="333546" y="3227987"/>
            <a:ext cx="5653087" cy="850900"/>
            <a:chOff x="6211189" y="990600"/>
            <a:chExt cx="5653087" cy="850900"/>
          </a:xfrm>
        </p:grpSpPr>
        <p:sp>
          <p:nvSpPr>
            <p:cNvPr id="105" name="사각형: 둥근 모서리 104">
              <a:extLst>
                <a:ext uri="{FF2B5EF4-FFF2-40B4-BE49-F238E27FC236}">
                  <a16:creationId xmlns:a16="http://schemas.microsoft.com/office/drawing/2014/main" id="{558A0F97-495C-4557-ABAD-EB4224D60401}"/>
                </a:ext>
              </a:extLst>
            </p:cNvPr>
            <p:cNvSpPr/>
            <p:nvPr/>
          </p:nvSpPr>
          <p:spPr>
            <a:xfrm>
              <a:off x="6211189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정의</a:t>
              </a:r>
            </a:p>
          </p:txBody>
        </p:sp>
        <p:sp>
          <p:nvSpPr>
            <p:cNvPr id="106" name="막힌 원호 105">
              <a:extLst>
                <a:ext uri="{FF2B5EF4-FFF2-40B4-BE49-F238E27FC236}">
                  <a16:creationId xmlns:a16="http://schemas.microsoft.com/office/drawing/2014/main" id="{4AC62A7F-D9F9-48BF-91C8-2F2C2EE44C41}"/>
                </a:ext>
              </a:extLst>
            </p:cNvPr>
            <p:cNvSpPr/>
            <p:nvPr/>
          </p:nvSpPr>
          <p:spPr>
            <a:xfrm rot="10800000">
              <a:off x="114046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07" name="막힌 원호 106">
              <a:extLst>
                <a:ext uri="{FF2B5EF4-FFF2-40B4-BE49-F238E27FC236}">
                  <a16:creationId xmlns:a16="http://schemas.microsoft.com/office/drawing/2014/main" id="{F76EF2A3-EE27-4BC4-8803-E8A62AC13BAE}"/>
                </a:ext>
              </a:extLst>
            </p:cNvPr>
            <p:cNvSpPr/>
            <p:nvPr/>
          </p:nvSpPr>
          <p:spPr>
            <a:xfrm>
              <a:off x="62865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pic>
        <p:nvPicPr>
          <p:cNvPr id="108" name="Picture 4" descr="FAO - News Article: FAO launches Open Access for all publications">
            <a:extLst>
              <a:ext uri="{FF2B5EF4-FFF2-40B4-BE49-F238E27FC236}">
                <a16:creationId xmlns:a16="http://schemas.microsoft.com/office/drawing/2014/main" id="{F85B16FA-C852-43D7-AD1D-EA059FE96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6" b="5350"/>
          <a:stretch/>
        </p:blipFill>
        <p:spPr bwMode="auto">
          <a:xfrm>
            <a:off x="6240463" y="1233489"/>
            <a:ext cx="5613883" cy="201260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650D1E97-8584-47AD-BFA9-DAE987AF18E7}"/>
              </a:ext>
            </a:extLst>
          </p:cNvPr>
          <p:cNvGrpSpPr/>
          <p:nvPr/>
        </p:nvGrpSpPr>
        <p:grpSpPr>
          <a:xfrm>
            <a:off x="6263408" y="3628300"/>
            <a:ext cx="5590935" cy="745984"/>
            <a:chOff x="6185114" y="3356992"/>
            <a:chExt cx="5479836" cy="745984"/>
          </a:xfrm>
        </p:grpSpPr>
        <p:sp>
          <p:nvSpPr>
            <p:cNvPr id="110" name="직사각형 109">
              <a:extLst>
                <a:ext uri="{FF2B5EF4-FFF2-40B4-BE49-F238E27FC236}">
                  <a16:creationId xmlns:a16="http://schemas.microsoft.com/office/drawing/2014/main" id="{4FDD9640-21D8-4729-92FE-CE237E7F696F}"/>
                </a:ext>
              </a:extLst>
            </p:cNvPr>
            <p:cNvSpPr/>
            <p:nvPr/>
          </p:nvSpPr>
          <p:spPr>
            <a:xfrm>
              <a:off x="6185114" y="3356992"/>
              <a:ext cx="5479836" cy="745984"/>
            </a:xfrm>
            <a:prstGeom prst="rect">
              <a:avLst/>
            </a:prstGeom>
            <a:solidFill>
              <a:srgbClr val="FAFAFA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17550"/>
              <a:r>
                <a:rPr lang="ko-KR" altLang="en-US" sz="1600" b="1" dirty="0">
                  <a:solidFill>
                    <a:schemeClr val="tx1"/>
                  </a:solidFill>
                </a:rPr>
                <a:t>재정적 장벽</a:t>
              </a:r>
              <a:endParaRPr lang="en-US" altLang="ko-KR" sz="1600" b="1" dirty="0">
                <a:solidFill>
                  <a:schemeClr val="tx1"/>
                </a:solidFill>
              </a:endParaRPr>
            </a:p>
            <a:p>
              <a:pPr marL="895350" indent="-1778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o-KR" altLang="en-US" sz="14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라이선스 요금</a:t>
              </a:r>
              <a:r>
                <a:rPr lang="en-US" altLang="ko-KR" sz="14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, </a:t>
              </a:r>
              <a:r>
                <a:rPr lang="ko-KR" altLang="en-US" sz="14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이용 요금</a:t>
              </a:r>
              <a:r>
                <a:rPr lang="en-US" altLang="ko-KR" sz="14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, </a:t>
              </a:r>
              <a:r>
                <a:rPr lang="ko-KR" altLang="en-US" sz="14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회비 등 접근 비용 문제</a:t>
              </a:r>
            </a:p>
          </p:txBody>
        </p:sp>
        <p:pic>
          <p:nvPicPr>
            <p:cNvPr id="111" name="그림 110">
              <a:extLst>
                <a:ext uri="{FF2B5EF4-FFF2-40B4-BE49-F238E27FC236}">
                  <a16:creationId xmlns:a16="http://schemas.microsoft.com/office/drawing/2014/main" id="{B7A30B27-8A55-46F7-AD16-726FFAC65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028" r="5603"/>
            <a:stretch/>
          </p:blipFill>
          <p:spPr>
            <a:xfrm>
              <a:off x="6200740" y="3391697"/>
              <a:ext cx="668826" cy="676574"/>
            </a:xfrm>
            <a:prstGeom prst="rect">
              <a:avLst/>
            </a:prstGeom>
          </p:spPr>
        </p:pic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0378D6BF-93E2-40B4-941C-2CBF7BC62C58}"/>
              </a:ext>
            </a:extLst>
          </p:cNvPr>
          <p:cNvGrpSpPr/>
          <p:nvPr/>
        </p:nvGrpSpPr>
        <p:grpSpPr>
          <a:xfrm>
            <a:off x="6263409" y="4663221"/>
            <a:ext cx="5590936" cy="745984"/>
            <a:chOff x="6185114" y="4243967"/>
            <a:chExt cx="5479836" cy="745984"/>
          </a:xfrm>
        </p:grpSpPr>
        <p:sp>
          <p:nvSpPr>
            <p:cNvPr id="113" name="직사각형 112">
              <a:extLst>
                <a:ext uri="{FF2B5EF4-FFF2-40B4-BE49-F238E27FC236}">
                  <a16:creationId xmlns:a16="http://schemas.microsoft.com/office/drawing/2014/main" id="{7BF1E8F2-3CC6-457A-9BFC-D2BDA6E621A1}"/>
                </a:ext>
              </a:extLst>
            </p:cNvPr>
            <p:cNvSpPr/>
            <p:nvPr/>
          </p:nvSpPr>
          <p:spPr>
            <a:xfrm>
              <a:off x="6185114" y="4243967"/>
              <a:ext cx="5479836" cy="745984"/>
            </a:xfrm>
            <a:prstGeom prst="rect">
              <a:avLst/>
            </a:prstGeom>
            <a:solidFill>
              <a:srgbClr val="FAFAFA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17550"/>
              <a:r>
                <a:rPr lang="ko-KR" altLang="en-US" sz="1600" b="1" dirty="0">
                  <a:solidFill>
                    <a:schemeClr val="tx1"/>
                  </a:solidFill>
                </a:rPr>
                <a:t>법률적 장벽</a:t>
              </a:r>
              <a:endParaRPr lang="en-US" altLang="ko-KR" sz="2000" b="1" dirty="0">
                <a:solidFill>
                  <a:schemeClr val="tx1"/>
                </a:solidFill>
              </a:endParaRPr>
            </a:p>
            <a:p>
              <a:pPr marL="895350" indent="-1778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o-KR" altLang="en-US" sz="14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저작권</a:t>
              </a:r>
              <a:r>
                <a:rPr lang="en-US" altLang="ko-KR" sz="14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, </a:t>
              </a:r>
              <a:r>
                <a:rPr lang="ko-KR" altLang="en-US" sz="14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전송권</a:t>
              </a:r>
              <a:r>
                <a:rPr lang="en-US" altLang="ko-KR" sz="14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, </a:t>
              </a:r>
              <a:r>
                <a:rPr lang="ko-KR" altLang="en-US" sz="14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라이선스 등 이용권한 문제</a:t>
              </a:r>
              <a:endParaRPr lang="ko-KR" altLang="en-US" dirty="0">
                <a:latin typeface="+mn-ea"/>
              </a:endParaRPr>
            </a:p>
          </p:txBody>
        </p:sp>
        <p:pic>
          <p:nvPicPr>
            <p:cNvPr id="114" name="그림 113">
              <a:extLst>
                <a:ext uri="{FF2B5EF4-FFF2-40B4-BE49-F238E27FC236}">
                  <a16:creationId xmlns:a16="http://schemas.microsoft.com/office/drawing/2014/main" id="{A2DA49CC-8B59-4F3D-8388-B64A8093FC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t="1821" r="2603" b="3078"/>
            <a:stretch/>
          </p:blipFill>
          <p:spPr>
            <a:xfrm>
              <a:off x="6210264" y="4274617"/>
              <a:ext cx="692331" cy="684685"/>
            </a:xfrm>
            <a:prstGeom prst="rect">
              <a:avLst/>
            </a:prstGeom>
          </p:spPr>
        </p:pic>
      </p:grpSp>
      <p:grpSp>
        <p:nvGrpSpPr>
          <p:cNvPr id="115" name="그룹 114">
            <a:extLst>
              <a:ext uri="{FF2B5EF4-FFF2-40B4-BE49-F238E27FC236}">
                <a16:creationId xmlns:a16="http://schemas.microsoft.com/office/drawing/2014/main" id="{F9A12A7B-66AB-4700-B79F-1DB2370467F5}"/>
              </a:ext>
            </a:extLst>
          </p:cNvPr>
          <p:cNvGrpSpPr/>
          <p:nvPr/>
        </p:nvGrpSpPr>
        <p:grpSpPr>
          <a:xfrm>
            <a:off x="6263408" y="5698142"/>
            <a:ext cx="5590937" cy="745984"/>
            <a:chOff x="6185113" y="5130941"/>
            <a:chExt cx="5590937" cy="745984"/>
          </a:xfrm>
        </p:grpSpPr>
        <p:sp>
          <p:nvSpPr>
            <p:cNvPr id="116" name="직사각형 115">
              <a:extLst>
                <a:ext uri="{FF2B5EF4-FFF2-40B4-BE49-F238E27FC236}">
                  <a16:creationId xmlns:a16="http://schemas.microsoft.com/office/drawing/2014/main" id="{7F6A68AB-737E-4552-A840-EBFD93A03D98}"/>
                </a:ext>
              </a:extLst>
            </p:cNvPr>
            <p:cNvSpPr/>
            <p:nvPr/>
          </p:nvSpPr>
          <p:spPr>
            <a:xfrm>
              <a:off x="6185113" y="5130941"/>
              <a:ext cx="5590937" cy="745984"/>
            </a:xfrm>
            <a:prstGeom prst="rect">
              <a:avLst/>
            </a:prstGeom>
            <a:solidFill>
              <a:srgbClr val="FAFAFA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17550"/>
              <a:r>
                <a:rPr lang="ko-KR" altLang="en-US" sz="1600" b="1" dirty="0">
                  <a:solidFill>
                    <a:schemeClr val="tx1"/>
                  </a:solidFill>
                </a:rPr>
                <a:t>기술적 장벽</a:t>
              </a:r>
              <a:endParaRPr lang="en-US" altLang="ko-KR" sz="2000" b="1" dirty="0">
                <a:solidFill>
                  <a:schemeClr val="tx1"/>
                </a:solidFill>
              </a:endParaRPr>
            </a:p>
            <a:p>
              <a:pPr marL="895350" indent="-1778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o-KR" altLang="en-US" sz="14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영구적인 접근 보장</a:t>
              </a:r>
              <a:r>
                <a:rPr lang="en-US" altLang="ko-KR" sz="14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, </a:t>
              </a:r>
              <a:r>
                <a:rPr lang="ko-KR" altLang="en-US" sz="14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표준화 등 온라인 접근성 문제</a:t>
              </a:r>
              <a:endParaRPr lang="ko-KR" altLang="en-US" sz="1400" dirty="0"/>
            </a:p>
          </p:txBody>
        </p:sp>
        <p:pic>
          <p:nvPicPr>
            <p:cNvPr id="117" name="그림 116">
              <a:extLst>
                <a:ext uri="{FF2B5EF4-FFF2-40B4-BE49-F238E27FC236}">
                  <a16:creationId xmlns:a16="http://schemas.microsoft.com/office/drawing/2014/main" id="{73B571C4-BE6A-40C4-8D7B-5B0484CDC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51" b="1660"/>
            <a:stretch/>
          </p:blipFill>
          <p:spPr>
            <a:xfrm>
              <a:off x="6200739" y="5177917"/>
              <a:ext cx="668827" cy="652032"/>
            </a:xfrm>
            <a:prstGeom prst="rect">
              <a:avLst/>
            </a:prstGeom>
          </p:spPr>
        </p:pic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7025C1F5-5202-476F-91C7-5435E28DB25E}"/>
              </a:ext>
            </a:extLst>
          </p:cNvPr>
          <p:cNvGrpSpPr/>
          <p:nvPr/>
        </p:nvGrpSpPr>
        <p:grpSpPr>
          <a:xfrm>
            <a:off x="393700" y="2663733"/>
            <a:ext cx="5563096" cy="375552"/>
            <a:chOff x="393700" y="1800995"/>
            <a:chExt cx="5563096" cy="375552"/>
          </a:xfrm>
        </p:grpSpPr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C810C92C-E119-4703-92CE-01081009B1DE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39" name="타원 38">
                <a:extLst>
                  <a:ext uri="{FF2B5EF4-FFF2-40B4-BE49-F238E27FC236}">
                    <a16:creationId xmlns:a16="http://schemas.microsoft.com/office/drawing/2014/main" id="{14404AC8-C5CD-4687-B57A-E7A12B7DA244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0" name="막힌 원호 39">
                <a:extLst>
                  <a:ext uri="{FF2B5EF4-FFF2-40B4-BE49-F238E27FC236}">
                    <a16:creationId xmlns:a16="http://schemas.microsoft.com/office/drawing/2014/main" id="{1100AE38-D686-4194-A4E6-6D85F9C995A4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9C5ACFE-0639-4060-81AA-078A18C4B10A}"/>
                </a:ext>
              </a:extLst>
            </p:cNvPr>
            <p:cNvSpPr txBox="1"/>
            <p:nvPr/>
          </p:nvSpPr>
          <p:spPr>
            <a:xfrm>
              <a:off x="685801" y="1800995"/>
              <a:ext cx="5270995" cy="3755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OA</a:t>
              </a:r>
              <a:r>
                <a:rPr lang="ko-KR" altLang="en-US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는 새로운 학술지 유통모형으로 긍정적인 효과가 나타남</a:t>
              </a:r>
              <a:r>
                <a:rPr lang="en-US" altLang="ko-KR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738466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1E58C2-C257-4E14-9EBB-C48A96E2ADAC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oPub돋움체 Bold" panose="02020603020101020101" pitchFamily="18" charset="-127"/>
              </a:rPr>
              <a:t>04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KoPub돋움체 Bold" panose="0202060302010102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B7FE5-BD9E-4B30-B548-72A15B2F6187}"/>
              </a:ext>
            </a:extLst>
          </p:cNvPr>
          <p:cNvSpPr txBox="1"/>
          <p:nvPr/>
        </p:nvSpPr>
        <p:spPr>
          <a:xfrm>
            <a:off x="1663700" y="396845"/>
            <a:ext cx="525432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oPub돋움체 Bold" panose="02020603020101020101" pitchFamily="18" charset="-127"/>
              </a:rPr>
              <a:t>오픈액세스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oPub돋움체 Bold" panose="02020603020101020101" pitchFamily="18" charset="-127"/>
              </a:rPr>
              <a:t> 추진 방식에 따른 색상 구분 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oPub돋움체 Bold" panose="02020603020101020101" pitchFamily="18" charset="-127"/>
              </a:rPr>
              <a:t>(1/2)</a:t>
            </a:r>
            <a:endParaRPr lang="ko-KR" altLang="en-US" sz="2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KoPub돋움체 Bold" panose="02020603020101020101" pitchFamily="18" charset="-127"/>
            </a:endParaRP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691D5D28-35E7-4DE1-9C33-C097520F712E}"/>
              </a:ext>
            </a:extLst>
          </p:cNvPr>
          <p:cNvGrpSpPr/>
          <p:nvPr/>
        </p:nvGrpSpPr>
        <p:grpSpPr>
          <a:xfrm>
            <a:off x="334962" y="3676685"/>
            <a:ext cx="5653087" cy="850900"/>
            <a:chOff x="334962" y="990600"/>
            <a:chExt cx="5653087" cy="850900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9559FEF8-173A-4151-9694-535DB326B3CC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DAB7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lt"/>
                  <a:ea typeface="KoPub돋움체 Bold" panose="02020603020101020101" pitchFamily="18" charset="-127"/>
                </a:rPr>
                <a:t>Gold OA</a:t>
              </a:r>
              <a:endPara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KoPub돋움체 Bold" panose="02020603020101020101" pitchFamily="18" charset="-127"/>
              </a:endParaRPr>
            </a:p>
          </p:txBody>
        </p:sp>
        <p:sp>
          <p:nvSpPr>
            <p:cNvPr id="6" name="막힌 원호 5">
              <a:extLst>
                <a:ext uri="{FF2B5EF4-FFF2-40B4-BE49-F238E27FC236}">
                  <a16:creationId xmlns:a16="http://schemas.microsoft.com/office/drawing/2014/main" id="{9F67B25D-EDF6-4B77-B269-CF5DD07C5E99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막힌 원호 7">
              <a:extLst>
                <a:ext uri="{FF2B5EF4-FFF2-40B4-BE49-F238E27FC236}">
                  <a16:creationId xmlns:a16="http://schemas.microsoft.com/office/drawing/2014/main" id="{806AA6B2-0D90-4C9B-9BBD-34E79B931445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48124787-EF61-43A1-B58F-B61BD567012E}"/>
              </a:ext>
            </a:extLst>
          </p:cNvPr>
          <p:cNvGrpSpPr/>
          <p:nvPr/>
        </p:nvGrpSpPr>
        <p:grpSpPr>
          <a:xfrm>
            <a:off x="334962" y="1031442"/>
            <a:ext cx="5653087" cy="850900"/>
            <a:chOff x="6211189" y="990600"/>
            <a:chExt cx="5653087" cy="850900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1855CE04-B321-4EA5-9E80-9763CBC87170}"/>
                </a:ext>
              </a:extLst>
            </p:cNvPr>
            <p:cNvSpPr/>
            <p:nvPr/>
          </p:nvSpPr>
          <p:spPr>
            <a:xfrm>
              <a:off x="6211189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44A4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lt"/>
                  <a:ea typeface="KoPub돋움체 Bold" panose="02020603020101020101" pitchFamily="18" charset="-127"/>
                </a:rPr>
                <a:t>Green OA</a:t>
              </a:r>
              <a:endParaRPr lang="ko-KR" altLang="en-US" sz="2000" dirty="0">
                <a:latin typeface="+mj-lt"/>
              </a:endParaRPr>
            </a:p>
          </p:txBody>
        </p:sp>
        <p:sp>
          <p:nvSpPr>
            <p:cNvPr id="7" name="막힌 원호 6">
              <a:extLst>
                <a:ext uri="{FF2B5EF4-FFF2-40B4-BE49-F238E27FC236}">
                  <a16:creationId xmlns:a16="http://schemas.microsoft.com/office/drawing/2014/main" id="{FEFA443D-6245-4946-83E5-D34E4F22780A}"/>
                </a:ext>
              </a:extLst>
            </p:cNvPr>
            <p:cNvSpPr/>
            <p:nvPr/>
          </p:nvSpPr>
          <p:spPr>
            <a:xfrm>
              <a:off x="62865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막힌 원호 8">
              <a:extLst>
                <a:ext uri="{FF2B5EF4-FFF2-40B4-BE49-F238E27FC236}">
                  <a16:creationId xmlns:a16="http://schemas.microsoft.com/office/drawing/2014/main" id="{1668F99C-16F9-495D-86CB-6F18D403FB3D}"/>
                </a:ext>
              </a:extLst>
            </p:cNvPr>
            <p:cNvSpPr/>
            <p:nvPr/>
          </p:nvSpPr>
          <p:spPr>
            <a:xfrm rot="10800000">
              <a:off x="114046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C00A660B-2090-4B56-BB1A-0544D5E38FD4}"/>
              </a:ext>
            </a:extLst>
          </p:cNvPr>
          <p:cNvGrpSpPr/>
          <p:nvPr/>
        </p:nvGrpSpPr>
        <p:grpSpPr>
          <a:xfrm>
            <a:off x="393700" y="4410927"/>
            <a:ext cx="5594350" cy="694101"/>
            <a:chOff x="393700" y="1843163"/>
            <a:chExt cx="5594350" cy="694101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B0F4C9D2-AF78-4BDA-B8BD-24358401605E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E7D75817-ABAF-4930-9035-C063683F112D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DAB7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/>
              </a:p>
            </p:txBody>
          </p:sp>
          <p:sp>
            <p:nvSpPr>
              <p:cNvPr id="16" name="막힌 원호 15">
                <a:extLst>
                  <a:ext uri="{FF2B5EF4-FFF2-40B4-BE49-F238E27FC236}">
                    <a16:creationId xmlns:a16="http://schemas.microsoft.com/office/drawing/2014/main" id="{89A03123-15E3-4BEB-9BDA-60CBB687DF0E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369EE4-B833-40FF-89E3-E001F920A5CA}"/>
                </a:ext>
              </a:extLst>
            </p:cNvPr>
            <p:cNvSpPr txBox="1"/>
            <p:nvPr/>
          </p:nvSpPr>
          <p:spPr>
            <a:xfrm>
              <a:off x="685802" y="1843163"/>
              <a:ext cx="5302248" cy="6941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OA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학술지에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APC(Article Processing Charge,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논문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처리비용</a:t>
              </a:r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)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를 지불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하여 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출판 즉시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+mn-ea"/>
                </a:rPr>
                <a:t> 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누구나 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자유롭게 이용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DAB712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가능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99C7B2DD-8DED-4F84-B191-B4B405542873}"/>
              </a:ext>
            </a:extLst>
          </p:cNvPr>
          <p:cNvGrpSpPr/>
          <p:nvPr/>
        </p:nvGrpSpPr>
        <p:grpSpPr>
          <a:xfrm>
            <a:off x="443757" y="1840772"/>
            <a:ext cx="5544292" cy="1414298"/>
            <a:chOff x="6386019" y="1907037"/>
            <a:chExt cx="5544292" cy="1414298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F1BA3E67-2BE1-4092-945A-FCB79F8884E0}"/>
                </a:ext>
              </a:extLst>
            </p:cNvPr>
            <p:cNvGrpSpPr/>
            <p:nvPr/>
          </p:nvGrpSpPr>
          <p:grpSpPr>
            <a:xfrm>
              <a:off x="6386019" y="1943064"/>
              <a:ext cx="266700" cy="266700"/>
              <a:chOff x="635000" y="2311400"/>
              <a:chExt cx="266700" cy="266700"/>
            </a:xfrm>
          </p:grpSpPr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E6BE16FE-E901-472E-9E75-E98EA5AA681D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44A4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/>
              </a:p>
            </p:txBody>
          </p:sp>
          <p:sp>
            <p:nvSpPr>
              <p:cNvPr id="21" name="막힌 원호 20">
                <a:extLst>
                  <a:ext uri="{FF2B5EF4-FFF2-40B4-BE49-F238E27FC236}">
                    <a16:creationId xmlns:a16="http://schemas.microsoft.com/office/drawing/2014/main" id="{598DAA6B-861B-47F4-8138-DE8E9925B705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82A633-6191-4CCF-A6E1-D512EDF0475E}"/>
                </a:ext>
              </a:extLst>
            </p:cNvPr>
            <p:cNvSpPr txBox="1"/>
            <p:nvPr/>
          </p:nvSpPr>
          <p:spPr>
            <a:xfrm>
              <a:off x="6678120" y="1907037"/>
              <a:ext cx="5252191" cy="14142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구독 기반 학술지에 출판된 논문을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출판사 정책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에 따라 </a:t>
              </a:r>
              <a:b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</a:b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저자가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OA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리포지터리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아카이브 등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에 자신의 논문을 </a:t>
              </a:r>
              <a:b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</a:b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기탁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(Self-archiving/deposit)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하여 출판 즉시 또는 </a:t>
              </a:r>
              <a:b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</a:b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엠바고 기간 종료 후 누구나 자유롭게 이용 가능</a:t>
              </a:r>
            </a:p>
          </p:txBody>
        </p:sp>
      </p:grpSp>
      <p:sp>
        <p:nvSpPr>
          <p:cNvPr id="35" name="슬라이드 번호 개체 틀 34">
            <a:extLst>
              <a:ext uri="{FF2B5EF4-FFF2-40B4-BE49-F238E27FC236}">
                <a16:creationId xmlns:a16="http://schemas.microsoft.com/office/drawing/2014/main" id="{68F70ACA-1AA7-4E5E-9C38-D4F3B641C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21300" y="6530443"/>
            <a:ext cx="149400" cy="169277"/>
          </a:xfrm>
          <a:prstGeom prst="rect">
            <a:avLst/>
          </a:prstGeom>
        </p:spPr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7</a:t>
            </a:fld>
            <a:endParaRPr lang="en-US" altLang="ko-KR" dirty="0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7791CF98-3EBC-488C-8D24-B3B59E73F6FC}"/>
              </a:ext>
            </a:extLst>
          </p:cNvPr>
          <p:cNvGrpSpPr/>
          <p:nvPr/>
        </p:nvGrpSpPr>
        <p:grpSpPr>
          <a:xfrm>
            <a:off x="393700" y="5248029"/>
            <a:ext cx="5594350" cy="694101"/>
            <a:chOff x="393700" y="1834328"/>
            <a:chExt cx="5594350" cy="694101"/>
          </a:xfrm>
        </p:grpSpPr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945CC052-95E1-4FFA-BC0C-99791AD2212C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46" name="타원 45">
                <a:extLst>
                  <a:ext uri="{FF2B5EF4-FFF2-40B4-BE49-F238E27FC236}">
                    <a16:creationId xmlns:a16="http://schemas.microsoft.com/office/drawing/2014/main" id="{1F4A8AAF-346D-4B9F-96FB-96F9287A35B1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DAB7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/>
              </a:p>
            </p:txBody>
          </p:sp>
          <p:sp>
            <p:nvSpPr>
              <p:cNvPr id="47" name="막힌 원호 46">
                <a:extLst>
                  <a:ext uri="{FF2B5EF4-FFF2-40B4-BE49-F238E27FC236}">
                    <a16:creationId xmlns:a16="http://schemas.microsoft.com/office/drawing/2014/main" id="{5EC9DE2A-FAF5-4145-854F-8414ED29ACD0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ECAAE6-59FC-4BDC-B179-F9DA31E4DD6A}"/>
                </a:ext>
              </a:extLst>
            </p:cNvPr>
            <p:cNvSpPr txBox="1"/>
            <p:nvPr/>
          </p:nvSpPr>
          <p:spPr>
            <a:xfrm>
              <a:off x="685802" y="1834328"/>
              <a:ext cx="5302248" cy="6941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OA </a:t>
              </a:r>
              <a:r>
                <a:rPr lang="ko-KR" altLang="en-US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옵션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을 제공하는 구독 기반의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하이브리드 학술지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에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APC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를 지불하여 출판 즉시 누구나 자유롭게 이용 가능</a:t>
              </a: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2AC8AB31-58CF-4CEC-A83D-70C994B8D1F9}"/>
              </a:ext>
            </a:extLst>
          </p:cNvPr>
          <p:cNvGrpSpPr/>
          <p:nvPr/>
        </p:nvGrpSpPr>
        <p:grpSpPr>
          <a:xfrm>
            <a:off x="393700" y="6085132"/>
            <a:ext cx="5594350" cy="334002"/>
            <a:chOff x="393700" y="1843162"/>
            <a:chExt cx="5594350" cy="334002"/>
          </a:xfrm>
        </p:grpSpPr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9183DC04-6106-4730-A5ED-DB0F0638B8FB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51" name="타원 50">
                <a:extLst>
                  <a:ext uri="{FF2B5EF4-FFF2-40B4-BE49-F238E27FC236}">
                    <a16:creationId xmlns:a16="http://schemas.microsoft.com/office/drawing/2014/main" id="{1D2A3D34-2D2C-4F4B-AF88-A318B1535E79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DAB7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/>
              </a:p>
            </p:txBody>
          </p:sp>
          <p:sp>
            <p:nvSpPr>
              <p:cNvPr id="52" name="막힌 원호 51">
                <a:extLst>
                  <a:ext uri="{FF2B5EF4-FFF2-40B4-BE49-F238E27FC236}">
                    <a16:creationId xmlns:a16="http://schemas.microsoft.com/office/drawing/2014/main" id="{B96B1D61-EA05-4049-872A-B500D5A4EDA9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4DA1945-D28D-4DF4-A71D-9B151DE24B8E}"/>
                </a:ext>
              </a:extLst>
            </p:cNvPr>
            <p:cNvSpPr txBox="1"/>
            <p:nvPr/>
          </p:nvSpPr>
          <p:spPr>
            <a:xfrm>
              <a:off x="685802" y="1843162"/>
              <a:ext cx="5302248" cy="3340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spc="-50" dirty="0">
                  <a:solidFill>
                    <a:schemeClr val="bg1">
                      <a:lumMod val="50000"/>
                    </a:schemeClr>
                  </a:solidFill>
                  <a:hlinkClick r:id="rId2"/>
                </a:rPr>
                <a:t>DOAJ(Directory of Open Access Journals)</a:t>
              </a:r>
              <a:r>
                <a:rPr lang="en-US" altLang="ko-KR" spc="-5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ko-KR" altLang="en-US" spc="-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등록 필요</a:t>
              </a: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3A740E97-C940-464C-9856-0F6435792B4B}"/>
              </a:ext>
            </a:extLst>
          </p:cNvPr>
          <p:cNvGrpSpPr/>
          <p:nvPr/>
        </p:nvGrpSpPr>
        <p:grpSpPr>
          <a:xfrm>
            <a:off x="443757" y="3336194"/>
            <a:ext cx="5544292" cy="313227"/>
            <a:chOff x="6386019" y="1907037"/>
            <a:chExt cx="5544292" cy="313227"/>
          </a:xfrm>
        </p:grpSpPr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C57624A5-7F09-4F91-B29E-02A048B7AC75}"/>
                </a:ext>
              </a:extLst>
            </p:cNvPr>
            <p:cNvGrpSpPr/>
            <p:nvPr/>
          </p:nvGrpSpPr>
          <p:grpSpPr>
            <a:xfrm>
              <a:off x="6386019" y="1943064"/>
              <a:ext cx="266700" cy="266700"/>
              <a:chOff x="635000" y="2311400"/>
              <a:chExt cx="266700" cy="266700"/>
            </a:xfrm>
          </p:grpSpPr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9BFCFD73-23BB-4B95-A4EF-4694E9B5BFD7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44A4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/>
              </a:p>
            </p:txBody>
          </p:sp>
          <p:sp>
            <p:nvSpPr>
              <p:cNvPr id="57" name="막힌 원호 56">
                <a:extLst>
                  <a:ext uri="{FF2B5EF4-FFF2-40B4-BE49-F238E27FC236}">
                    <a16:creationId xmlns:a16="http://schemas.microsoft.com/office/drawing/2014/main" id="{D0D47004-72F5-442E-A7F1-2238E64B7C85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CE53753-B027-4CBF-9B82-666EC46429B4}"/>
                </a:ext>
              </a:extLst>
            </p:cNvPr>
            <p:cNvSpPr txBox="1"/>
            <p:nvPr/>
          </p:nvSpPr>
          <p:spPr>
            <a:xfrm>
              <a:off x="6678120" y="1907037"/>
              <a:ext cx="5252191" cy="3132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600"/>
                </a:spcBef>
              </a:pPr>
              <a:r>
                <a:rPr lang="en-US" altLang="ko-KR" spc="-70" dirty="0">
                  <a:solidFill>
                    <a:schemeClr val="bg1">
                      <a:lumMod val="50000"/>
                    </a:schemeClr>
                  </a:solidFill>
                  <a:hlinkClick r:id="rId3"/>
                </a:rPr>
                <a:t>OpenDOAR(Directory of Open Access Repositories)</a:t>
              </a:r>
              <a:endParaRPr lang="ko-KR" altLang="en-US" spc="-70" dirty="0"/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21B925E5-AA06-4666-AF1F-C240F495BCB2}"/>
              </a:ext>
            </a:extLst>
          </p:cNvPr>
          <p:cNvGrpSpPr/>
          <p:nvPr/>
        </p:nvGrpSpPr>
        <p:grpSpPr>
          <a:xfrm>
            <a:off x="6240463" y="990600"/>
            <a:ext cx="5653087" cy="850900"/>
            <a:chOff x="334962" y="4261596"/>
            <a:chExt cx="5653087" cy="850900"/>
          </a:xfrm>
        </p:grpSpPr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39A2BD14-7029-4548-B728-705B03BBBCC7}"/>
                </a:ext>
              </a:extLst>
            </p:cNvPr>
            <p:cNvSpPr/>
            <p:nvPr/>
          </p:nvSpPr>
          <p:spPr>
            <a:xfrm>
              <a:off x="334962" y="4467971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오픈액세스 출판 방식</a:t>
              </a:r>
            </a:p>
          </p:txBody>
        </p:sp>
        <p:sp>
          <p:nvSpPr>
            <p:cNvPr id="60" name="막힌 원호 59">
              <a:extLst>
                <a:ext uri="{FF2B5EF4-FFF2-40B4-BE49-F238E27FC236}">
                  <a16:creationId xmlns:a16="http://schemas.microsoft.com/office/drawing/2014/main" id="{33B4E6AF-E7DE-4DDD-BFB5-7CA1F1EC7FDB}"/>
                </a:ext>
              </a:extLst>
            </p:cNvPr>
            <p:cNvSpPr/>
            <p:nvPr/>
          </p:nvSpPr>
          <p:spPr>
            <a:xfrm>
              <a:off x="419100" y="4629896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막힌 원호 60">
              <a:extLst>
                <a:ext uri="{FF2B5EF4-FFF2-40B4-BE49-F238E27FC236}">
                  <a16:creationId xmlns:a16="http://schemas.microsoft.com/office/drawing/2014/main" id="{BD444F20-7F9F-46D1-BA53-7949722F5E0B}"/>
                </a:ext>
              </a:extLst>
            </p:cNvPr>
            <p:cNvSpPr/>
            <p:nvPr/>
          </p:nvSpPr>
          <p:spPr>
            <a:xfrm rot="10800000">
              <a:off x="5537200" y="4261596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BD01777-336F-4A09-B691-1DB5BA6A0154}"/>
              </a:ext>
            </a:extLst>
          </p:cNvPr>
          <p:cNvGrpSpPr/>
          <p:nvPr/>
        </p:nvGrpSpPr>
        <p:grpSpPr>
          <a:xfrm>
            <a:off x="6252605" y="1786679"/>
            <a:ext cx="5604433" cy="4860299"/>
            <a:chOff x="6252605" y="1786679"/>
            <a:chExt cx="5604433" cy="4860299"/>
          </a:xfrm>
        </p:grpSpPr>
        <p:pic>
          <p:nvPicPr>
            <p:cNvPr id="58" name="Picture 2" descr="http://www.eurac.edu/en/research/PublishingImages/OpenAccess_infographic_v2_new.jpg">
              <a:extLst>
                <a:ext uri="{FF2B5EF4-FFF2-40B4-BE49-F238E27FC236}">
                  <a16:creationId xmlns:a16="http://schemas.microsoft.com/office/drawing/2014/main" id="{4E755D84-95BA-4236-B3CB-75C60BC63C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605" y="1786679"/>
              <a:ext cx="5602287" cy="4565580"/>
            </a:xfrm>
            <a:prstGeom prst="rect">
              <a:avLst/>
            </a:prstGeom>
            <a:noFill/>
            <a:ln w="19050">
              <a:solidFill>
                <a:srgbClr val="91919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3C25C6F-E783-4F5A-834A-0D3F665AEB9E}"/>
                </a:ext>
              </a:extLst>
            </p:cNvPr>
            <p:cNvSpPr txBox="1"/>
            <p:nvPr/>
          </p:nvSpPr>
          <p:spPr>
            <a:xfrm>
              <a:off x="9990758" y="6369979"/>
              <a:ext cx="18662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200" b="1" dirty="0">
                  <a:latin typeface="+mn-ea"/>
                </a:rPr>
                <a:t>&lt;</a:t>
              </a:r>
              <a:r>
                <a:rPr lang="ko-KR" altLang="en-US" sz="1200" b="1" dirty="0">
                  <a:latin typeface="+mn-ea"/>
                </a:rPr>
                <a:t>출처 </a:t>
              </a:r>
              <a:r>
                <a:rPr lang="en-US" altLang="ko-KR" sz="1200" b="1" dirty="0">
                  <a:latin typeface="+mn-ea"/>
                </a:rPr>
                <a:t>: Eurac research&gt;</a:t>
              </a:r>
              <a:endParaRPr lang="ko-KR" altLang="en-US" sz="1200" b="1" dirty="0">
                <a:latin typeface="+mn-ea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7B679C-5337-4BE6-8138-C10ECF5DFEBA}"/>
                </a:ext>
              </a:extLst>
            </p:cNvPr>
            <p:cNvSpPr txBox="1"/>
            <p:nvPr/>
          </p:nvSpPr>
          <p:spPr>
            <a:xfrm>
              <a:off x="6929865" y="6061409"/>
              <a:ext cx="42477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※ 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현재 전체 학술논문의 약 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28%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 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OA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로 추정됨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923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1E58C2-C257-4E14-9EBB-C48A96E2ADAC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oPub돋움체 Bold" panose="02020603020101020101" pitchFamily="18" charset="-127"/>
              </a:rPr>
              <a:t>04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KoPub돋움체 Bold" panose="0202060302010102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B7FE5-BD9E-4B30-B548-72A15B2F6187}"/>
              </a:ext>
            </a:extLst>
          </p:cNvPr>
          <p:cNvSpPr txBox="1"/>
          <p:nvPr/>
        </p:nvSpPr>
        <p:spPr>
          <a:xfrm>
            <a:off x="1663700" y="396845"/>
            <a:ext cx="532229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oPub돋움체 Bold" panose="02020603020101020101" pitchFamily="18" charset="-127"/>
              </a:rPr>
              <a:t>오픈액세스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oPub돋움체 Bold" panose="02020603020101020101" pitchFamily="18" charset="-127"/>
              </a:rPr>
              <a:t> 추진 방식에 따른 색상 구분 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oPub돋움체 Bold" panose="02020603020101020101" pitchFamily="18" charset="-127"/>
              </a:rPr>
              <a:t>(2/2)</a:t>
            </a:r>
            <a:endParaRPr lang="ko-KR" altLang="en-US" sz="2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KoPub돋움체 Bold" panose="02020603020101020101" pitchFamily="18" charset="-127"/>
            </a:endParaRPr>
          </a:p>
        </p:txBody>
      </p:sp>
      <p:sp>
        <p:nvSpPr>
          <p:cNvPr id="35" name="슬라이드 번호 개체 틀 34">
            <a:extLst>
              <a:ext uri="{FF2B5EF4-FFF2-40B4-BE49-F238E27FC236}">
                <a16:creationId xmlns:a16="http://schemas.microsoft.com/office/drawing/2014/main" id="{68F70ACA-1AA7-4E5E-9C38-D4F3B641C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21300" y="6530443"/>
            <a:ext cx="149400" cy="169277"/>
          </a:xfrm>
          <a:prstGeom prst="rect">
            <a:avLst/>
          </a:prstGeom>
        </p:spPr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8</a:t>
            </a:fld>
            <a:endParaRPr lang="en-US" altLang="ko-KR" dirty="0"/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77E3BB19-21FD-4236-BDCD-77C4B248019C}"/>
              </a:ext>
            </a:extLst>
          </p:cNvPr>
          <p:cNvGrpSpPr/>
          <p:nvPr/>
        </p:nvGrpSpPr>
        <p:grpSpPr>
          <a:xfrm>
            <a:off x="6250991" y="990600"/>
            <a:ext cx="5653087" cy="850900"/>
            <a:chOff x="334962" y="990600"/>
            <a:chExt cx="5653087" cy="850900"/>
          </a:xfrm>
        </p:grpSpPr>
        <p:sp>
          <p:nvSpPr>
            <p:cNvPr id="60" name="사각형: 둥근 모서리 59">
              <a:extLst>
                <a:ext uri="{FF2B5EF4-FFF2-40B4-BE49-F238E27FC236}">
                  <a16:creationId xmlns:a16="http://schemas.microsoft.com/office/drawing/2014/main" id="{4791E739-F3F3-40C9-8EC1-5ECF672572F4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lt"/>
                  <a:ea typeface="KoPub돋움체 Bold" panose="02020603020101020101" pitchFamily="18" charset="-127"/>
                </a:rPr>
                <a:t>Black OA (Sci-Hub)</a:t>
              </a:r>
              <a:endPara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KoPub돋움체 Bold" panose="02020603020101020101" pitchFamily="18" charset="-127"/>
              </a:endParaRPr>
            </a:p>
          </p:txBody>
        </p:sp>
        <p:sp>
          <p:nvSpPr>
            <p:cNvPr id="61" name="막힌 원호 60">
              <a:extLst>
                <a:ext uri="{FF2B5EF4-FFF2-40B4-BE49-F238E27FC236}">
                  <a16:creationId xmlns:a16="http://schemas.microsoft.com/office/drawing/2014/main" id="{B3949575-665B-489A-8F54-35D4662A39EF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막힌 원호 61">
              <a:extLst>
                <a:ext uri="{FF2B5EF4-FFF2-40B4-BE49-F238E27FC236}">
                  <a16:creationId xmlns:a16="http://schemas.microsoft.com/office/drawing/2014/main" id="{85C8383B-7A1F-413D-8B34-B8924FD4C6C6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EC17EE01-095D-47C9-A5E9-DCBD13DE0164}"/>
              </a:ext>
            </a:extLst>
          </p:cNvPr>
          <p:cNvGrpSpPr/>
          <p:nvPr/>
        </p:nvGrpSpPr>
        <p:grpSpPr>
          <a:xfrm>
            <a:off x="6309729" y="1724842"/>
            <a:ext cx="5594350" cy="1054199"/>
            <a:chOff x="393700" y="1843163"/>
            <a:chExt cx="5594350" cy="1054199"/>
          </a:xfrm>
        </p:grpSpPr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7D97FA2F-D4EA-4A0C-B761-C9B5DFA0BEC9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66" name="타원 65">
                <a:extLst>
                  <a:ext uri="{FF2B5EF4-FFF2-40B4-BE49-F238E27FC236}">
                    <a16:creationId xmlns:a16="http://schemas.microsoft.com/office/drawing/2014/main" id="{585240D5-ADA7-4A8E-BF22-D5424FA86E2B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/>
              </a:p>
            </p:txBody>
          </p:sp>
          <p:sp>
            <p:nvSpPr>
              <p:cNvPr id="67" name="막힌 원호 66">
                <a:extLst>
                  <a:ext uri="{FF2B5EF4-FFF2-40B4-BE49-F238E27FC236}">
                    <a16:creationId xmlns:a16="http://schemas.microsoft.com/office/drawing/2014/main" id="{C0C89278-5633-4F53-9E75-26654FE8BFED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2AA67FD-8A66-45CA-9CF4-D3F6A281A739}"/>
                </a:ext>
              </a:extLst>
            </p:cNvPr>
            <p:cNvSpPr txBox="1"/>
            <p:nvPr/>
          </p:nvSpPr>
          <p:spPr>
            <a:xfrm>
              <a:off x="685802" y="1843163"/>
              <a:ext cx="5302248" cy="1054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2011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년 당시 카자흐스탄의 대학원생이었던 알렉산드라 엘바키얀이 상업 출판사의 구독 기반 학술지에 저항하기 위해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설립</a:t>
              </a:r>
              <a:endParaRPr lang="en-US" altLang="ko-KR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72344F73-74A5-4E17-9896-C1EDAC48B76E}"/>
              </a:ext>
            </a:extLst>
          </p:cNvPr>
          <p:cNvGrpSpPr/>
          <p:nvPr/>
        </p:nvGrpSpPr>
        <p:grpSpPr>
          <a:xfrm>
            <a:off x="6309729" y="2898253"/>
            <a:ext cx="5594350" cy="694101"/>
            <a:chOff x="393700" y="1843163"/>
            <a:chExt cx="5594350" cy="694101"/>
          </a:xfrm>
        </p:grpSpPr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CE41A6A2-8166-4B34-B409-E936CEA8AE7F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71" name="타원 70">
                <a:extLst>
                  <a:ext uri="{FF2B5EF4-FFF2-40B4-BE49-F238E27FC236}">
                    <a16:creationId xmlns:a16="http://schemas.microsoft.com/office/drawing/2014/main" id="{D171800C-FACA-4E68-910A-4F99DBF9C82B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/>
              </a:p>
            </p:txBody>
          </p:sp>
          <p:sp>
            <p:nvSpPr>
              <p:cNvPr id="72" name="막힌 원호 71">
                <a:extLst>
                  <a:ext uri="{FF2B5EF4-FFF2-40B4-BE49-F238E27FC236}">
                    <a16:creationId xmlns:a16="http://schemas.microsoft.com/office/drawing/2014/main" id="{9AE873C4-8F7B-4DD2-A285-EA18834D0E88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812CC83-1BFE-414B-929B-75C03488564A}"/>
                </a:ext>
              </a:extLst>
            </p:cNvPr>
            <p:cNvSpPr txBox="1"/>
            <p:nvPr/>
          </p:nvSpPr>
          <p:spPr>
            <a:xfrm>
              <a:off x="685802" y="1843163"/>
              <a:ext cx="5302248" cy="6941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해킹 및 무단 디지털 복제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를 통한 출판사에 대한 대규모 </a:t>
              </a:r>
              <a:b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</a:br>
              <a:r>
                <a:rPr lang="ko-KR" altLang="en-US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저작권을 침해함으로써 </a:t>
              </a:r>
              <a:r>
                <a:rPr lang="ko-KR" altLang="en-US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구독 기반 논문의 자유로운 접근 제공</a:t>
              </a:r>
              <a:endParaRPr lang="en-US" altLang="ko-KR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95C48A05-2052-4014-A912-E720AEA6A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035" y="3728084"/>
            <a:ext cx="5255208" cy="2574997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BFDEBE36-5124-49B8-9BB4-5819B3E4F091}"/>
              </a:ext>
            </a:extLst>
          </p:cNvPr>
          <p:cNvGrpSpPr/>
          <p:nvPr/>
        </p:nvGrpSpPr>
        <p:grpSpPr>
          <a:xfrm>
            <a:off x="6493034" y="3754079"/>
            <a:ext cx="5255208" cy="3036974"/>
            <a:chOff x="6493034" y="3754079"/>
            <a:chExt cx="5255208" cy="3036974"/>
          </a:xfrm>
        </p:grpSpPr>
        <p:pic>
          <p:nvPicPr>
            <p:cNvPr id="1026" name="Picture 2" descr="https://upload.wikimedia.org/wikipedia/commons/a/a3/Scihub_Feb_2016_non-adjusted.png">
              <a:extLst>
                <a:ext uri="{FF2B5EF4-FFF2-40B4-BE49-F238E27FC236}">
                  <a16:creationId xmlns:a16="http://schemas.microsoft.com/office/drawing/2014/main" id="{C25A549D-A30C-4E9A-B462-93DA02722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3034" y="3754079"/>
              <a:ext cx="5255208" cy="2576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2A08090E-1848-461F-94C3-04BEB99EDE23}"/>
                </a:ext>
              </a:extLst>
            </p:cNvPr>
            <p:cNvSpPr/>
            <p:nvPr/>
          </p:nvSpPr>
          <p:spPr>
            <a:xfrm>
              <a:off x="6899517" y="6267833"/>
              <a:ext cx="44422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400" dirty="0">
                  <a:latin typeface="+mn-ea"/>
                </a:rPr>
                <a:t>&lt;</a:t>
              </a:r>
              <a:r>
                <a:rPr lang="ko-KR" altLang="en-US" sz="1400" dirty="0">
                  <a:latin typeface="+mn-ea"/>
                </a:rPr>
                <a:t>전 세계 Sci-Hub 사용량: 2016년 1인당 다운로드 현황</a:t>
              </a:r>
              <a:r>
                <a:rPr lang="en-US" altLang="ko-KR" sz="1400" dirty="0">
                  <a:latin typeface="+mn-ea"/>
                </a:rPr>
                <a:t>&gt;</a:t>
              </a:r>
            </a:p>
            <a:p>
              <a:pPr algn="ctr"/>
              <a:r>
                <a:rPr lang="en-US" altLang="ko-KR" sz="1400" dirty="0">
                  <a:latin typeface="+mn-ea"/>
                  <a:hlinkClick r:id="rId4"/>
                </a:rPr>
                <a:t>https://dewiki.de/Lexikon/Sci-Hub</a:t>
              </a:r>
              <a:r>
                <a:rPr lang="en-US" altLang="ko-KR" sz="1400" dirty="0">
                  <a:latin typeface="+mn-ea"/>
                </a:rPr>
                <a:t> </a:t>
              </a:r>
              <a:endParaRPr lang="ko-KR" altLang="en-US" sz="1400" dirty="0">
                <a:latin typeface="+mn-ea"/>
              </a:endParaRP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D7773C25-AEDF-4C79-A492-3A727DBACDEF}"/>
              </a:ext>
            </a:extLst>
          </p:cNvPr>
          <p:cNvGrpSpPr/>
          <p:nvPr/>
        </p:nvGrpSpPr>
        <p:grpSpPr>
          <a:xfrm>
            <a:off x="334962" y="3429000"/>
            <a:ext cx="5653087" cy="850900"/>
            <a:chOff x="334962" y="990600"/>
            <a:chExt cx="5653087" cy="850900"/>
          </a:xfrm>
        </p:grpSpPr>
        <p:sp>
          <p:nvSpPr>
            <p:cNvPr id="54" name="사각형: 둥근 모서리 53">
              <a:extLst>
                <a:ext uri="{FF2B5EF4-FFF2-40B4-BE49-F238E27FC236}">
                  <a16:creationId xmlns:a16="http://schemas.microsoft.com/office/drawing/2014/main" id="{9179455D-640F-447A-8E49-2CC8DC4EB421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CD7E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lt"/>
                  <a:ea typeface="KoPub돋움체 Bold" panose="02020603020101020101" pitchFamily="18" charset="-127"/>
                </a:rPr>
                <a:t>Bronze OA</a:t>
              </a:r>
              <a:endPara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KoPub돋움체 Bold" panose="02020603020101020101" pitchFamily="18" charset="-127"/>
              </a:endParaRPr>
            </a:p>
          </p:txBody>
        </p:sp>
        <p:sp>
          <p:nvSpPr>
            <p:cNvPr id="55" name="막힌 원호 54">
              <a:extLst>
                <a:ext uri="{FF2B5EF4-FFF2-40B4-BE49-F238E27FC236}">
                  <a16:creationId xmlns:a16="http://schemas.microsoft.com/office/drawing/2014/main" id="{C6D5105C-AC44-4C0A-BF75-06CDDD95F796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막힌 원호 55">
              <a:extLst>
                <a:ext uri="{FF2B5EF4-FFF2-40B4-BE49-F238E27FC236}">
                  <a16:creationId xmlns:a16="http://schemas.microsoft.com/office/drawing/2014/main" id="{F1975D4E-6DE3-45E7-BCF4-E3F0BA307C7A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CB14A25A-684B-45A4-A43D-C18DC49E0317}"/>
              </a:ext>
            </a:extLst>
          </p:cNvPr>
          <p:cNvGrpSpPr/>
          <p:nvPr/>
        </p:nvGrpSpPr>
        <p:grpSpPr>
          <a:xfrm>
            <a:off x="393700" y="4163242"/>
            <a:ext cx="5594350" cy="694101"/>
            <a:chOff x="393700" y="1843163"/>
            <a:chExt cx="5594350" cy="694101"/>
          </a:xfrm>
        </p:grpSpPr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id="{F8C293C6-DBDD-490A-AECC-BDC76AC5C5F1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73" name="타원 72">
                <a:extLst>
                  <a:ext uri="{FF2B5EF4-FFF2-40B4-BE49-F238E27FC236}">
                    <a16:creationId xmlns:a16="http://schemas.microsoft.com/office/drawing/2014/main" id="{4B2F87C5-A823-4EBE-B0A8-8A7AA9500C0A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CD7E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/>
              </a:p>
            </p:txBody>
          </p:sp>
          <p:sp>
            <p:nvSpPr>
              <p:cNvPr id="74" name="막힌 원호 73">
                <a:extLst>
                  <a:ext uri="{FF2B5EF4-FFF2-40B4-BE49-F238E27FC236}">
                    <a16:creationId xmlns:a16="http://schemas.microsoft.com/office/drawing/2014/main" id="{BAD89007-A1A2-435F-A749-A4D958CEC5F6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F739578-1045-4BCD-86A2-F54877051EDE}"/>
                </a:ext>
              </a:extLst>
            </p:cNvPr>
            <p:cNvSpPr txBox="1"/>
            <p:nvPr/>
          </p:nvSpPr>
          <p:spPr>
            <a:xfrm>
              <a:off x="685802" y="1843163"/>
              <a:ext cx="5302248" cy="6941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출판사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학회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)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홈페이지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를 통해 무료 이용이 가능하지만 </a:t>
              </a:r>
              <a:endParaRPr lang="en-US" altLang="ko-KR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명확하게 식별 할 수 있는 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라이센스가 별도로 존재하지 않음</a:t>
              </a:r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</a:p>
          </p:txBody>
        </p:sp>
      </p:grp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42E62732-FF74-4CD5-8EAB-719705AF33A2}"/>
              </a:ext>
            </a:extLst>
          </p:cNvPr>
          <p:cNvGrpSpPr/>
          <p:nvPr/>
        </p:nvGrpSpPr>
        <p:grpSpPr>
          <a:xfrm>
            <a:off x="443757" y="1800806"/>
            <a:ext cx="5544292" cy="1054199"/>
            <a:chOff x="6386019" y="1881033"/>
            <a:chExt cx="5544292" cy="1054199"/>
          </a:xfrm>
        </p:grpSpPr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id="{DA97BF6A-7B32-461B-A5F8-E41D9EFB294C}"/>
                </a:ext>
              </a:extLst>
            </p:cNvPr>
            <p:cNvGrpSpPr/>
            <p:nvPr/>
          </p:nvGrpSpPr>
          <p:grpSpPr>
            <a:xfrm>
              <a:off x="6386019" y="1943064"/>
              <a:ext cx="266700" cy="266700"/>
              <a:chOff x="635000" y="2311400"/>
              <a:chExt cx="266700" cy="266700"/>
            </a:xfrm>
          </p:grpSpPr>
          <p:sp>
            <p:nvSpPr>
              <p:cNvPr id="79" name="타원 78">
                <a:extLst>
                  <a:ext uri="{FF2B5EF4-FFF2-40B4-BE49-F238E27FC236}">
                    <a16:creationId xmlns:a16="http://schemas.microsoft.com/office/drawing/2014/main" id="{A8D1EA53-E0CC-4643-8685-915288381D7D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A8A8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/>
              </a:p>
            </p:txBody>
          </p:sp>
          <p:sp>
            <p:nvSpPr>
              <p:cNvPr id="80" name="막힌 원호 79">
                <a:extLst>
                  <a:ext uri="{FF2B5EF4-FFF2-40B4-BE49-F238E27FC236}">
                    <a16:creationId xmlns:a16="http://schemas.microsoft.com/office/drawing/2014/main" id="{101FD393-0136-4327-AA99-6CF5396634BB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8E69046-5FEA-428B-876A-36CE936B1507}"/>
                </a:ext>
              </a:extLst>
            </p:cNvPr>
            <p:cNvSpPr txBox="1"/>
            <p:nvPr/>
          </p:nvSpPr>
          <p:spPr>
            <a:xfrm>
              <a:off x="6678120" y="1881033"/>
              <a:ext cx="5252191" cy="1054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학술 기관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학회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자선사업가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정부 보조금 등의 </a:t>
              </a:r>
              <a:b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</a:b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외부 자금으로 출판사를 운영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함으로써 저자나 </a:t>
              </a:r>
              <a:b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</a:b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저자의 소속기관 등에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APC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를 청구하지 않는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OA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저널</a:t>
              </a:r>
              <a:endParaRPr lang="en-US" altLang="ko-KR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4FFE659D-D7D8-42FC-8171-A5882BF849EB}"/>
              </a:ext>
            </a:extLst>
          </p:cNvPr>
          <p:cNvGrpSpPr/>
          <p:nvPr/>
        </p:nvGrpSpPr>
        <p:grpSpPr>
          <a:xfrm>
            <a:off x="393700" y="4948531"/>
            <a:ext cx="5594350" cy="337372"/>
            <a:chOff x="393700" y="1834328"/>
            <a:chExt cx="5594350" cy="337372"/>
          </a:xfrm>
        </p:grpSpPr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C61F1ABC-1E39-4043-A672-6EE06818BE18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84" name="타원 83">
                <a:extLst>
                  <a:ext uri="{FF2B5EF4-FFF2-40B4-BE49-F238E27FC236}">
                    <a16:creationId xmlns:a16="http://schemas.microsoft.com/office/drawing/2014/main" id="{9089C311-97A9-4A9B-90E9-FD784943448A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CD7E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/>
              </a:p>
            </p:txBody>
          </p:sp>
          <p:sp>
            <p:nvSpPr>
              <p:cNvPr id="85" name="막힌 원호 84">
                <a:extLst>
                  <a:ext uri="{FF2B5EF4-FFF2-40B4-BE49-F238E27FC236}">
                    <a16:creationId xmlns:a16="http://schemas.microsoft.com/office/drawing/2014/main" id="{736E200F-08BF-4E66-8A27-1A5FC410A743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C9E83DF-4EA1-46D9-8DC0-AB990105EC24}"/>
                </a:ext>
              </a:extLst>
            </p:cNvPr>
            <p:cNvSpPr txBox="1"/>
            <p:nvPr/>
          </p:nvSpPr>
          <p:spPr>
            <a:xfrm>
              <a:off x="685802" y="1834328"/>
              <a:ext cx="5302248" cy="3340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때문에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2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차 저작물 생성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재사용 등이 불가능할 수 있음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. </a:t>
              </a:r>
              <a:endPara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FA21E4DD-ADAF-4FDD-83A9-21A754457CFA}"/>
              </a:ext>
            </a:extLst>
          </p:cNvPr>
          <p:cNvGrpSpPr/>
          <p:nvPr/>
        </p:nvGrpSpPr>
        <p:grpSpPr>
          <a:xfrm>
            <a:off x="393700" y="5377091"/>
            <a:ext cx="5594350" cy="1054199"/>
            <a:chOff x="393700" y="1843162"/>
            <a:chExt cx="5594350" cy="1054199"/>
          </a:xfrm>
        </p:grpSpPr>
        <p:grpSp>
          <p:nvGrpSpPr>
            <p:cNvPr id="87" name="그룹 86">
              <a:extLst>
                <a:ext uri="{FF2B5EF4-FFF2-40B4-BE49-F238E27FC236}">
                  <a16:creationId xmlns:a16="http://schemas.microsoft.com/office/drawing/2014/main" id="{2CFE8A5C-22BE-41F5-9809-4FC364C1CFF3}"/>
                </a:ext>
              </a:extLst>
            </p:cNvPr>
            <p:cNvGrpSpPr/>
            <p:nvPr/>
          </p:nvGrpSpPr>
          <p:grpSpPr>
            <a:xfrm>
              <a:off x="393700" y="1905000"/>
              <a:ext cx="266700" cy="266700"/>
              <a:chOff x="635000" y="2311400"/>
              <a:chExt cx="266700" cy="266700"/>
            </a:xfrm>
          </p:grpSpPr>
          <p:sp>
            <p:nvSpPr>
              <p:cNvPr id="89" name="타원 88">
                <a:extLst>
                  <a:ext uri="{FF2B5EF4-FFF2-40B4-BE49-F238E27FC236}">
                    <a16:creationId xmlns:a16="http://schemas.microsoft.com/office/drawing/2014/main" id="{165985DB-C116-4083-AA75-BFAE1E3A47D3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CD7E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/>
              </a:p>
            </p:txBody>
          </p:sp>
          <p:sp>
            <p:nvSpPr>
              <p:cNvPr id="90" name="막힌 원호 89">
                <a:extLst>
                  <a:ext uri="{FF2B5EF4-FFF2-40B4-BE49-F238E27FC236}">
                    <a16:creationId xmlns:a16="http://schemas.microsoft.com/office/drawing/2014/main" id="{7FE3B338-6312-4747-9640-AD796956F891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0988254-34CE-4981-98A8-48E7A3AB571A}"/>
                </a:ext>
              </a:extLst>
            </p:cNvPr>
            <p:cNvSpPr txBox="1"/>
            <p:nvPr/>
          </p:nvSpPr>
          <p:spPr>
            <a:xfrm>
              <a:off x="685802" y="1843162"/>
              <a:ext cx="5302248" cy="1054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이와는 별개로 국내의 경우 </a:t>
              </a:r>
              <a:r>
                <a:rPr lang="en-US" altLang="ko-KR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KISTI, NRF </a:t>
              </a:r>
              <a:r>
                <a:rPr lang="ko-KR" altLang="en-US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등을 통해 원문을 무료로 제공하는 </a:t>
              </a:r>
              <a:r>
                <a:rPr lang="en-US" altLang="ko-KR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Free Access 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학술지도 상당수 존재</a:t>
              </a:r>
              <a:endPara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indent="-285750">
                <a:lnSpc>
                  <a:spcPct val="130000"/>
                </a:lnSpc>
                <a:buFont typeface="Wingdings" panose="05000000000000000000" pitchFamily="2" charset="2"/>
                <a:buChar char="à"/>
              </a:pPr>
              <a:r>
                <a:rPr lang="ko-KR" altLang="en-US" dirty="0"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Wingdings" panose="05000000000000000000" pitchFamily="2" charset="2"/>
                </a:rPr>
                <a:t>편집진 조차 학술지의 홈페이지를 모르는 경우도 발생</a:t>
              </a:r>
              <a:endParaRPr lang="en-US" altLang="ko-KR" dirty="0"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sym typeface="Wingdings" panose="05000000000000000000" pitchFamily="2" charset="2"/>
              </a:endParaRPr>
            </a:p>
          </p:txBody>
        </p:sp>
      </p:grp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84C2D673-9997-4757-AB67-B72E3DDC90BA}"/>
              </a:ext>
            </a:extLst>
          </p:cNvPr>
          <p:cNvGrpSpPr/>
          <p:nvPr/>
        </p:nvGrpSpPr>
        <p:grpSpPr>
          <a:xfrm>
            <a:off x="334962" y="997753"/>
            <a:ext cx="5653087" cy="850900"/>
            <a:chOff x="334962" y="4216615"/>
            <a:chExt cx="5653087" cy="850900"/>
          </a:xfrm>
        </p:grpSpPr>
        <p:grpSp>
          <p:nvGrpSpPr>
            <p:cNvPr id="92" name="그룹 91">
              <a:extLst>
                <a:ext uri="{FF2B5EF4-FFF2-40B4-BE49-F238E27FC236}">
                  <a16:creationId xmlns:a16="http://schemas.microsoft.com/office/drawing/2014/main" id="{76B47158-5FE0-4C9F-99CD-DC53B4157D01}"/>
                </a:ext>
              </a:extLst>
            </p:cNvPr>
            <p:cNvGrpSpPr/>
            <p:nvPr/>
          </p:nvGrpSpPr>
          <p:grpSpPr>
            <a:xfrm>
              <a:off x="334962" y="4216615"/>
              <a:ext cx="5653087" cy="850900"/>
              <a:chOff x="6211189" y="990600"/>
              <a:chExt cx="5653087" cy="850900"/>
            </a:xfrm>
          </p:grpSpPr>
          <p:sp>
            <p:nvSpPr>
              <p:cNvPr id="94" name="사각형: 둥근 모서리 93">
                <a:extLst>
                  <a:ext uri="{FF2B5EF4-FFF2-40B4-BE49-F238E27FC236}">
                    <a16:creationId xmlns:a16="http://schemas.microsoft.com/office/drawing/2014/main" id="{0BA7F89A-8AEB-4F9C-A8DF-EE457C19F438}"/>
                  </a:ext>
                </a:extLst>
              </p:cNvPr>
              <p:cNvSpPr/>
              <p:nvPr/>
            </p:nvSpPr>
            <p:spPr>
              <a:xfrm>
                <a:off x="6211189" y="1196975"/>
                <a:ext cx="5653087" cy="401503"/>
              </a:xfrm>
              <a:prstGeom prst="roundRect">
                <a:avLst>
                  <a:gd name="adj" fmla="val 0"/>
                </a:avLst>
              </a:prstGeom>
              <a:solidFill>
                <a:srgbClr val="A8A8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 spc="-7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j-lt"/>
                    <a:ea typeface="KoPub돋움체 Bold" panose="02020603020101020101" pitchFamily="18" charset="-127"/>
                  </a:rPr>
                  <a:t>Diamond(Platinum) OA</a:t>
                </a:r>
                <a:endParaRPr lang="ko-KR" altLang="en-US" sz="2000" dirty="0">
                  <a:latin typeface="+mj-lt"/>
                </a:endParaRPr>
              </a:p>
            </p:txBody>
          </p:sp>
          <p:sp>
            <p:nvSpPr>
              <p:cNvPr id="95" name="막힌 원호 94">
                <a:extLst>
                  <a:ext uri="{FF2B5EF4-FFF2-40B4-BE49-F238E27FC236}">
                    <a16:creationId xmlns:a16="http://schemas.microsoft.com/office/drawing/2014/main" id="{7291EB27-4B2F-430D-99F6-0515678D5889}"/>
                  </a:ext>
                </a:extLst>
              </p:cNvPr>
              <p:cNvSpPr/>
              <p:nvPr/>
            </p:nvSpPr>
            <p:spPr>
              <a:xfrm>
                <a:off x="6286500" y="1358900"/>
                <a:ext cx="482600" cy="482600"/>
              </a:xfrm>
              <a:prstGeom prst="blockArc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막힌 원호 95">
                <a:extLst>
                  <a:ext uri="{FF2B5EF4-FFF2-40B4-BE49-F238E27FC236}">
                    <a16:creationId xmlns:a16="http://schemas.microsoft.com/office/drawing/2014/main" id="{067C46F8-BA95-438B-A537-554273554D98}"/>
                  </a:ext>
                </a:extLst>
              </p:cNvPr>
              <p:cNvSpPr/>
              <p:nvPr/>
            </p:nvSpPr>
            <p:spPr>
              <a:xfrm rot="10800000">
                <a:off x="11404600" y="990600"/>
                <a:ext cx="393700" cy="393700"/>
              </a:xfrm>
              <a:prstGeom prst="blockArc">
                <a:avLst/>
              </a:prstGeom>
              <a:solidFill>
                <a:schemeClr val="bg1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3" name="Picture 2" descr="Ask IWAP: What do I need to know about Open Access? | IWA Publishing">
              <a:extLst>
                <a:ext uri="{FF2B5EF4-FFF2-40B4-BE49-F238E27FC236}">
                  <a16:creationId xmlns:a16="http://schemas.microsoft.com/office/drawing/2014/main" id="{300AF17D-D50D-4031-9CC0-3AA945F97A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71" t="19955" r="25100" b="15149"/>
            <a:stretch/>
          </p:blipFill>
          <p:spPr bwMode="auto">
            <a:xfrm>
              <a:off x="892873" y="4432916"/>
              <a:ext cx="495371" cy="391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1E811203-556A-4557-B5FA-B7965C38D2B6}"/>
              </a:ext>
            </a:extLst>
          </p:cNvPr>
          <p:cNvGrpSpPr/>
          <p:nvPr/>
        </p:nvGrpSpPr>
        <p:grpSpPr>
          <a:xfrm>
            <a:off x="443757" y="2967511"/>
            <a:ext cx="5544292" cy="334002"/>
            <a:chOff x="6386019" y="1881033"/>
            <a:chExt cx="5544292" cy="334002"/>
          </a:xfrm>
        </p:grpSpPr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F34ACF4F-369C-4EA3-B68E-445F5213BEE6}"/>
                </a:ext>
              </a:extLst>
            </p:cNvPr>
            <p:cNvGrpSpPr/>
            <p:nvPr/>
          </p:nvGrpSpPr>
          <p:grpSpPr>
            <a:xfrm>
              <a:off x="6386019" y="1943064"/>
              <a:ext cx="266700" cy="266700"/>
              <a:chOff x="635000" y="2311400"/>
              <a:chExt cx="266700" cy="266700"/>
            </a:xfrm>
          </p:grpSpPr>
          <p:sp>
            <p:nvSpPr>
              <p:cNvPr id="100" name="타원 99">
                <a:extLst>
                  <a:ext uri="{FF2B5EF4-FFF2-40B4-BE49-F238E27FC236}">
                    <a16:creationId xmlns:a16="http://schemas.microsoft.com/office/drawing/2014/main" id="{B299BE01-710A-4A6E-9AED-9DCB11420D5F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A8A8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/>
              </a:p>
            </p:txBody>
          </p:sp>
          <p:sp>
            <p:nvSpPr>
              <p:cNvPr id="101" name="막힌 원호 100">
                <a:extLst>
                  <a:ext uri="{FF2B5EF4-FFF2-40B4-BE49-F238E27FC236}">
                    <a16:creationId xmlns:a16="http://schemas.microsoft.com/office/drawing/2014/main" id="{ED6387AF-D44D-4CA1-B8F9-0FB43E035CA1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2DD2FA5-188E-4F2F-A160-61BB1388D357}"/>
                </a:ext>
              </a:extLst>
            </p:cNvPr>
            <p:cNvSpPr txBox="1"/>
            <p:nvPr/>
          </p:nvSpPr>
          <p:spPr>
            <a:xfrm>
              <a:off x="6678120" y="1881033"/>
              <a:ext cx="5252191" cy="3340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최근 다이아몬드 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OA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에 대한 논의가 활발히 진행 중</a:t>
              </a:r>
              <a:endParaRPr lang="en-US" altLang="ko-KR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338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6B41EE2-6169-497D-AB32-E6E48D1C01CF}"/>
              </a:ext>
            </a:extLst>
          </p:cNvPr>
          <p:cNvSpPr txBox="1"/>
          <p:nvPr/>
        </p:nvSpPr>
        <p:spPr>
          <a:xfrm>
            <a:off x="901700" y="231745"/>
            <a:ext cx="680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4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06</a:t>
            </a:r>
            <a:endParaRPr lang="ko-KR" altLang="en-US" sz="44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235C1-8769-496F-9203-1D7A3BE7E029}"/>
              </a:ext>
            </a:extLst>
          </p:cNvPr>
          <p:cNvSpPr txBox="1"/>
          <p:nvPr/>
        </p:nvSpPr>
        <p:spPr>
          <a:xfrm>
            <a:off x="1663700" y="396845"/>
            <a:ext cx="4441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주요 선진국의 </a:t>
            </a:r>
            <a:r>
              <a:rPr lang="ko-KR" altLang="en-US" sz="240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오픈액세스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정책</a:t>
            </a:r>
            <a:r>
              <a:rPr lang="en-US" altLang="ko-KR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4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제도</a:t>
            </a: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5519C95-9AC5-44A8-BFD6-8953B3BA8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D55F2F95-60E5-4E8B-936D-D88E0897C03A}" type="slidenum">
              <a:rPr lang="en-US" altLang="ko-KR" smtClean="0"/>
              <a:pPr algn="ctr"/>
              <a:t>9</a:t>
            </a:fld>
            <a:endParaRPr lang="en-US" altLang="ko-KR" dirty="0"/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973D6C84-A3EE-42E4-B588-616EE5CC36B0}"/>
              </a:ext>
            </a:extLst>
          </p:cNvPr>
          <p:cNvGrpSpPr/>
          <p:nvPr/>
        </p:nvGrpSpPr>
        <p:grpSpPr>
          <a:xfrm>
            <a:off x="334962" y="990600"/>
            <a:ext cx="5653087" cy="850900"/>
            <a:chOff x="334962" y="990600"/>
            <a:chExt cx="5653087" cy="850900"/>
          </a:xfrm>
        </p:grpSpPr>
        <p:sp>
          <p:nvSpPr>
            <p:cNvPr id="52" name="사각형: 둥근 모서리 51">
              <a:extLst>
                <a:ext uri="{FF2B5EF4-FFF2-40B4-BE49-F238E27FC236}">
                  <a16:creationId xmlns:a16="http://schemas.microsoft.com/office/drawing/2014/main" id="{52F9B8A4-90AC-4C1A-A2C4-D043ECD469E6}"/>
                </a:ext>
              </a:extLst>
            </p:cNvPr>
            <p:cNvSpPr/>
            <p:nvPr/>
          </p:nvSpPr>
          <p:spPr>
            <a:xfrm>
              <a:off x="334962" y="1196975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007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EU</a:t>
              </a:r>
              <a:r>
                <a:rPr lang="ko-KR" altLang="en-US" sz="20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의 </a:t>
              </a:r>
              <a:r>
                <a:rPr lang="en-US" altLang="ko-KR" sz="20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Plan S</a:t>
              </a:r>
              <a:endParaRPr lang="ko-KR" altLang="en-US" sz="2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83" name="막힌 원호 82">
              <a:extLst>
                <a:ext uri="{FF2B5EF4-FFF2-40B4-BE49-F238E27FC236}">
                  <a16:creationId xmlns:a16="http://schemas.microsoft.com/office/drawing/2014/main" id="{57947F94-752D-4BD5-AFBB-A3AF60EC98D7}"/>
                </a:ext>
              </a:extLst>
            </p:cNvPr>
            <p:cNvSpPr/>
            <p:nvPr/>
          </p:nvSpPr>
          <p:spPr>
            <a:xfrm>
              <a:off x="419100" y="1358900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4" name="막힌 원호 83">
              <a:extLst>
                <a:ext uri="{FF2B5EF4-FFF2-40B4-BE49-F238E27FC236}">
                  <a16:creationId xmlns:a16="http://schemas.microsoft.com/office/drawing/2014/main" id="{143097F3-E110-45F2-BEA1-9AF027B25C3E}"/>
                </a:ext>
              </a:extLst>
            </p:cNvPr>
            <p:cNvSpPr/>
            <p:nvPr/>
          </p:nvSpPr>
          <p:spPr>
            <a:xfrm rot="10800000">
              <a:off x="5537200" y="990600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DA65F4F5-9DF6-474B-989A-AF84A9EF8D2F}"/>
              </a:ext>
            </a:extLst>
          </p:cNvPr>
          <p:cNvGrpSpPr/>
          <p:nvPr/>
        </p:nvGrpSpPr>
        <p:grpSpPr>
          <a:xfrm>
            <a:off x="6240463" y="990600"/>
            <a:ext cx="5653087" cy="850900"/>
            <a:chOff x="334962" y="4261596"/>
            <a:chExt cx="5653087" cy="850900"/>
          </a:xfrm>
        </p:grpSpPr>
        <p:sp>
          <p:nvSpPr>
            <p:cNvPr id="86" name="사각형: 둥근 모서리 85">
              <a:extLst>
                <a:ext uri="{FF2B5EF4-FFF2-40B4-BE49-F238E27FC236}">
                  <a16:creationId xmlns:a16="http://schemas.microsoft.com/office/drawing/2014/main" id="{3B9552D5-EF06-4FDD-80C4-EBD1C4D73080}"/>
                </a:ext>
              </a:extLst>
            </p:cNvPr>
            <p:cNvSpPr/>
            <p:nvPr/>
          </p:nvSpPr>
          <p:spPr>
            <a:xfrm>
              <a:off x="334962" y="4467971"/>
              <a:ext cx="5653087" cy="401503"/>
            </a:xfrm>
            <a:prstGeom prst="roundRect">
              <a:avLst>
                <a:gd name="adj" fmla="val 0"/>
              </a:avLst>
            </a:prstGeom>
            <a:solidFill>
              <a:srgbClr val="1CA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미국</a:t>
              </a:r>
              <a:r>
                <a:rPr lang="en-US" altLang="ko-KR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lang="ko-KR" altLang="en-US" sz="20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백악관 과학기술정책실</a:t>
              </a:r>
              <a:r>
                <a:rPr lang="en-US" altLang="ko-KR" sz="9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(OSTP, Office of </a:t>
              </a:r>
              <a:r>
                <a:rPr lang="en-US" altLang="ko-KR" sz="900" dirty="0" err="1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Scienc</a:t>
              </a:r>
              <a:r>
                <a:rPr lang="en-US" altLang="ko-KR" sz="900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and Technology Policy)</a:t>
              </a:r>
              <a:endParaRPr lang="ko-KR" altLang="en-US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87" name="막힌 원호 86">
              <a:extLst>
                <a:ext uri="{FF2B5EF4-FFF2-40B4-BE49-F238E27FC236}">
                  <a16:creationId xmlns:a16="http://schemas.microsoft.com/office/drawing/2014/main" id="{39DDA1EE-3174-4355-BF91-F11087D9B799}"/>
                </a:ext>
              </a:extLst>
            </p:cNvPr>
            <p:cNvSpPr/>
            <p:nvPr/>
          </p:nvSpPr>
          <p:spPr>
            <a:xfrm>
              <a:off x="419100" y="4629896"/>
              <a:ext cx="482600" cy="482600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8" name="막힌 원호 87">
              <a:extLst>
                <a:ext uri="{FF2B5EF4-FFF2-40B4-BE49-F238E27FC236}">
                  <a16:creationId xmlns:a16="http://schemas.microsoft.com/office/drawing/2014/main" id="{02B72CEB-4763-4759-93F2-FDEC3D38984B}"/>
                </a:ext>
              </a:extLst>
            </p:cNvPr>
            <p:cNvSpPr/>
            <p:nvPr/>
          </p:nvSpPr>
          <p:spPr>
            <a:xfrm rot="10800000">
              <a:off x="5537200" y="4261596"/>
              <a:ext cx="393700" cy="393700"/>
            </a:xfrm>
            <a:prstGeom prst="blockArc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9" name="그룹 88">
            <a:extLst>
              <a:ext uri="{FF2B5EF4-FFF2-40B4-BE49-F238E27FC236}">
                <a16:creationId xmlns:a16="http://schemas.microsoft.com/office/drawing/2014/main" id="{6740691F-3725-41C9-93FC-270CD6996AB3}"/>
              </a:ext>
            </a:extLst>
          </p:cNvPr>
          <p:cNvGrpSpPr/>
          <p:nvPr/>
        </p:nvGrpSpPr>
        <p:grpSpPr>
          <a:xfrm>
            <a:off x="393700" y="1673187"/>
            <a:ext cx="5594349" cy="340372"/>
            <a:chOff x="393700" y="1729728"/>
            <a:chExt cx="5480963" cy="340372"/>
          </a:xfrm>
        </p:grpSpPr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10EF29DA-EF7A-46C1-8772-60C20B2672B5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92" name="타원 91">
                <a:extLst>
                  <a:ext uri="{FF2B5EF4-FFF2-40B4-BE49-F238E27FC236}">
                    <a16:creationId xmlns:a16="http://schemas.microsoft.com/office/drawing/2014/main" id="{847F71D7-A85C-4179-B70A-9BC993793B47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93" name="막힌 원호 92">
                <a:extLst>
                  <a:ext uri="{FF2B5EF4-FFF2-40B4-BE49-F238E27FC236}">
                    <a16:creationId xmlns:a16="http://schemas.microsoft.com/office/drawing/2014/main" id="{38C4D6BB-C286-494C-84C4-7CF0F5EF2B46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9FB688F-7172-4E2E-BA70-5CC73F6C5346}"/>
                </a:ext>
              </a:extLst>
            </p:cNvPr>
            <p:cNvSpPr txBox="1"/>
            <p:nvPr/>
          </p:nvSpPr>
          <p:spPr>
            <a:xfrm>
              <a:off x="685803" y="1729728"/>
              <a:ext cx="5188860" cy="3340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Plan S : 2018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 </a:t>
              </a:r>
              <a:r>
                <a:rPr lang="en-US" altLang="ko-KR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9</a:t>
              </a:r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월 시작된 오픈 액세스 출판 이니셔티브</a:t>
              </a:r>
              <a:endPara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104" name="그룹 103">
            <a:extLst>
              <a:ext uri="{FF2B5EF4-FFF2-40B4-BE49-F238E27FC236}">
                <a16:creationId xmlns:a16="http://schemas.microsoft.com/office/drawing/2014/main" id="{CAF7E27F-F3C9-4648-B4A7-C59D8CDACA2F}"/>
              </a:ext>
            </a:extLst>
          </p:cNvPr>
          <p:cNvGrpSpPr/>
          <p:nvPr/>
        </p:nvGrpSpPr>
        <p:grpSpPr>
          <a:xfrm>
            <a:off x="6324601" y="1673187"/>
            <a:ext cx="5568949" cy="4377993"/>
            <a:chOff x="393700" y="1729728"/>
            <a:chExt cx="5456077" cy="4377993"/>
          </a:xfrm>
        </p:grpSpPr>
        <p:grpSp>
          <p:nvGrpSpPr>
            <p:cNvPr id="105" name="그룹 104">
              <a:extLst>
                <a:ext uri="{FF2B5EF4-FFF2-40B4-BE49-F238E27FC236}">
                  <a16:creationId xmlns:a16="http://schemas.microsoft.com/office/drawing/2014/main" id="{D473A739-D837-4FD2-BA7C-46EEE6A18F07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114" name="타원 113">
                <a:extLst>
                  <a:ext uri="{FF2B5EF4-FFF2-40B4-BE49-F238E27FC236}">
                    <a16:creationId xmlns:a16="http://schemas.microsoft.com/office/drawing/2014/main" id="{BFEFE146-CE09-44C3-BA6C-BADC6AB0F90F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15" name="막힌 원호 114">
                <a:extLst>
                  <a:ext uri="{FF2B5EF4-FFF2-40B4-BE49-F238E27FC236}">
                    <a16:creationId xmlns:a16="http://schemas.microsoft.com/office/drawing/2014/main" id="{B097F139-A979-47FE-A1FB-318472F2795C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C98F021-600E-4833-8601-71A516AA1F09}"/>
                </a:ext>
              </a:extLst>
            </p:cNvPr>
            <p:cNvSpPr txBox="1"/>
            <p:nvPr/>
          </p:nvSpPr>
          <p:spPr>
            <a:xfrm>
              <a:off x="685801" y="1729728"/>
              <a:ext cx="5163976" cy="4377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2022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8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월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25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일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바이든 대통령은 연구자금을 집행하는 연방 부처와 기관들에 대해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2025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년까지 미국 연방정부의 자금을 지원받아 수행된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R&amp;D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논문을 </a:t>
              </a:r>
              <a:r>
                <a:rPr lang="ko-KR" altLang="en-US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엠바고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없이 즉시 대중에게 무료 공개하는 공공접근정책을 마련하라는 정책권고안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(Memorandum)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에 서명하고 이를 공표</a:t>
              </a:r>
            </a:p>
            <a:p>
              <a:pPr>
                <a:lnSpc>
                  <a:spcPct val="130000"/>
                </a:lnSpc>
              </a:pPr>
              <a:endPara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marL="179388" indent="-179388">
                <a:lnSpc>
                  <a:spcPct val="130000"/>
                </a:lnSpc>
                <a:buFontTx/>
                <a:buChar char="-"/>
              </a:pP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2013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년도의 지침은 </a:t>
              </a:r>
              <a:b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연간 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R&amp;D 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기금이 </a:t>
              </a:r>
              <a:b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억 달러 이상 기관에 </a:t>
              </a:r>
              <a:b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대하여 </a:t>
              </a:r>
              <a: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12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개월의 </a:t>
              </a:r>
              <a:b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엠바고</a:t>
              </a: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기간이 존재</a:t>
              </a:r>
              <a:b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했으나 모두 폐지할 것</a:t>
              </a:r>
              <a:br>
                <a:rPr lang="en-US" altLang="ko-KR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을 권고</a:t>
              </a:r>
            </a:p>
          </p:txBody>
        </p:sp>
      </p:grpSp>
      <p:grpSp>
        <p:nvGrpSpPr>
          <p:cNvPr id="121" name="그룹 120">
            <a:extLst>
              <a:ext uri="{FF2B5EF4-FFF2-40B4-BE49-F238E27FC236}">
                <a16:creationId xmlns:a16="http://schemas.microsoft.com/office/drawing/2014/main" id="{BB76AE9E-986F-4245-A82E-153B72FEF90F}"/>
              </a:ext>
            </a:extLst>
          </p:cNvPr>
          <p:cNvGrpSpPr/>
          <p:nvPr/>
        </p:nvGrpSpPr>
        <p:grpSpPr>
          <a:xfrm>
            <a:off x="393700" y="2161941"/>
            <a:ext cx="5537201" cy="2134495"/>
            <a:chOff x="393700" y="1729728"/>
            <a:chExt cx="5424973" cy="2134495"/>
          </a:xfrm>
        </p:grpSpPr>
        <p:grpSp>
          <p:nvGrpSpPr>
            <p:cNvPr id="122" name="그룹 121">
              <a:extLst>
                <a:ext uri="{FF2B5EF4-FFF2-40B4-BE49-F238E27FC236}">
                  <a16:creationId xmlns:a16="http://schemas.microsoft.com/office/drawing/2014/main" id="{08603A2E-3C4A-4E3D-9EE1-0754473FC566}"/>
                </a:ext>
              </a:extLst>
            </p:cNvPr>
            <p:cNvGrpSpPr/>
            <p:nvPr/>
          </p:nvGrpSpPr>
          <p:grpSpPr>
            <a:xfrm>
              <a:off x="393700" y="1803400"/>
              <a:ext cx="266700" cy="266700"/>
              <a:chOff x="635000" y="2311400"/>
              <a:chExt cx="266700" cy="266700"/>
            </a:xfrm>
          </p:grpSpPr>
          <p:sp>
            <p:nvSpPr>
              <p:cNvPr id="124" name="타원 123">
                <a:extLst>
                  <a:ext uri="{FF2B5EF4-FFF2-40B4-BE49-F238E27FC236}">
                    <a16:creationId xmlns:a16="http://schemas.microsoft.com/office/drawing/2014/main" id="{3F6E3B81-9813-4856-95A2-F6ECEC1CCC80}"/>
                  </a:ext>
                </a:extLst>
              </p:cNvPr>
              <p:cNvSpPr/>
              <p:nvPr/>
            </p:nvSpPr>
            <p:spPr>
              <a:xfrm>
                <a:off x="736600" y="2400300"/>
                <a:ext cx="88900" cy="88900"/>
              </a:xfrm>
              <a:prstGeom prst="ellipse">
                <a:avLst/>
              </a:prstGeom>
              <a:solidFill>
                <a:srgbClr val="007D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25" name="막힌 원호 124">
                <a:extLst>
                  <a:ext uri="{FF2B5EF4-FFF2-40B4-BE49-F238E27FC236}">
                    <a16:creationId xmlns:a16="http://schemas.microsoft.com/office/drawing/2014/main" id="{A66B07C9-777A-40FB-BB28-432A9D1FFFC3}"/>
                  </a:ext>
                </a:extLst>
              </p:cNvPr>
              <p:cNvSpPr/>
              <p:nvPr/>
            </p:nvSpPr>
            <p:spPr>
              <a:xfrm rot="16200000">
                <a:off x="635000" y="2311400"/>
                <a:ext cx="266700" cy="266700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dirty="0"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1BECF395-BEE0-403D-A624-F58AC4C06F57}"/>
                </a:ext>
              </a:extLst>
            </p:cNvPr>
            <p:cNvSpPr txBox="1"/>
            <p:nvPr/>
          </p:nvSpPr>
          <p:spPr>
            <a:xfrm>
              <a:off x="685804" y="1729728"/>
              <a:ext cx="5132869" cy="21344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2021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년부터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국가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지역 및 국제 연구 위원회 및 자금 </a:t>
              </a:r>
              <a:b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지원 기관이 제공하는 </a:t>
              </a:r>
              <a:r>
                <a:rPr lang="ko-KR" altLang="en-US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공공 또는 민간 보조금으로 자금을 지원받은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연구 결과에 대한 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모든 학술 간행물은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Plan S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의 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10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가지 규정을 준수하는 오픈 액세스 저널 또는 </a:t>
              </a:r>
              <a:b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OA </a:t>
              </a:r>
              <a:r>
                <a:rPr lang="ko-KR" altLang="en-US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리포지터리에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출판과 동시에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</a:t>
              </a:r>
              <a:r>
                <a:rPr lang="ko-KR" altLang="en-US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엠바고</a:t>
              </a: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없이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), </a:t>
              </a:r>
              <a:b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ko-KR" altLang="en-US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완전하게 게시해야 함</a:t>
              </a:r>
              <a:r>
                <a:rPr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99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99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DDEAE884-3A6F-4B93-9ED4-47676A37E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3" r="1180" b="2967"/>
          <a:stretch/>
        </p:blipFill>
        <p:spPr>
          <a:xfrm>
            <a:off x="676124" y="4415988"/>
            <a:ext cx="5270500" cy="203160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3A5F8D8-0041-4C92-8ED9-36CF0719D1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0" r="12625"/>
          <a:stretch/>
        </p:blipFill>
        <p:spPr>
          <a:xfrm>
            <a:off x="8722224" y="3571132"/>
            <a:ext cx="3469470" cy="283185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9985593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2">
      <a:majorFont>
        <a:latin typeface="나눔스퀘어 ExtraBold"/>
        <a:ea typeface="나눔스퀘어 Bold"/>
        <a:cs typeface=""/>
      </a:majorFont>
      <a:minorFont>
        <a:latin typeface="나눔스퀘어 ExtraBold"/>
        <a:ea typeface="나눔스퀘어 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92434</TotalTime>
  <Words>4131</Words>
  <Application>Microsoft Office PowerPoint</Application>
  <PresentationFormat>와이드스크린</PresentationFormat>
  <Paragraphs>626</Paragraphs>
  <Slides>41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54" baseType="lpstr">
      <vt:lpstr>Arial</vt:lpstr>
      <vt:lpstr>바탕체</vt:lpstr>
      <vt:lpstr>공체 Bold</vt:lpstr>
      <vt:lpstr>Wingdings</vt:lpstr>
      <vt:lpstr>KoPub돋움체 Bold</vt:lpstr>
      <vt:lpstr>나눔스퀘어 ExtraBold</vt:lpstr>
      <vt:lpstr>공체 Light</vt:lpstr>
      <vt:lpstr>나눔스퀘어</vt:lpstr>
      <vt:lpstr>맑은 고딕</vt:lpstr>
      <vt:lpstr>굴림</vt:lpstr>
      <vt:lpstr>KoPub돋움체 Medium</vt:lpstr>
      <vt:lpstr>나눔스퀘어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SAFE운영현황및개선계획</dc:title>
  <dc:creator>한국과학기술정보연구원</dc:creator>
  <cp:keywords>닥터조이</cp:keywords>
  <cp:lastModifiedBy>owner</cp:lastModifiedBy>
  <cp:revision>652</cp:revision>
  <cp:lastPrinted>2022-08-21T23:37:14Z</cp:lastPrinted>
  <dcterms:created xsi:type="dcterms:W3CDTF">2021-11-11T04:36:26Z</dcterms:created>
  <dcterms:modified xsi:type="dcterms:W3CDTF">2023-07-13T00:46:20Z</dcterms:modified>
</cp:coreProperties>
</file>